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47" r:id="rId3"/>
    <p:sldId id="348" r:id="rId4"/>
    <p:sldId id="315" r:id="rId5"/>
    <p:sldId id="338" r:id="rId6"/>
    <p:sldId id="339" r:id="rId7"/>
    <p:sldId id="377" r:id="rId8"/>
    <p:sldId id="378" r:id="rId9"/>
    <p:sldId id="380" r:id="rId10"/>
    <p:sldId id="346" r:id="rId11"/>
    <p:sldId id="356" r:id="rId12"/>
    <p:sldId id="357" r:id="rId13"/>
    <p:sldId id="364" r:id="rId14"/>
    <p:sldId id="365" r:id="rId15"/>
    <p:sldId id="363" r:id="rId16"/>
    <p:sldId id="366" r:id="rId17"/>
    <p:sldId id="362" r:id="rId18"/>
    <p:sldId id="367" r:id="rId19"/>
    <p:sldId id="369" r:id="rId20"/>
    <p:sldId id="370" r:id="rId21"/>
    <p:sldId id="371" r:id="rId22"/>
    <p:sldId id="382" r:id="rId23"/>
    <p:sldId id="383" r:id="rId24"/>
    <p:sldId id="372" r:id="rId25"/>
    <p:sldId id="373" r:id="rId26"/>
    <p:sldId id="374" r:id="rId27"/>
    <p:sldId id="375" r:id="rId28"/>
    <p:sldId id="376" r:id="rId29"/>
    <p:sldId id="381" r:id="rId30"/>
    <p:sldId id="37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1456" autoAdjust="0"/>
  </p:normalViewPr>
  <p:slideViewPr>
    <p:cSldViewPr>
      <p:cViewPr varScale="1">
        <p:scale>
          <a:sx n="77" d="100"/>
          <a:sy n="77" d="100"/>
        </p:scale>
        <p:origin x="15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142C2-6587-4EF1-B403-B85C1A93FADF}" type="datetimeFigureOut">
              <a:rPr lang="zh-CN" altLang="en-US" smtClean="0"/>
              <a:t>2019/2/15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27E51-7203-4F61-9ECF-D9CF4DC7A4DE}" type="slidenum">
              <a:rPr lang="zh-CN" altLang="en-US" smtClean="0"/>
              <a:t>‹#›</a:t>
            </a:fld>
            <a:endParaRPr lang="zh-CN" altLang="en-US"/>
          </a:p>
        </p:txBody>
      </p:sp>
    </p:spTree>
    <p:extLst>
      <p:ext uri="{BB962C8B-B14F-4D97-AF65-F5344CB8AC3E}">
        <p14:creationId xmlns:p14="http://schemas.microsoft.com/office/powerpoint/2010/main" val="27737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a:t>
            </a:fld>
            <a:endParaRPr lang="zh-CN" altLang="en-US"/>
          </a:p>
        </p:txBody>
      </p:sp>
    </p:spTree>
    <p:extLst>
      <p:ext uri="{BB962C8B-B14F-4D97-AF65-F5344CB8AC3E}">
        <p14:creationId xmlns:p14="http://schemas.microsoft.com/office/powerpoint/2010/main" val="345550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SPOJ GSS1</a:t>
            </a:r>
          </a:p>
        </p:txBody>
      </p:sp>
      <p:sp>
        <p:nvSpPr>
          <p:cNvPr id="4" name="灯片编号占位符 3"/>
          <p:cNvSpPr>
            <a:spLocks noGrp="1"/>
          </p:cNvSpPr>
          <p:nvPr>
            <p:ph type="sldNum" sz="quarter" idx="10"/>
          </p:nvPr>
        </p:nvSpPr>
        <p:spPr/>
        <p:txBody>
          <a:bodyPr/>
          <a:lstStyle/>
          <a:p>
            <a:fld id="{5FA27E51-7203-4F61-9ECF-D9CF4DC7A4DE}" type="slidenum">
              <a:rPr lang="zh-CN" altLang="en-US" smtClean="0"/>
              <a:t>19</a:t>
            </a:fld>
            <a:endParaRPr lang="zh-CN" altLang="en-US"/>
          </a:p>
        </p:txBody>
      </p:sp>
    </p:spTree>
    <p:extLst>
      <p:ext uri="{BB962C8B-B14F-4D97-AF65-F5344CB8AC3E}">
        <p14:creationId xmlns:p14="http://schemas.microsoft.com/office/powerpoint/2010/main" val="3789433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SPOJ GSS3</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20</a:t>
            </a:fld>
            <a:endParaRPr lang="zh-CN" altLang="en-US"/>
          </a:p>
        </p:txBody>
      </p:sp>
    </p:spTree>
    <p:extLst>
      <p:ext uri="{BB962C8B-B14F-4D97-AF65-F5344CB8AC3E}">
        <p14:creationId xmlns:p14="http://schemas.microsoft.com/office/powerpoint/2010/main" val="3527801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简化自</a:t>
            </a:r>
            <a:r>
              <a:rPr lang="en-US" altLang="zh-CN" dirty="0" smtClean="0"/>
              <a:t>CDQZOJ Challenge4</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21</a:t>
            </a:fld>
            <a:endParaRPr lang="zh-CN" altLang="en-US"/>
          </a:p>
        </p:txBody>
      </p:sp>
    </p:spTree>
    <p:extLst>
      <p:ext uri="{BB962C8B-B14F-4D97-AF65-F5344CB8AC3E}">
        <p14:creationId xmlns:p14="http://schemas.microsoft.com/office/powerpoint/2010/main" val="17510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22</a:t>
            </a:fld>
            <a:endParaRPr lang="zh-CN" altLang="en-US"/>
          </a:p>
        </p:txBody>
      </p:sp>
    </p:spTree>
    <p:extLst>
      <p:ext uri="{BB962C8B-B14F-4D97-AF65-F5344CB8AC3E}">
        <p14:creationId xmlns:p14="http://schemas.microsoft.com/office/powerpoint/2010/main" val="76534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 </a:t>
            </a:r>
            <a:r>
              <a:rPr lang="en-US" altLang="zh-CN" dirty="0" smtClean="0"/>
              <a:t>(a*</a:t>
            </a:r>
            <a:r>
              <a:rPr lang="en-US" altLang="zh-CN" dirty="0" err="1" smtClean="0"/>
              <a:t>val</a:t>
            </a:r>
            <a:r>
              <a:rPr lang="en-US" altLang="zh-CN" dirty="0" smtClean="0"/>
              <a:t>)+b </a:t>
            </a:r>
            <a:r>
              <a:rPr lang="zh-CN" altLang="en-US" dirty="0" smtClean="0"/>
              <a:t>上，其中</a:t>
            </a:r>
            <a:r>
              <a:rPr lang="en-US" altLang="zh-CN" dirty="0" smtClean="0"/>
              <a:t>a</a:t>
            </a:r>
            <a:r>
              <a:rPr lang="zh-CN" altLang="en-US" dirty="0" smtClean="0"/>
              <a:t>、</a:t>
            </a:r>
            <a:r>
              <a:rPr lang="en-US" altLang="zh-CN" dirty="0" smtClean="0"/>
              <a:t>b</a:t>
            </a:r>
            <a:r>
              <a:rPr lang="zh-CN" altLang="en-US" dirty="0" smtClean="0"/>
              <a:t>分别为乘、加标记，当新增 </a:t>
            </a:r>
            <a:r>
              <a:rPr lang="en-US" altLang="zh-CN" dirty="0" smtClean="0"/>
              <a:t>*c </a:t>
            </a:r>
            <a:r>
              <a:rPr lang="zh-CN" altLang="en-US" dirty="0" smtClean="0"/>
              <a:t>时，乘标记 </a:t>
            </a:r>
            <a:r>
              <a:rPr lang="en-US" altLang="zh-CN" dirty="0" smtClean="0"/>
              <a:t>a </a:t>
            </a:r>
            <a:r>
              <a:rPr lang="zh-CN" altLang="en-US" dirty="0" smtClean="0"/>
              <a:t>和加标记 </a:t>
            </a:r>
            <a:r>
              <a:rPr lang="en-US" altLang="zh-CN" dirty="0" smtClean="0"/>
              <a:t>b </a:t>
            </a:r>
            <a:r>
              <a:rPr lang="zh-CN" altLang="en-US" dirty="0" smtClean="0"/>
              <a:t>都会 *</a:t>
            </a:r>
            <a:r>
              <a:rPr lang="en-US" altLang="zh-CN" dirty="0" smtClean="0"/>
              <a:t>c</a:t>
            </a:r>
            <a:r>
              <a:rPr lang="zh-CN" altLang="en-US" dirty="0" smtClean="0"/>
              <a:t>；当新增 </a:t>
            </a:r>
            <a:r>
              <a:rPr lang="en-US" altLang="zh-CN" dirty="0" smtClean="0"/>
              <a:t>+c </a:t>
            </a:r>
            <a:r>
              <a:rPr lang="zh-CN" altLang="en-US" dirty="0" smtClean="0"/>
              <a:t>时，加标记 </a:t>
            </a:r>
            <a:r>
              <a:rPr lang="en-US" altLang="zh-CN" dirty="0" smtClean="0"/>
              <a:t>b </a:t>
            </a:r>
            <a:r>
              <a:rPr lang="zh-CN" altLang="en-US" dirty="0" smtClean="0"/>
              <a:t>会 </a:t>
            </a:r>
            <a:r>
              <a:rPr lang="en-US" altLang="zh-CN" dirty="0" smtClean="0"/>
              <a:t>+c</a:t>
            </a:r>
            <a:r>
              <a:rPr lang="zh-CN" altLang="en-US" dirty="0" smtClean="0"/>
              <a:t>；</a:t>
            </a:r>
            <a:endParaRPr lang="en-US" altLang="zh-CN" dirty="0" smtClean="0"/>
          </a:p>
          <a:p>
            <a:r>
              <a:rPr lang="zh-CN" altLang="en-US" dirty="0" smtClean="0"/>
              <a:t>而下放标记时，应当先下放</a:t>
            </a:r>
            <a:r>
              <a:rPr lang="zh-CN" altLang="en-US" baseline="0" dirty="0" smtClean="0"/>
              <a:t> </a:t>
            </a:r>
            <a:r>
              <a:rPr lang="en-US" altLang="zh-CN" baseline="0" dirty="0" smtClean="0"/>
              <a:t>*a </a:t>
            </a:r>
            <a:r>
              <a:rPr lang="zh-CN" altLang="en-US" baseline="0" dirty="0" smtClean="0"/>
              <a:t>标记，再下放 </a:t>
            </a:r>
            <a:r>
              <a:rPr lang="en-US" altLang="zh-CN" baseline="0" dirty="0" smtClean="0"/>
              <a:t>+b </a:t>
            </a:r>
            <a:r>
              <a:rPr lang="zh-CN" altLang="en-US" baseline="0" dirty="0" smtClean="0"/>
              <a:t>标记。</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23</a:t>
            </a:fld>
            <a:endParaRPr lang="zh-CN" altLang="en-US"/>
          </a:p>
        </p:txBody>
      </p:sp>
    </p:spTree>
    <p:extLst>
      <p:ext uri="{BB962C8B-B14F-4D97-AF65-F5344CB8AC3E}">
        <p14:creationId xmlns:p14="http://schemas.microsoft.com/office/powerpoint/2010/main" val="335133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BZOJ3339</a:t>
            </a:r>
          </a:p>
          <a:p>
            <a:r>
              <a:rPr lang="zh-CN" altLang="en-US" dirty="0" smtClean="0"/>
              <a:t>注意仅有单点查询的区间取</a:t>
            </a:r>
            <a:r>
              <a:rPr lang="en-US" altLang="zh-CN" dirty="0" smtClean="0"/>
              <a:t>min</a:t>
            </a:r>
            <a:r>
              <a:rPr lang="zh-CN" altLang="en-US" dirty="0" smtClean="0"/>
              <a:t>打上取</a:t>
            </a:r>
            <a:r>
              <a:rPr lang="en-US" altLang="zh-CN" dirty="0" smtClean="0"/>
              <a:t>min</a:t>
            </a:r>
            <a:r>
              <a:rPr lang="zh-CN" altLang="en-US" dirty="0" smtClean="0"/>
              <a:t>标记即可，查询时将下放到叶子结点，没有本质难度。</a:t>
            </a:r>
            <a:endParaRPr lang="en-US" altLang="zh-CN" dirty="0" smtClean="0"/>
          </a:p>
          <a:p>
            <a:r>
              <a:rPr lang="zh-CN" altLang="en-US" dirty="0" smtClean="0"/>
              <a:t>而</a:t>
            </a:r>
            <a:r>
              <a:rPr lang="en-US" altLang="zh-CN" dirty="0" smtClean="0"/>
              <a:t>next</a:t>
            </a:r>
            <a:r>
              <a:rPr lang="zh-CN" altLang="en-US" dirty="0" smtClean="0"/>
              <a:t>数组从右到左</a:t>
            </a:r>
            <a:r>
              <a:rPr lang="en-US" altLang="zh-CN" dirty="0" smtClean="0"/>
              <a:t>O(n)</a:t>
            </a:r>
            <a:r>
              <a:rPr lang="zh-CN" altLang="en-US" dirty="0" smtClean="0"/>
              <a:t>扫一遍即可。</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24</a:t>
            </a:fld>
            <a:endParaRPr lang="zh-CN" altLang="en-US"/>
          </a:p>
        </p:txBody>
      </p:sp>
    </p:spTree>
    <p:extLst>
      <p:ext uri="{BB962C8B-B14F-4D97-AF65-F5344CB8AC3E}">
        <p14:creationId xmlns:p14="http://schemas.microsoft.com/office/powerpoint/2010/main" val="94831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BZOJ3211</a:t>
            </a:r>
          </a:p>
          <a:p>
            <a:r>
              <a:rPr lang="zh-CN" altLang="en-US" dirty="0" smtClean="0"/>
              <a:t>注意这里的线段树需要存储父亲边，便于向上跳</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25</a:t>
            </a:fld>
            <a:endParaRPr lang="zh-CN" altLang="en-US"/>
          </a:p>
        </p:txBody>
      </p:sp>
    </p:spTree>
    <p:extLst>
      <p:ext uri="{BB962C8B-B14F-4D97-AF65-F5344CB8AC3E}">
        <p14:creationId xmlns:p14="http://schemas.microsoft.com/office/powerpoint/2010/main" val="73848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26</a:t>
            </a:fld>
            <a:endParaRPr lang="zh-CN" altLang="en-US"/>
          </a:p>
        </p:txBody>
      </p:sp>
    </p:spTree>
    <p:extLst>
      <p:ext uri="{BB962C8B-B14F-4D97-AF65-F5344CB8AC3E}">
        <p14:creationId xmlns:p14="http://schemas.microsoft.com/office/powerpoint/2010/main" val="1035523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a:t>
            </a:r>
            <a:r>
              <a:rPr lang="en-US" altLang="zh-CN" dirty="0" smtClean="0"/>
              <a:t>BZOJ1018</a:t>
            </a:r>
            <a:r>
              <a:rPr lang="zh-CN" altLang="en-US" dirty="0" smtClean="0"/>
              <a:t>做练习</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27</a:t>
            </a:fld>
            <a:endParaRPr lang="zh-CN" altLang="en-US"/>
          </a:p>
        </p:txBody>
      </p:sp>
    </p:spTree>
    <p:extLst>
      <p:ext uri="{BB962C8B-B14F-4D97-AF65-F5344CB8AC3E}">
        <p14:creationId xmlns:p14="http://schemas.microsoft.com/office/powerpoint/2010/main" val="2643988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BZOJ3073</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28</a:t>
            </a:fld>
            <a:endParaRPr lang="zh-CN" altLang="en-US"/>
          </a:p>
        </p:txBody>
      </p:sp>
    </p:spTree>
    <p:extLst>
      <p:ext uri="{BB962C8B-B14F-4D97-AF65-F5344CB8AC3E}">
        <p14:creationId xmlns:p14="http://schemas.microsoft.com/office/powerpoint/2010/main" val="1131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a:t>
            </a:fld>
            <a:endParaRPr lang="zh-CN" altLang="en-US"/>
          </a:p>
        </p:txBody>
      </p:sp>
    </p:spTree>
    <p:extLst>
      <p:ext uri="{BB962C8B-B14F-4D97-AF65-F5344CB8AC3E}">
        <p14:creationId xmlns:p14="http://schemas.microsoft.com/office/powerpoint/2010/main" val="839700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POJ1151</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29</a:t>
            </a:fld>
            <a:endParaRPr lang="zh-CN" altLang="en-US"/>
          </a:p>
        </p:txBody>
      </p:sp>
    </p:spTree>
    <p:extLst>
      <p:ext uri="{BB962C8B-B14F-4D97-AF65-F5344CB8AC3E}">
        <p14:creationId xmlns:p14="http://schemas.microsoft.com/office/powerpoint/2010/main" val="695791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30</a:t>
            </a:fld>
            <a:endParaRPr lang="zh-CN" altLang="en-US"/>
          </a:p>
        </p:txBody>
      </p:sp>
    </p:spTree>
    <p:extLst>
      <p:ext uri="{BB962C8B-B14F-4D97-AF65-F5344CB8AC3E}">
        <p14:creationId xmlns:p14="http://schemas.microsoft.com/office/powerpoint/2010/main" val="8792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6</a:t>
            </a:fld>
            <a:endParaRPr lang="zh-CN" altLang="en-US"/>
          </a:p>
        </p:txBody>
      </p:sp>
    </p:spTree>
    <p:extLst>
      <p:ext uri="{BB962C8B-B14F-4D97-AF65-F5344CB8AC3E}">
        <p14:creationId xmlns:p14="http://schemas.microsoft.com/office/powerpoint/2010/main" val="3160627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BZOJ3132</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9</a:t>
            </a:fld>
            <a:endParaRPr lang="zh-CN" altLang="en-US"/>
          </a:p>
        </p:txBody>
      </p:sp>
    </p:spTree>
    <p:extLst>
      <p:ext uri="{BB962C8B-B14F-4D97-AF65-F5344CB8AC3E}">
        <p14:creationId xmlns:p14="http://schemas.microsoft.com/office/powerpoint/2010/main" val="176513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10</a:t>
            </a:fld>
            <a:endParaRPr lang="zh-CN" altLang="en-US"/>
          </a:p>
        </p:txBody>
      </p:sp>
    </p:spTree>
    <p:extLst>
      <p:ext uri="{BB962C8B-B14F-4D97-AF65-F5344CB8AC3E}">
        <p14:creationId xmlns:p14="http://schemas.microsoft.com/office/powerpoint/2010/main" val="66079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说“多数情况”是因为事实上我们只要求会出现的所有值支持离线即可，而假如一开始就给定了所有值，查询时不会再修改，那么查询是支持在线的。</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14</a:t>
            </a:fld>
            <a:endParaRPr lang="zh-CN" altLang="en-US"/>
          </a:p>
        </p:txBody>
      </p:sp>
    </p:spTree>
    <p:extLst>
      <p:ext uri="{BB962C8B-B14F-4D97-AF65-F5344CB8AC3E}">
        <p14:creationId xmlns:p14="http://schemas.microsoft.com/office/powerpoint/2010/main" val="333646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CDQZ</a:t>
            </a:r>
            <a:r>
              <a:rPr lang="en-US" altLang="zh-CN" baseline="0" dirty="0" smtClean="0"/>
              <a:t>OJ </a:t>
            </a:r>
            <a:r>
              <a:rPr lang="en-US" altLang="zh-CN" dirty="0" smtClean="0"/>
              <a:t>Challenge10</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15</a:t>
            </a:fld>
            <a:endParaRPr lang="zh-CN" altLang="en-US"/>
          </a:p>
        </p:txBody>
      </p:sp>
    </p:spTree>
    <p:extLst>
      <p:ext uri="{BB962C8B-B14F-4D97-AF65-F5344CB8AC3E}">
        <p14:creationId xmlns:p14="http://schemas.microsoft.com/office/powerpoint/2010/main" val="344868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BZOJ3224 </a:t>
            </a:r>
            <a:r>
              <a:rPr lang="zh-CN" altLang="en-US" dirty="0" smtClean="0"/>
              <a:t>普通平衡树</a:t>
            </a:r>
            <a:endParaRPr lang="en-US" altLang="zh-CN" dirty="0" smtClean="0"/>
          </a:p>
          <a:p>
            <a:r>
              <a:rPr lang="zh-CN" altLang="en-US" dirty="0" smtClean="0"/>
              <a:t>查前驱也可以查询排名之后，再查询排名为其减</a:t>
            </a:r>
            <a:r>
              <a:rPr lang="en-US" altLang="zh-CN" dirty="0" smtClean="0"/>
              <a:t>1</a:t>
            </a:r>
            <a:r>
              <a:rPr lang="zh-CN" altLang="en-US" dirty="0" smtClean="0"/>
              <a:t>的数。后继同理，但排名要加上等于</a:t>
            </a:r>
            <a:r>
              <a:rPr lang="en-US" altLang="zh-CN" dirty="0" smtClean="0"/>
              <a:t>x</a:t>
            </a:r>
            <a:r>
              <a:rPr lang="zh-CN" altLang="en-US" dirty="0" smtClean="0"/>
              <a:t>的数的个数而不是加</a:t>
            </a:r>
            <a:r>
              <a:rPr lang="en-US" altLang="zh-CN" dirty="0" smtClean="0"/>
              <a:t>1</a:t>
            </a:r>
            <a:r>
              <a:rPr lang="en-US" altLang="zh-CN" baseline="0" dirty="0" smtClean="0"/>
              <a:t> </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16</a:t>
            </a:fld>
            <a:endParaRPr lang="zh-CN" altLang="en-US"/>
          </a:p>
        </p:txBody>
      </p:sp>
    </p:spTree>
    <p:extLst>
      <p:ext uri="{BB962C8B-B14F-4D97-AF65-F5344CB8AC3E}">
        <p14:creationId xmlns:p14="http://schemas.microsoft.com/office/powerpoint/2010/main" val="2942398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BZOJ4627</a:t>
            </a:r>
            <a:endParaRPr lang="zh-CN" altLang="en-US" dirty="0"/>
          </a:p>
        </p:txBody>
      </p:sp>
      <p:sp>
        <p:nvSpPr>
          <p:cNvPr id="4" name="灯片编号占位符 3"/>
          <p:cNvSpPr>
            <a:spLocks noGrp="1"/>
          </p:cNvSpPr>
          <p:nvPr>
            <p:ph type="sldNum" sz="quarter" idx="10"/>
          </p:nvPr>
        </p:nvSpPr>
        <p:spPr/>
        <p:txBody>
          <a:bodyPr/>
          <a:lstStyle/>
          <a:p>
            <a:fld id="{5FA27E51-7203-4F61-9ECF-D9CF4DC7A4DE}" type="slidenum">
              <a:rPr lang="zh-CN" altLang="en-US" smtClean="0"/>
              <a:t>17</a:t>
            </a:fld>
            <a:endParaRPr lang="zh-CN" altLang="en-US"/>
          </a:p>
        </p:txBody>
      </p:sp>
    </p:spTree>
    <p:extLst>
      <p:ext uri="{BB962C8B-B14F-4D97-AF65-F5344CB8AC3E}">
        <p14:creationId xmlns:p14="http://schemas.microsoft.com/office/powerpoint/2010/main" val="135991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3" name="Footer Placeholder 4"/>
          <p:cNvSpPr>
            <a:spLocks noGrp="1"/>
          </p:cNvSpPr>
          <p:nvPr>
            <p:ph type="ftr" sz="quarter" idx="11"/>
          </p:nvPr>
        </p:nvSpPr>
        <p:spPr/>
        <p:txBody>
          <a:bodyPr/>
          <a:lstStyle>
            <a:lvl1pPr>
              <a:defRPr/>
            </a:lvl1pPr>
          </a:lstStyle>
          <a:p>
            <a:endParaRPr lang="zh-CN" altLang="en-US"/>
          </a:p>
        </p:txBody>
      </p:sp>
      <p:sp>
        <p:nvSpPr>
          <p:cNvPr id="4"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Content Placeholder 8"/>
          <p:cNvSpPr>
            <a:spLocks noGrp="1"/>
          </p:cNvSpPr>
          <p:nvPr>
            <p:ph sz="quarter" idx="13"/>
          </p:nvPr>
        </p:nvSpPr>
        <p:spPr>
          <a:xfrm>
            <a:off x="304800" y="381000"/>
            <a:ext cx="7772400" cy="4942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Slide Number Placeholder 5"/>
          <p:cNvSpPr>
            <a:spLocks noGrp="1"/>
          </p:cNvSpPr>
          <p:nvPr>
            <p:ph type="sldNum" sz="quarter" idx="14"/>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5"/>
          </p:nvPr>
        </p:nvSpPr>
        <p:spPr/>
        <p:txBody>
          <a:bodyPr/>
          <a:lstStyle>
            <a:lvl1pPr>
              <a:defRPr/>
            </a:lvl1pPr>
          </a:lstStyle>
          <a:p>
            <a:endParaRPr lang="zh-CN" altLang="en-US"/>
          </a:p>
        </p:txBody>
      </p:sp>
      <p:sp>
        <p:nvSpPr>
          <p:cNvPr id="7" name="Date Placeholder 3"/>
          <p:cNvSpPr>
            <a:spLocks noGrp="1"/>
          </p:cNvSpPr>
          <p:nvPr>
            <p:ph type="dt" sz="half" idx="16"/>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2019/2/15</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eaLnBrk="1" hangingPunct="1">
              <a:defRPr>
                <a:solidFill>
                  <a:srgbClr val="FFFFFF"/>
                </a:solidFill>
                <a:ea typeface="等线" panose="02010600030101010101" pitchFamily="2" charset="-122"/>
              </a:defRPr>
            </a:lvl1pPr>
          </a:lstStyle>
          <a:p>
            <a:fld id="{0C913308-F349-4B6D-A68A-DD1791B4A57B}" type="slidenum">
              <a:rPr lang="zh-CN" altLang="en-US" smtClean="0"/>
              <a:pPr/>
              <a:t>‹#›</a:t>
            </a:fld>
            <a:endParaRPr lang="zh-CN" altLang="en-US" dirty="0"/>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等线" panose="02010600030101010101" pitchFamily="2" charset="-122"/>
              </a:defRPr>
            </a:lvl1pPr>
          </a:lstStyle>
          <a:p>
            <a:endParaRPr lang="zh-CN" altLang="en-US" dirty="0"/>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等线" panose="02010600030101010101" pitchFamily="2" charset="-122"/>
              </a:defRPr>
            </a:lvl1pPr>
          </a:lstStyle>
          <a:p>
            <a:fld id="{530820CF-B880-4189-942D-D702A7CBA730}" type="datetimeFigureOut">
              <a:rPr lang="zh-CN" altLang="en-US" smtClean="0"/>
              <a:pPr/>
              <a:t>2019/2/15</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600" kern="1200" spc="-100">
          <a:solidFill>
            <a:schemeClr val="tx2"/>
          </a:solidFill>
          <a:latin typeface="+mj-lt"/>
          <a:ea typeface="等线" panose="02010600030101010101" pitchFamily="2" charset="-122"/>
          <a:cs typeface="+mj-cs"/>
        </a:defRPr>
      </a:lvl1pPr>
      <a:lvl2pPr algn="l" rtl="0" eaLnBrk="1" fontAlgn="base" hangingPunct="1">
        <a:spcBef>
          <a:spcPct val="0"/>
        </a:spcBef>
        <a:spcAft>
          <a:spcPct val="0"/>
        </a:spcAft>
        <a:defRPr sz="4600">
          <a:solidFill>
            <a:schemeClr val="tx2"/>
          </a:solidFill>
          <a:latin typeface="Cambria" pitchFamily="18" charset="0"/>
          <a:ea typeface="宋体" charset="-122"/>
        </a:defRPr>
      </a:lvl2pPr>
      <a:lvl3pPr algn="l" rtl="0" eaLnBrk="1" fontAlgn="base" hangingPunct="1">
        <a:spcBef>
          <a:spcPct val="0"/>
        </a:spcBef>
        <a:spcAft>
          <a:spcPct val="0"/>
        </a:spcAft>
        <a:defRPr sz="4600">
          <a:solidFill>
            <a:schemeClr val="tx2"/>
          </a:solidFill>
          <a:latin typeface="Cambria" pitchFamily="18" charset="0"/>
          <a:ea typeface="宋体" charset="-122"/>
        </a:defRPr>
      </a:lvl3pPr>
      <a:lvl4pPr algn="l" rtl="0" eaLnBrk="1" fontAlgn="base" hangingPunct="1">
        <a:spcBef>
          <a:spcPct val="0"/>
        </a:spcBef>
        <a:spcAft>
          <a:spcPct val="0"/>
        </a:spcAft>
        <a:defRPr sz="4600">
          <a:solidFill>
            <a:schemeClr val="tx2"/>
          </a:solidFill>
          <a:latin typeface="Cambria" pitchFamily="18" charset="0"/>
          <a:ea typeface="宋体" charset="-122"/>
        </a:defRPr>
      </a:lvl4pPr>
      <a:lvl5pPr algn="l" rtl="0" eaLnBrk="1" fontAlgn="base" hangingPunct="1">
        <a:spcBef>
          <a:spcPct val="0"/>
        </a:spcBef>
        <a:spcAft>
          <a:spcPct val="0"/>
        </a:spcAft>
        <a:defRPr sz="4600">
          <a:solidFill>
            <a:schemeClr val="tx2"/>
          </a:solidFill>
          <a:latin typeface="Cambria" pitchFamily="18" charset="0"/>
          <a:ea typeface="宋体" charset="-122"/>
        </a:defRPr>
      </a:lvl5pPr>
      <a:lvl6pPr marL="457200" algn="l" rtl="0" eaLnBrk="1" fontAlgn="base" hangingPunct="1">
        <a:spcBef>
          <a:spcPct val="0"/>
        </a:spcBef>
        <a:spcAft>
          <a:spcPct val="0"/>
        </a:spcAft>
        <a:defRPr sz="4600">
          <a:solidFill>
            <a:schemeClr val="tx2"/>
          </a:solidFill>
          <a:latin typeface="Cambria" pitchFamily="18" charset="0"/>
          <a:ea typeface="宋体" charset="-122"/>
        </a:defRPr>
      </a:lvl6pPr>
      <a:lvl7pPr marL="914400" algn="l" rtl="0" eaLnBrk="1" fontAlgn="base" hangingPunct="1">
        <a:spcBef>
          <a:spcPct val="0"/>
        </a:spcBef>
        <a:spcAft>
          <a:spcPct val="0"/>
        </a:spcAft>
        <a:defRPr sz="4600">
          <a:solidFill>
            <a:schemeClr val="tx2"/>
          </a:solidFill>
          <a:latin typeface="Cambria" pitchFamily="18" charset="0"/>
          <a:ea typeface="宋体" charset="-122"/>
        </a:defRPr>
      </a:lvl7pPr>
      <a:lvl8pPr marL="1371600" algn="l" rtl="0" eaLnBrk="1" fontAlgn="base" hangingPunct="1">
        <a:spcBef>
          <a:spcPct val="0"/>
        </a:spcBef>
        <a:spcAft>
          <a:spcPct val="0"/>
        </a:spcAft>
        <a:defRPr sz="4600">
          <a:solidFill>
            <a:schemeClr val="tx2"/>
          </a:solidFill>
          <a:latin typeface="Cambria" pitchFamily="18" charset="0"/>
          <a:ea typeface="宋体" charset="-122"/>
        </a:defRPr>
      </a:lvl8pPr>
      <a:lvl9pPr marL="1828800" algn="l" rtl="0" eaLnBrk="1" fontAlgn="base" hangingPunct="1">
        <a:spcBef>
          <a:spcPct val="0"/>
        </a:spcBef>
        <a:spcAft>
          <a:spcPct val="0"/>
        </a:spcAft>
        <a:defRPr sz="4600">
          <a:solidFill>
            <a:schemeClr val="tx2"/>
          </a:solidFill>
          <a:latin typeface="Cambria" pitchFamily="18" charset="0"/>
          <a:ea typeface="宋体" charset="-122"/>
        </a:defRPr>
      </a:lvl9pPr>
    </p:titleStyle>
    <p:bodyStyle>
      <a:lvl1pPr marL="342900" indent="-228600" algn="l" rtl="0" eaLnBrk="1" fontAlgn="base" hangingPunct="1">
        <a:spcBef>
          <a:spcPct val="20000"/>
        </a:spcBef>
        <a:spcAft>
          <a:spcPct val="0"/>
        </a:spcAft>
        <a:buClr>
          <a:schemeClr val="accent1"/>
        </a:buClr>
        <a:buFont typeface="Arial" charset="0"/>
        <a:buChar char="•"/>
        <a:defRPr sz="2200" kern="1200">
          <a:solidFill>
            <a:schemeClr val="tx1"/>
          </a:solidFill>
          <a:latin typeface="+mn-lt"/>
          <a:ea typeface="等线" panose="02010600030101010101" pitchFamily="2" charset="-122"/>
          <a:cs typeface="+mn-cs"/>
        </a:defRPr>
      </a:lvl1pPr>
      <a:lvl2pPr marL="639763" indent="-228600" algn="l" rtl="0" eaLnBrk="1" fontAlgn="base" hangingPunct="1">
        <a:spcBef>
          <a:spcPct val="20000"/>
        </a:spcBef>
        <a:spcAft>
          <a:spcPct val="0"/>
        </a:spcAft>
        <a:buClr>
          <a:schemeClr val="accent2"/>
        </a:buClr>
        <a:buFont typeface="Arial" charset="0"/>
        <a:buChar char="•"/>
        <a:defRPr sz="2000" kern="1200">
          <a:solidFill>
            <a:schemeClr val="tx1"/>
          </a:solidFill>
          <a:latin typeface="+mn-lt"/>
          <a:ea typeface="等线" panose="02010600030101010101" pitchFamily="2" charset="-122"/>
          <a:cs typeface="+mn-cs"/>
        </a:defRPr>
      </a:lvl2pPr>
      <a:lvl3pPr marL="1004888" indent="-228600" algn="l" rtl="0" eaLnBrk="1" fontAlgn="base" hangingPunct="1">
        <a:spcBef>
          <a:spcPct val="20000"/>
        </a:spcBef>
        <a:spcAft>
          <a:spcPct val="0"/>
        </a:spcAft>
        <a:buClr>
          <a:srgbClr val="D2CB6C"/>
        </a:buClr>
        <a:buFont typeface="Arial" charset="0"/>
        <a:buChar char="•"/>
        <a:defRPr kern="1200">
          <a:solidFill>
            <a:schemeClr val="tx1"/>
          </a:solidFill>
          <a:latin typeface="+mn-lt"/>
          <a:ea typeface="等线" panose="02010600030101010101" pitchFamily="2" charset="-122"/>
          <a:cs typeface="+mn-cs"/>
        </a:defRPr>
      </a:lvl3pPr>
      <a:lvl4pPr marL="1279525" indent="-228600" algn="l" rtl="0" eaLnBrk="1" fontAlgn="base" hangingPunct="1">
        <a:spcBef>
          <a:spcPct val="20000"/>
        </a:spcBef>
        <a:spcAft>
          <a:spcPct val="0"/>
        </a:spcAft>
        <a:buClr>
          <a:srgbClr val="95A39D"/>
        </a:buClr>
        <a:buFont typeface="Arial" charset="0"/>
        <a:buChar char="•"/>
        <a:defRPr sz="1600" kern="1200">
          <a:solidFill>
            <a:schemeClr val="tx1"/>
          </a:solidFill>
          <a:latin typeface="+mn-lt"/>
          <a:ea typeface="等线" panose="02010600030101010101" pitchFamily="2" charset="-122"/>
          <a:cs typeface="+mn-cs"/>
        </a:defRPr>
      </a:lvl4pPr>
      <a:lvl5pPr marL="1554163" indent="-228600" algn="l" rtl="0" eaLnBrk="1" fontAlgn="base" hangingPunct="1">
        <a:spcBef>
          <a:spcPct val="20000"/>
        </a:spcBef>
        <a:spcAft>
          <a:spcPct val="0"/>
        </a:spcAft>
        <a:buClr>
          <a:srgbClr val="C89F5D"/>
        </a:buClr>
        <a:buFont typeface="Arial" charset="0"/>
        <a:buChar char="•"/>
        <a:defRPr sz="1400" kern="1200">
          <a:solidFill>
            <a:schemeClr val="tx1"/>
          </a:solidFill>
          <a:latin typeface="+mn-lt"/>
          <a:ea typeface="等线" panose="02010600030101010101" pitchFamily="2" charset="-122"/>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txBox="1">
            <a:spLocks/>
          </p:cNvSpPr>
          <p:nvPr/>
        </p:nvSpPr>
        <p:spPr>
          <a:xfrm>
            <a:off x="-540568" y="2676220"/>
            <a:ext cx="7500990" cy="571503"/>
          </a:xfrm>
          <a:prstGeom prst="rect">
            <a:avLst/>
          </a:prstGeom>
          <a:effectLst>
            <a:glow rad="63500">
              <a:schemeClr val="accent5">
                <a:satMod val="175000"/>
                <a:alpha val="40000"/>
              </a:schemeClr>
            </a:glow>
            <a:outerShdw blurRad="50800" dist="38100" dir="2700000" algn="tl" rotWithShape="0">
              <a:prstClr val="black">
                <a:alpha val="40000"/>
              </a:prstClr>
            </a:outerShdw>
            <a:softEdge rad="317500"/>
          </a:effectLst>
          <a:scene3d>
            <a:camera prst="perspectiveLeft"/>
            <a:lightRig rig="threePt" dir="t"/>
          </a:scene3d>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0" i="0" u="none" strike="noStrike" kern="1200" cap="none" spc="-100" normalizeH="0" baseline="0" noProof="0" dirty="0" smtClean="0">
                <a:ln>
                  <a:noFill/>
                </a:ln>
                <a:solidFill>
                  <a:schemeClr val="tx2"/>
                </a:solidFill>
                <a:effectLst/>
                <a:uLnTx/>
                <a:uFillTx/>
                <a:latin typeface="等线" panose="02010600030101010101" pitchFamily="2" charset="-122"/>
                <a:ea typeface="等线" panose="02010600030101010101" pitchFamily="2" charset="-122"/>
                <a:cs typeface="+mj-cs"/>
              </a:rPr>
              <a:t>                数据结构</a:t>
            </a:r>
            <a:endParaRPr kumimoji="0" lang="zh-CN" altLang="en-US" sz="6000" b="0" i="0" u="none" strike="noStrike" kern="1200" cap="none" spc="-10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endParaRPr>
          </a:p>
        </p:txBody>
      </p:sp>
      <p:sp>
        <p:nvSpPr>
          <p:cNvPr id="27" name="TextBox 26"/>
          <p:cNvSpPr txBox="1"/>
          <p:nvPr/>
        </p:nvSpPr>
        <p:spPr>
          <a:xfrm>
            <a:off x="5724128" y="2786058"/>
            <a:ext cx="1357322" cy="461665"/>
          </a:xfrm>
          <a:prstGeom prst="rect">
            <a:avLst/>
          </a:prstGeom>
          <a:noFill/>
          <a:effectLst>
            <a:glow rad="63500">
              <a:schemeClr val="accent4">
                <a:satMod val="175000"/>
                <a:alpha val="40000"/>
              </a:schemeClr>
            </a:glow>
            <a:outerShdw blurRad="50800" dist="38100" algn="l" rotWithShape="0">
              <a:prstClr val="black">
                <a:alpha val="40000"/>
              </a:prstClr>
            </a:outerShdw>
          </a:effectLst>
        </p:spPr>
        <p:txBody>
          <a:bodyPr wrap="square" rtlCol="0">
            <a:spAutoFit/>
          </a:bodyPr>
          <a:lstStyle/>
          <a:p>
            <a:r>
              <a:rPr lang="en-US" altLang="zh-CN" sz="2400" dirty="0" smtClean="0">
                <a:solidFill>
                  <a:schemeClr val="tx2"/>
                </a:solidFill>
                <a:latin typeface="等线" panose="02010600030101010101" pitchFamily="2" charset="-122"/>
                <a:ea typeface="等线" panose="02010600030101010101" pitchFamily="2" charset="-122"/>
              </a:rPr>
              <a:t>Part 1</a:t>
            </a:r>
            <a:endParaRPr lang="zh-CN" altLang="en-US" sz="2400" dirty="0">
              <a:solidFill>
                <a:schemeClr val="tx2"/>
              </a:solidFill>
              <a:latin typeface="等线" panose="02010600030101010101" pitchFamily="2" charset="-122"/>
              <a:ea typeface="等线" panose="02010600030101010101" pitchFamily="2" charset="-122"/>
            </a:endParaRPr>
          </a:p>
        </p:txBody>
      </p:sp>
      <p:sp>
        <p:nvSpPr>
          <p:cNvPr id="5" name="TextBox 4"/>
          <p:cNvSpPr txBox="1"/>
          <p:nvPr/>
        </p:nvSpPr>
        <p:spPr>
          <a:xfrm>
            <a:off x="3209927" y="4005064"/>
            <a:ext cx="5822165" cy="400110"/>
          </a:xfrm>
          <a:prstGeom prst="rect">
            <a:avLst/>
          </a:prstGeom>
          <a:noFill/>
        </p:spPr>
        <p:txBody>
          <a:bodyPr wrap="square" rtlCol="0">
            <a:spAutoFit/>
          </a:bodyPr>
          <a:lstStyle/>
          <a:p>
            <a:r>
              <a:rPr lang="zh-CN" altLang="en-US" sz="2000" dirty="0" smtClean="0">
                <a:solidFill>
                  <a:schemeClr val="tx2"/>
                </a:solidFill>
                <a:ea typeface="等线" panose="02010600030101010101" pitchFamily="2" charset="-122"/>
              </a:rPr>
              <a:t>清华大学</a:t>
            </a:r>
            <a:r>
              <a:rPr lang="en-US" altLang="zh-CN" sz="2000" dirty="0" smtClean="0">
                <a:solidFill>
                  <a:schemeClr val="tx2"/>
                </a:solidFill>
                <a:ea typeface="等线" panose="02010600030101010101" pitchFamily="2" charset="-122"/>
              </a:rPr>
              <a:t>&amp;</a:t>
            </a:r>
            <a:r>
              <a:rPr lang="zh-CN" altLang="en-US" sz="2000" dirty="0" smtClean="0">
                <a:solidFill>
                  <a:schemeClr val="tx2"/>
                </a:solidFill>
                <a:ea typeface="等线" panose="02010600030101010101" pitchFamily="2" charset="-122"/>
              </a:rPr>
              <a:t>七高</a:t>
            </a:r>
            <a:r>
              <a:rPr lang="en-US" altLang="zh-CN" sz="1000" dirty="0" smtClean="0">
                <a:solidFill>
                  <a:schemeClr val="tx2"/>
                </a:solidFill>
                <a:ea typeface="等线" panose="02010600030101010101" pitchFamily="2" charset="-122"/>
              </a:rPr>
              <a:t> </a:t>
            </a:r>
            <a:r>
              <a:rPr lang="en-US" altLang="zh-CN" sz="1000" dirty="0">
                <a:solidFill>
                  <a:schemeClr val="tx2"/>
                </a:solidFill>
                <a:ea typeface="等线" panose="02010600030101010101" pitchFamily="2" charset="-122"/>
              </a:rPr>
              <a:t> </a:t>
            </a:r>
            <a:r>
              <a:rPr lang="en-US" altLang="zh-CN" sz="1000" dirty="0" smtClean="0">
                <a:solidFill>
                  <a:schemeClr val="tx2"/>
                </a:solidFill>
                <a:ea typeface="等线" panose="02010600030101010101" pitchFamily="2" charset="-122"/>
              </a:rPr>
              <a:t>                 </a:t>
            </a:r>
            <a:r>
              <a:rPr lang="zh-CN" altLang="en-US" dirty="0" smtClean="0">
                <a:solidFill>
                  <a:schemeClr val="tx2"/>
                </a:solidFill>
                <a:ea typeface="等线" panose="02010600030101010101" pitchFamily="2" charset="-122"/>
              </a:rPr>
              <a:t>杨雅儒</a:t>
            </a:r>
            <a:endParaRPr lang="zh-CN" altLang="en-US" sz="1000" dirty="0">
              <a:solidFill>
                <a:schemeClr val="tx2"/>
              </a:solidFill>
              <a:ea typeface="等线"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线段树典型应用和技巧</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65103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基础应用（普通区间修改区间查询等）。</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77572" y="515719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时间序列建线段树，删除转撤销。</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7544" y="341507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询问所有</a:t>
            </a:r>
            <a:r>
              <a:rPr lang="en-US" altLang="zh-CN" dirty="0" smtClean="0">
                <a:solidFill>
                  <a:schemeClr val="tx1">
                    <a:lumMod val="95000"/>
                    <a:lumOff val="5000"/>
                  </a:schemeClr>
                </a:solidFill>
                <a:ea typeface="等线" panose="02010600030101010101" pitchFamily="2" charset="-122"/>
              </a:rPr>
              <a:t>O(n</a:t>
            </a:r>
            <a:r>
              <a:rPr lang="en-US" altLang="zh-CN" baseline="30000" dirty="0" smtClean="0">
                <a:solidFill>
                  <a:schemeClr val="tx1">
                    <a:lumMod val="95000"/>
                    <a:lumOff val="5000"/>
                  </a:schemeClr>
                </a:solidFill>
                <a:ea typeface="等线" panose="02010600030101010101" pitchFamily="2" charset="-122"/>
              </a:rPr>
              <a:t>2</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个区间的信息</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固定一端作为区间端点进行推移。（题目支持离线时也可向此方法转化）</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97993" y="4305279"/>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利用有效操作次数较少的性质，用单点操作替代区间操作。（区间操作不便维护）</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467544" y="2230791"/>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值域线段树。</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67544" y="580526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优化建图。</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467544" y="2805705"/>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维护特殊信息</a:t>
            </a:r>
            <a:r>
              <a:rPr lang="zh-CN" altLang="en-US" dirty="0">
                <a:solidFill>
                  <a:schemeClr val="tx1">
                    <a:lumMod val="95000"/>
                    <a:lumOff val="5000"/>
                  </a:schemeClr>
                </a:solidFill>
                <a:ea typeface="等线" panose="02010600030101010101" pitchFamily="2" charset="-122"/>
              </a:rPr>
              <a:t>。</a:t>
            </a:r>
          </a:p>
        </p:txBody>
      </p:sp>
    </p:spTree>
    <p:extLst>
      <p:ext uri="{BB962C8B-B14F-4D97-AF65-F5344CB8AC3E}">
        <p14:creationId xmlns:p14="http://schemas.microsoft.com/office/powerpoint/2010/main" val="36354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7488" y="3244334"/>
            <a:ext cx="237566" cy="369332"/>
          </a:xfrm>
          <a:prstGeom prst="rect">
            <a:avLst/>
          </a:prstGeom>
        </p:spPr>
        <p:txBody>
          <a:bodyPr wrap="none">
            <a:spAutoFit/>
          </a:bodyPr>
          <a:lstStyle/>
          <a:p>
            <a:r>
              <a:rPr lang="en-US" altLang="zh-CN" dirty="0" smtClean="0"/>
              <a:t> </a:t>
            </a:r>
            <a:endParaRPr lang="zh-CN" altLang="en-US" dirty="0"/>
          </a:p>
        </p:txBody>
      </p:sp>
      <p:sp>
        <p:nvSpPr>
          <p:cNvPr id="5"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基础</a:t>
            </a:r>
            <a:r>
              <a:rPr lang="zh-CN" altLang="en-US" sz="3600" dirty="0" smtClean="0">
                <a:solidFill>
                  <a:schemeClr val="tx2"/>
                </a:solidFill>
                <a:latin typeface="+mj-lt"/>
                <a:ea typeface="等线" panose="02010600030101010101" pitchFamily="2" charset="-122"/>
              </a:rPr>
              <a:t>应用</a:t>
            </a:r>
            <a:endParaRPr lang="zh-CN" altLang="en-US" sz="3600" dirty="0">
              <a:solidFill>
                <a:schemeClr val="tx2"/>
              </a:solidFill>
              <a:latin typeface="+mj-lt"/>
              <a:ea typeface="等线" panose="02010600030101010101" pitchFamily="2" charset="-122"/>
            </a:endParaRPr>
          </a:p>
        </p:txBody>
      </p:sp>
      <p:sp>
        <p:nvSpPr>
          <p:cNvPr id="6" name="TextBox 6"/>
          <p:cNvSpPr txBox="1"/>
          <p:nvPr/>
        </p:nvSpPr>
        <p:spPr>
          <a:xfrm>
            <a:off x="455997" y="1712793"/>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单点修改、区间修改、单点查询、区间查询。</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55997" y="288344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比较简单，注意一下</a:t>
            </a:r>
            <a:r>
              <a:rPr lang="en-US" altLang="zh-CN" dirty="0" smtClean="0">
                <a:solidFill>
                  <a:schemeClr val="tx1">
                    <a:lumMod val="95000"/>
                    <a:lumOff val="5000"/>
                  </a:schemeClr>
                </a:solidFill>
                <a:ea typeface="等线" panose="02010600030101010101" pitchFamily="2" charset="-122"/>
              </a:rPr>
              <a:t>pushdown</a:t>
            </a:r>
            <a:r>
              <a:rPr lang="zh-CN" altLang="en-US" dirty="0" smtClean="0">
                <a:solidFill>
                  <a:schemeClr val="tx1">
                    <a:lumMod val="95000"/>
                    <a:lumOff val="5000"/>
                  </a:schemeClr>
                </a:solidFill>
                <a:ea typeface="等线" panose="02010600030101010101" pitchFamily="2" charset="-122"/>
              </a:rPr>
              <a:t>以及</a:t>
            </a:r>
            <a:r>
              <a:rPr lang="en-US" altLang="zh-CN" dirty="0" smtClean="0">
                <a:solidFill>
                  <a:schemeClr val="tx1">
                    <a:lumMod val="95000"/>
                    <a:lumOff val="5000"/>
                  </a:schemeClr>
                </a:solidFill>
                <a:ea typeface="等线" panose="02010600030101010101" pitchFamily="2" charset="-122"/>
              </a:rPr>
              <a:t>update</a:t>
            </a:r>
            <a:r>
              <a:rPr lang="zh-CN" altLang="en-US" dirty="0" smtClean="0">
                <a:solidFill>
                  <a:schemeClr val="tx1">
                    <a:lumMod val="95000"/>
                    <a:lumOff val="5000"/>
                  </a:schemeClr>
                </a:solidFill>
                <a:ea typeface="等线" panose="02010600030101010101" pitchFamily="2" charset="-122"/>
              </a:rPr>
              <a:t>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19641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7488" y="3244334"/>
            <a:ext cx="237566" cy="369332"/>
          </a:xfrm>
          <a:prstGeom prst="rect">
            <a:avLst/>
          </a:prstGeom>
        </p:spPr>
        <p:txBody>
          <a:bodyPr wrap="none">
            <a:spAutoFit/>
          </a:bodyPr>
          <a:lstStyle/>
          <a:p>
            <a:r>
              <a:rPr lang="en-US" altLang="zh-CN" dirty="0" smtClean="0"/>
              <a:t> </a:t>
            </a:r>
            <a:endParaRPr lang="zh-CN" altLang="en-US" dirty="0"/>
          </a:p>
        </p:txBody>
      </p:sp>
      <p:sp>
        <p:nvSpPr>
          <p:cNvPr id="5"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值域</a:t>
            </a:r>
            <a:r>
              <a:rPr lang="zh-CN" altLang="en-US" sz="3600" dirty="0" smtClean="0">
                <a:solidFill>
                  <a:schemeClr val="tx2"/>
                </a:solidFill>
                <a:latin typeface="+mj-lt"/>
                <a:ea typeface="等线" panose="02010600030101010101" pitchFamily="2" charset="-122"/>
              </a:rPr>
              <a:t>线段树</a:t>
            </a:r>
            <a:endParaRPr lang="zh-CN" altLang="en-US" sz="3600" dirty="0">
              <a:solidFill>
                <a:schemeClr val="tx2"/>
              </a:solidFill>
              <a:latin typeface="+mj-lt"/>
              <a:ea typeface="等线" panose="02010600030101010101" pitchFamily="2" charset="-122"/>
            </a:endParaRPr>
          </a:p>
        </p:txBody>
      </p:sp>
      <p:sp>
        <p:nvSpPr>
          <p:cNvPr id="6" name="TextBox 6"/>
          <p:cNvSpPr txBox="1"/>
          <p:nvPr/>
        </p:nvSpPr>
        <p:spPr>
          <a:xfrm>
            <a:off x="455997" y="2053799"/>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这也是比较基础的线段树题型。</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50500" y="302239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以值域作为线段树的索引。当值域范围很大的时候，显然不能直接建好完整的一棵树。考虑以下两种方法</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都很容易实现</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50500" y="4077072"/>
            <a:ext cx="7358114" cy="369332"/>
          </a:xfrm>
          <a:prstGeom prst="rect">
            <a:avLst/>
          </a:prstGeom>
          <a:noFill/>
        </p:spPr>
        <p:txBody>
          <a:bodyPr wrap="square" rtlCol="0">
            <a:spAutoFit/>
          </a:bodyPr>
          <a:lstStyle/>
          <a:p>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采用</a:t>
            </a:r>
            <a:r>
              <a:rPr lang="zh-CN" altLang="en-US" dirty="0">
                <a:solidFill>
                  <a:schemeClr val="tx1">
                    <a:lumMod val="95000"/>
                    <a:lumOff val="5000"/>
                  </a:schemeClr>
                </a:solidFill>
                <a:ea typeface="等线" panose="02010600030101010101" pitchFamily="2" charset="-122"/>
              </a:rPr>
              <a:t>动态建树的方法（空间会变成</a:t>
            </a:r>
            <a:r>
              <a:rPr lang="en-US" altLang="zh-CN" dirty="0">
                <a:solidFill>
                  <a:schemeClr val="tx1">
                    <a:lumMod val="95000"/>
                    <a:lumOff val="5000"/>
                  </a:schemeClr>
                </a:solidFill>
                <a:ea typeface="等线" panose="02010600030101010101" pitchFamily="2" charset="-122"/>
              </a:rPr>
              <a:t>O(</a:t>
            </a:r>
            <a:r>
              <a:rPr lang="en-US" altLang="zh-CN" dirty="0" err="1">
                <a:solidFill>
                  <a:schemeClr val="tx1">
                    <a:lumMod val="95000"/>
                    <a:lumOff val="5000"/>
                  </a:schemeClr>
                </a:solidFill>
                <a:ea typeface="等线" panose="02010600030101010101" pitchFamily="2" charset="-122"/>
              </a:rPr>
              <a:t>nlogn</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，时间</a:t>
            </a:r>
            <a:r>
              <a:rPr lang="zh-CN" altLang="en-US" dirty="0" smtClean="0">
                <a:solidFill>
                  <a:schemeClr val="tx1">
                    <a:lumMod val="95000"/>
                    <a:lumOff val="5000"/>
                  </a:schemeClr>
                </a:solidFill>
                <a:ea typeface="等线" panose="02010600030101010101" pitchFamily="2" charset="-122"/>
              </a:rPr>
              <a:t>不变）</a:t>
            </a:r>
            <a:r>
              <a:rPr lang="zh-CN" altLang="en-US" dirty="0">
                <a:solidFill>
                  <a:schemeClr val="tx1">
                    <a:lumMod val="95000"/>
                    <a:lumOff val="5000"/>
                  </a:schemeClr>
                </a:solidFill>
                <a:ea typeface="等线" panose="02010600030101010101" pitchFamily="2" charset="-122"/>
              </a:rPr>
              <a:t>。</a:t>
            </a:r>
          </a:p>
        </p:txBody>
      </p:sp>
      <p:sp>
        <p:nvSpPr>
          <p:cNvPr id="9" name="TextBox 6"/>
          <p:cNvSpPr txBox="1"/>
          <p:nvPr/>
        </p:nvSpPr>
        <p:spPr>
          <a:xfrm>
            <a:off x="450500" y="4838827"/>
            <a:ext cx="7358114" cy="369332"/>
          </a:xfrm>
          <a:prstGeom prst="rect">
            <a:avLst/>
          </a:prstGeom>
          <a:noFill/>
        </p:spPr>
        <p:txBody>
          <a:bodyPr wrap="square" rtlCol="0">
            <a:spAutoFit/>
          </a:bodyPr>
          <a:lstStyle/>
          <a:p>
            <a:r>
              <a:rPr lang="en-US" altLang="zh-CN" dirty="0">
                <a:solidFill>
                  <a:schemeClr val="tx1">
                    <a:lumMod val="95000"/>
                    <a:lumOff val="5000"/>
                  </a:schemeClr>
                </a:solidFill>
                <a:ea typeface="等线" panose="02010600030101010101" pitchFamily="2" charset="-122"/>
              </a:rPr>
              <a:t>2</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采用离散化的</a:t>
            </a:r>
            <a:r>
              <a:rPr lang="zh-CN" altLang="en-US" dirty="0">
                <a:solidFill>
                  <a:schemeClr val="tx1">
                    <a:lumMod val="95000"/>
                    <a:lumOff val="5000"/>
                  </a:schemeClr>
                </a:solidFill>
                <a:ea typeface="等线" panose="02010600030101010101" pitchFamily="2" charset="-122"/>
              </a:rPr>
              <a:t>方法</a:t>
            </a:r>
            <a:r>
              <a:rPr lang="zh-CN" altLang="en-US" dirty="0" smtClean="0">
                <a:solidFill>
                  <a:schemeClr val="tx1">
                    <a:lumMod val="95000"/>
                    <a:lumOff val="5000"/>
                  </a:schemeClr>
                </a:solidFill>
                <a:ea typeface="等线" panose="02010600030101010101" pitchFamily="2" charset="-122"/>
              </a:rPr>
              <a:t>（时空复杂度不改变，但要求题目支持离线）</a:t>
            </a:r>
            <a:r>
              <a:rPr lang="zh-CN" altLang="en-US" dirty="0">
                <a:solidFill>
                  <a:schemeClr val="tx1">
                    <a:lumMod val="95000"/>
                    <a:lumOff val="5000"/>
                  </a:schemeClr>
                </a:solidFill>
                <a:ea typeface="等线" panose="02010600030101010101" pitchFamily="2" charset="-122"/>
              </a:rPr>
              <a:t>。</a:t>
            </a:r>
          </a:p>
        </p:txBody>
      </p:sp>
      <p:sp>
        <p:nvSpPr>
          <p:cNvPr id="10" name="TextBox 6"/>
          <p:cNvSpPr txBox="1"/>
          <p:nvPr/>
        </p:nvSpPr>
        <p:spPr>
          <a:xfrm>
            <a:off x="450500" y="560058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注意在值域范围很小的时候，直接用普通的线段树做法即可，不需要动态建树也不需要离散化。</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65812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值域</a:t>
            </a:r>
            <a:r>
              <a:rPr lang="zh-CN" altLang="en-US" sz="3600" dirty="0" smtClean="0">
                <a:solidFill>
                  <a:schemeClr val="tx2"/>
                </a:solidFill>
                <a:latin typeface="+mj-lt"/>
                <a:ea typeface="等线" panose="02010600030101010101" pitchFamily="2" charset="-122"/>
              </a:rPr>
              <a:t>线段树</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动态建树</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579391" y="177281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很容易实现，免去了</a:t>
            </a:r>
            <a:r>
              <a:rPr lang="en-US" altLang="zh-CN" dirty="0" smtClean="0">
                <a:solidFill>
                  <a:schemeClr val="tx1">
                    <a:lumMod val="95000"/>
                    <a:lumOff val="5000"/>
                  </a:schemeClr>
                </a:solidFill>
                <a:ea typeface="等线" panose="02010600030101010101" pitchFamily="2" charset="-122"/>
              </a:rPr>
              <a:t>build</a:t>
            </a:r>
            <a:r>
              <a:rPr lang="zh-CN" altLang="en-US" dirty="0" smtClean="0">
                <a:solidFill>
                  <a:schemeClr val="tx1">
                    <a:lumMod val="95000"/>
                    <a:lumOff val="5000"/>
                  </a:schemeClr>
                </a:solidFill>
                <a:ea typeface="等线" panose="02010600030101010101" pitchFamily="2" charset="-122"/>
              </a:rPr>
              <a:t>函数。在带有修改操作的函数中，新增一句话即可：</a:t>
            </a:r>
            <a:endParaRPr lang="zh-CN" altLang="en-US" dirty="0">
              <a:solidFill>
                <a:schemeClr val="tx1">
                  <a:lumMod val="95000"/>
                  <a:lumOff val="5000"/>
                </a:schemeClr>
              </a:solidFill>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1835696" y="2668781"/>
            <a:ext cx="4320880" cy="467866"/>
          </a:xfrm>
          <a:prstGeom prst="rect">
            <a:avLst/>
          </a:prstGeom>
        </p:spPr>
      </p:pic>
      <p:sp>
        <p:nvSpPr>
          <p:cNvPr id="7" name="TextBox 6"/>
          <p:cNvSpPr txBox="1"/>
          <p:nvPr/>
        </p:nvSpPr>
        <p:spPr>
          <a:xfrm>
            <a:off x="607191" y="525751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注意若值域较大，在计算 </a:t>
            </a:r>
            <a:r>
              <a:rPr lang="en-US" altLang="zh-CN" dirty="0" smtClean="0">
                <a:solidFill>
                  <a:schemeClr val="tx1">
                    <a:lumMod val="95000"/>
                    <a:lumOff val="5000"/>
                  </a:schemeClr>
                </a:solidFill>
                <a:ea typeface="等线" panose="02010600030101010101" pitchFamily="2" charset="-122"/>
              </a:rPr>
              <a:t>mid </a:t>
            </a:r>
            <a:r>
              <a:rPr lang="zh-CN" altLang="en-US" dirty="0" smtClean="0">
                <a:solidFill>
                  <a:schemeClr val="tx1">
                    <a:lumMod val="95000"/>
                    <a:lumOff val="5000"/>
                  </a:schemeClr>
                </a:solidFill>
                <a:ea typeface="等线" panose="02010600030101010101" pitchFamily="2" charset="-122"/>
              </a:rPr>
              <a:t>时需要以 </a:t>
            </a:r>
            <a:r>
              <a:rPr lang="en-US" altLang="zh-CN" dirty="0" smtClean="0">
                <a:solidFill>
                  <a:schemeClr val="tx1">
                    <a:lumMod val="95000"/>
                    <a:lumOff val="5000"/>
                  </a:schemeClr>
                </a:solidFill>
                <a:ea typeface="等线" panose="02010600030101010101" pitchFamily="2" charset="-122"/>
              </a:rPr>
              <a:t>long </a:t>
            </a:r>
            <a:r>
              <a:rPr lang="en-US" altLang="zh-CN" dirty="0" err="1" smtClean="0">
                <a:solidFill>
                  <a:schemeClr val="tx1">
                    <a:lumMod val="95000"/>
                    <a:lumOff val="5000"/>
                  </a:schemeClr>
                </a:solidFill>
                <a:ea typeface="等线" panose="02010600030101010101" pitchFamily="2" charset="-122"/>
              </a:rPr>
              <a:t>long</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进行强制类型转换。即 </a:t>
            </a:r>
            <a:r>
              <a:rPr lang="en-US" altLang="zh-CN" dirty="0" smtClean="0">
                <a:solidFill>
                  <a:schemeClr val="tx1">
                    <a:lumMod val="95000"/>
                    <a:lumOff val="5000"/>
                  </a:schemeClr>
                </a:solidFill>
                <a:ea typeface="等线" panose="02010600030101010101" pitchFamily="2" charset="-122"/>
              </a:rPr>
              <a:t>mid = (</a:t>
            </a:r>
            <a:r>
              <a:rPr lang="en-US" altLang="zh-CN" dirty="0" err="1" smtClean="0">
                <a:solidFill>
                  <a:schemeClr val="tx1">
                    <a:lumMod val="95000"/>
                    <a:lumOff val="5000"/>
                  </a:schemeClr>
                </a:solidFill>
                <a:ea typeface="等线" panose="02010600030101010101" pitchFamily="2" charset="-122"/>
              </a:rPr>
              <a:t>int</a:t>
            </a:r>
            <a:r>
              <a:rPr lang="en-US" altLang="zh-CN" dirty="0" smtClean="0">
                <a:solidFill>
                  <a:schemeClr val="tx1">
                    <a:lumMod val="95000"/>
                    <a:lumOff val="5000"/>
                  </a:schemeClr>
                </a:solidFill>
                <a:ea typeface="等线" panose="02010600030101010101" pitchFamily="2" charset="-122"/>
              </a:rPr>
              <a:t>)(((long long)</a:t>
            </a:r>
            <a:r>
              <a:rPr lang="en-US" altLang="zh-CN" dirty="0" err="1" smtClean="0">
                <a:solidFill>
                  <a:schemeClr val="tx1">
                    <a:lumMod val="95000"/>
                    <a:lumOff val="5000"/>
                  </a:schemeClr>
                </a:solidFill>
                <a:ea typeface="等线" panose="02010600030101010101" pitchFamily="2" charset="-122"/>
              </a:rPr>
              <a:t>ll</a:t>
            </a:r>
            <a:r>
              <a:rPr lang="en-US" altLang="zh-CN" dirty="0" smtClean="0">
                <a:solidFill>
                  <a:schemeClr val="tx1">
                    <a:lumMod val="95000"/>
                    <a:lumOff val="5000"/>
                  </a:schemeClr>
                </a:solidFill>
                <a:ea typeface="等线" panose="02010600030101010101" pitchFamily="2" charset="-122"/>
              </a:rPr>
              <a:t> + </a:t>
            </a:r>
            <a:r>
              <a:rPr lang="en-US" altLang="zh-CN" dirty="0" err="1" smtClean="0">
                <a:solidFill>
                  <a:schemeClr val="tx1">
                    <a:lumMod val="95000"/>
                    <a:lumOff val="5000"/>
                  </a:schemeClr>
                </a:solidFill>
                <a:ea typeface="等线" panose="02010600030101010101" pitchFamily="2" charset="-122"/>
              </a:rPr>
              <a:t>rr</a:t>
            </a:r>
            <a:r>
              <a:rPr lang="en-US" altLang="zh-CN" dirty="0" smtClean="0">
                <a:solidFill>
                  <a:schemeClr val="tx1">
                    <a:lumMod val="95000"/>
                    <a:lumOff val="5000"/>
                  </a:schemeClr>
                </a:solidFill>
                <a:ea typeface="等线" panose="02010600030101010101" pitchFamily="2" charset="-122"/>
              </a:rPr>
              <a:t>) &gt;&gt;1)</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607191" y="601199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另外注意开空间时要开 </a:t>
            </a:r>
            <a:r>
              <a:rPr lang="en-US" altLang="zh-CN" dirty="0" smtClean="0">
                <a:solidFill>
                  <a:schemeClr val="tx1">
                    <a:lumMod val="95000"/>
                    <a:lumOff val="5000"/>
                  </a:schemeClr>
                </a:solidFill>
                <a:ea typeface="等线" panose="02010600030101010101" pitchFamily="2" charset="-122"/>
              </a:rPr>
              <a:t>O(n*</a:t>
            </a:r>
            <a:r>
              <a:rPr lang="en-US" altLang="zh-CN" dirty="0" err="1" smtClean="0">
                <a:solidFill>
                  <a:schemeClr val="tx1">
                    <a:lumMod val="95000"/>
                    <a:lumOff val="5000"/>
                  </a:schemeClr>
                </a:solidFill>
                <a:ea typeface="等线" panose="02010600030101010101" pitchFamily="2" charset="-122"/>
              </a:rPr>
              <a:t>logn</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的空间。</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607191" y="3517261"/>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空结点的处理：若使用数组版的线段树，那么空结点就是零号结点便可，整个代码便不需要特别修改（因为默认值是</a:t>
            </a:r>
            <a:r>
              <a:rPr lang="en-US" altLang="zh-CN" dirty="0" smtClean="0">
                <a:solidFill>
                  <a:schemeClr val="tx1">
                    <a:lumMod val="95000"/>
                    <a:lumOff val="5000"/>
                  </a:schemeClr>
                </a:solidFill>
                <a:ea typeface="等线" panose="02010600030101010101" pitchFamily="2" charset="-122"/>
              </a:rPr>
              <a:t>0</a:t>
            </a:r>
            <a:r>
              <a:rPr lang="zh-CN" altLang="en-US" dirty="0" smtClean="0">
                <a:solidFill>
                  <a:schemeClr val="tx1">
                    <a:lumMod val="95000"/>
                    <a:lumOff val="5000"/>
                  </a:schemeClr>
                </a:solidFill>
                <a:ea typeface="等线" panose="02010600030101010101" pitchFamily="2" charset="-122"/>
              </a:rPr>
              <a:t>，也就是左右儿子默认是空结点）</a:t>
            </a:r>
            <a:endParaRPr lang="zh-CN" altLang="en-US" dirty="0">
              <a:solidFill>
                <a:schemeClr val="tx1">
                  <a:lumMod val="95000"/>
                  <a:lumOff val="5000"/>
                </a:schemeClr>
              </a:solidFill>
              <a:ea typeface="等线" panose="02010600030101010101" pitchFamily="2" charset="-122"/>
            </a:endParaRPr>
          </a:p>
        </p:txBody>
      </p:sp>
      <p:sp>
        <p:nvSpPr>
          <p:cNvPr id="13" name="TextBox 6"/>
          <p:cNvSpPr txBox="1"/>
          <p:nvPr/>
        </p:nvSpPr>
        <p:spPr>
          <a:xfrm>
            <a:off x="607191" y="4548739"/>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若使用指针版线段树，可以特地开一个结点 </a:t>
            </a:r>
            <a:r>
              <a:rPr lang="en-US" altLang="zh-CN" dirty="0" err="1" smtClean="0">
                <a:solidFill>
                  <a:schemeClr val="tx1">
                    <a:lumMod val="95000"/>
                    <a:lumOff val="5000"/>
                  </a:schemeClr>
                </a:solidFill>
                <a:ea typeface="等线" panose="02010600030101010101" pitchFamily="2" charset="-122"/>
              </a:rPr>
              <a:t>nul</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作为空结点，新建结点时初始化其左右儿子为 </a:t>
            </a:r>
            <a:r>
              <a:rPr lang="en-US" altLang="zh-CN" dirty="0" err="1" smtClean="0">
                <a:solidFill>
                  <a:schemeClr val="tx1">
                    <a:lumMod val="95000"/>
                    <a:lumOff val="5000"/>
                  </a:schemeClr>
                </a:solidFill>
                <a:ea typeface="等线" panose="02010600030101010101" pitchFamily="2" charset="-122"/>
              </a:rPr>
              <a:t>nul</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96978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值域</a:t>
            </a:r>
            <a:r>
              <a:rPr lang="zh-CN" altLang="en-US" sz="3600" dirty="0" smtClean="0">
                <a:solidFill>
                  <a:schemeClr val="tx2"/>
                </a:solidFill>
                <a:latin typeface="+mj-lt"/>
                <a:ea typeface="等线" panose="02010600030101010101" pitchFamily="2" charset="-122"/>
              </a:rPr>
              <a:t>线段树</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离散化</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579391" y="177281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也不难实现，时间常数更小，空间复杂度更低，但多数情况下需要题目支持离线。</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579391" y="267739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首先将所有可能出现的值放入 </a:t>
            </a:r>
            <a:r>
              <a:rPr lang="en-US" altLang="zh-CN" dirty="0" smtClean="0">
                <a:solidFill>
                  <a:schemeClr val="tx1">
                    <a:lumMod val="95000"/>
                    <a:lumOff val="5000"/>
                  </a:schemeClr>
                </a:solidFill>
                <a:ea typeface="等线" panose="02010600030101010101" pitchFamily="2" charset="-122"/>
              </a:rPr>
              <a:t>B </a:t>
            </a:r>
            <a:r>
              <a:rPr lang="zh-CN" altLang="en-US" dirty="0" smtClean="0">
                <a:solidFill>
                  <a:schemeClr val="tx1">
                    <a:lumMod val="95000"/>
                    <a:lumOff val="5000"/>
                  </a:schemeClr>
                </a:solidFill>
                <a:ea typeface="等线" panose="02010600030101010101" pitchFamily="2" charset="-122"/>
              </a:rPr>
              <a:t>数组</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下标从</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开始</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，令 </a:t>
            </a:r>
            <a:r>
              <a:rPr lang="en-US" altLang="zh-CN" dirty="0" err="1" smtClean="0">
                <a:solidFill>
                  <a:schemeClr val="tx1">
                    <a:lumMod val="95000"/>
                    <a:lumOff val="5000"/>
                  </a:schemeClr>
                </a:solidFill>
                <a:ea typeface="等线" panose="02010600030101010101" pitchFamily="2" charset="-122"/>
              </a:rPr>
              <a:t>bnum</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为</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数组长度，则再加入两句话便可：</a:t>
            </a:r>
            <a:endParaRPr lang="zh-CN" altLang="en-US" dirty="0">
              <a:solidFill>
                <a:schemeClr val="tx1">
                  <a:lumMod val="95000"/>
                  <a:lumOff val="5000"/>
                </a:schemeClr>
              </a:solidFill>
              <a:ea typeface="等线" panose="02010600030101010101" pitchFamily="2" charset="-122"/>
            </a:endParaRPr>
          </a:p>
        </p:txBody>
      </p:sp>
      <p:pic>
        <p:nvPicPr>
          <p:cNvPr id="2" name="图片 1"/>
          <p:cNvPicPr>
            <a:picLocks noChangeAspect="1"/>
          </p:cNvPicPr>
          <p:nvPr/>
        </p:nvPicPr>
        <p:blipFill>
          <a:blip r:embed="rId3"/>
          <a:stretch>
            <a:fillRect/>
          </a:stretch>
        </p:blipFill>
        <p:spPr>
          <a:xfrm>
            <a:off x="1835696" y="3581976"/>
            <a:ext cx="4659568" cy="430114"/>
          </a:xfrm>
          <a:prstGeom prst="rect">
            <a:avLst/>
          </a:prstGeom>
        </p:spPr>
      </p:pic>
      <p:sp>
        <p:nvSpPr>
          <p:cNvPr id="10" name="TextBox 6"/>
          <p:cNvSpPr txBox="1"/>
          <p:nvPr/>
        </p:nvSpPr>
        <p:spPr>
          <a:xfrm>
            <a:off x="579391" y="428871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a:t>
            </a:r>
            <a:r>
              <a:rPr lang="en-US" altLang="zh-CN" dirty="0" smtClean="0">
                <a:solidFill>
                  <a:schemeClr val="tx1">
                    <a:lumMod val="95000"/>
                    <a:lumOff val="5000"/>
                  </a:schemeClr>
                </a:solidFill>
                <a:ea typeface="等线" panose="02010600030101010101" pitchFamily="2" charset="-122"/>
              </a:rPr>
              <a:t>unique()</a:t>
            </a:r>
            <a:r>
              <a:rPr lang="zh-CN" altLang="en-US" dirty="0" smtClean="0">
                <a:solidFill>
                  <a:schemeClr val="tx1">
                    <a:lumMod val="95000"/>
                    <a:lumOff val="5000"/>
                  </a:schemeClr>
                </a:solidFill>
                <a:ea typeface="等线" panose="02010600030101010101" pitchFamily="2" charset="-122"/>
              </a:rPr>
              <a:t>函数会将排好序的数组中重复的值“扔”到数组最后。经过上面两行代码之后，</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数组的前</a:t>
            </a:r>
            <a:r>
              <a:rPr lang="en-US" altLang="zh-CN" dirty="0" err="1" smtClean="0">
                <a:solidFill>
                  <a:schemeClr val="tx1">
                    <a:lumMod val="95000"/>
                    <a:lumOff val="5000"/>
                  </a:schemeClr>
                </a:solidFill>
                <a:ea typeface="等线" panose="02010600030101010101" pitchFamily="2" charset="-122"/>
              </a:rPr>
              <a:t>bnum</a:t>
            </a:r>
            <a:r>
              <a:rPr lang="zh-CN" altLang="en-US" dirty="0" smtClean="0">
                <a:solidFill>
                  <a:schemeClr val="tx1">
                    <a:lumMod val="95000"/>
                    <a:lumOff val="5000"/>
                  </a:schemeClr>
                </a:solidFill>
                <a:ea typeface="等线" panose="02010600030101010101" pitchFamily="2" charset="-122"/>
              </a:rPr>
              <a:t>个数便是所有可能出现的且不重复的值。这样便完成了离散化。</a:t>
            </a:r>
            <a:endParaRPr lang="zh-CN" altLang="en-US" dirty="0">
              <a:solidFill>
                <a:schemeClr val="tx1">
                  <a:lumMod val="95000"/>
                  <a:lumOff val="5000"/>
                </a:schemeClr>
              </a:solidFill>
              <a:ea typeface="等线" panose="02010600030101010101" pitchFamily="2" charset="-122"/>
            </a:endParaRPr>
          </a:p>
        </p:txBody>
      </p:sp>
      <p:pic>
        <p:nvPicPr>
          <p:cNvPr id="3" name="图片 2"/>
          <p:cNvPicPr>
            <a:picLocks noChangeAspect="1"/>
          </p:cNvPicPr>
          <p:nvPr/>
        </p:nvPicPr>
        <p:blipFill>
          <a:blip r:embed="rId4"/>
          <a:stretch>
            <a:fillRect/>
          </a:stretch>
        </p:blipFill>
        <p:spPr>
          <a:xfrm>
            <a:off x="1835696" y="5927828"/>
            <a:ext cx="3695531" cy="279964"/>
          </a:xfrm>
          <a:prstGeom prst="rect">
            <a:avLst/>
          </a:prstGeom>
        </p:spPr>
      </p:pic>
      <p:sp>
        <p:nvSpPr>
          <p:cNvPr id="12" name="TextBox 6"/>
          <p:cNvSpPr txBox="1"/>
          <p:nvPr/>
        </p:nvSpPr>
        <p:spPr>
          <a:xfrm>
            <a:off x="576109" y="5421479"/>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建树时如下即可：</a:t>
            </a:r>
            <a:endParaRPr lang="zh-CN" altLang="en-US" dirty="0">
              <a:solidFill>
                <a:schemeClr val="tx1">
                  <a:lumMod val="95000"/>
                  <a:lumOff val="5000"/>
                </a:schemeClr>
              </a:solidFill>
              <a:ea typeface="等线" panose="02010600030101010101" pitchFamily="2" charset="-122"/>
            </a:endParaRPr>
          </a:p>
        </p:txBody>
      </p:sp>
      <p:sp>
        <p:nvSpPr>
          <p:cNvPr id="14" name="TextBox 6"/>
          <p:cNvSpPr txBox="1"/>
          <p:nvPr/>
        </p:nvSpPr>
        <p:spPr>
          <a:xfrm>
            <a:off x="558086" y="6326059"/>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注意在判定向左</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右儿子走时，将利用 </a:t>
            </a:r>
            <a:r>
              <a:rPr lang="en-US" altLang="zh-CN" dirty="0" smtClean="0">
                <a:solidFill>
                  <a:schemeClr val="tx1">
                    <a:lumMod val="95000"/>
                    <a:lumOff val="5000"/>
                  </a:schemeClr>
                </a:solidFill>
                <a:ea typeface="等线" panose="02010600030101010101" pitchFamily="2" charset="-122"/>
              </a:rPr>
              <a:t>B[mid] </a:t>
            </a:r>
            <a:r>
              <a:rPr lang="zh-CN" altLang="en-US" dirty="0" smtClean="0">
                <a:solidFill>
                  <a:schemeClr val="tx1">
                    <a:lumMod val="95000"/>
                    <a:lumOff val="5000"/>
                  </a:schemeClr>
                </a:solidFill>
                <a:ea typeface="等线" panose="02010600030101010101" pitchFamily="2" charset="-122"/>
              </a:rPr>
              <a:t>而不是 </a:t>
            </a:r>
            <a:r>
              <a:rPr lang="en-US" altLang="zh-CN" dirty="0" smtClean="0">
                <a:solidFill>
                  <a:schemeClr val="tx1">
                    <a:lumMod val="95000"/>
                    <a:lumOff val="5000"/>
                  </a:schemeClr>
                </a:solidFill>
                <a:ea typeface="等线" panose="02010600030101010101" pitchFamily="2" charset="-122"/>
              </a:rPr>
              <a:t>mid </a:t>
            </a:r>
            <a:r>
              <a:rPr lang="zh-CN" altLang="en-US" dirty="0" smtClean="0">
                <a:solidFill>
                  <a:schemeClr val="tx1">
                    <a:lumMod val="95000"/>
                    <a:lumOff val="5000"/>
                  </a:schemeClr>
                </a:solidFill>
                <a:ea typeface="等线" panose="02010600030101010101" pitchFamily="2" charset="-122"/>
              </a:rPr>
              <a:t>来判定。</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7503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a:t>
            </a:r>
            <a:r>
              <a:rPr lang="en-US" altLang="zh-CN" sz="3600" dirty="0">
                <a:solidFill>
                  <a:schemeClr val="tx2"/>
                </a:solidFill>
                <a:latin typeface="+mj-lt"/>
                <a:ea typeface="等线" panose="02010600030101010101" pitchFamily="2" charset="-122"/>
              </a:rPr>
              <a:t>1</a:t>
            </a:r>
            <a:r>
              <a:rPr lang="en-US" altLang="zh-CN" sz="3600" dirty="0" smtClean="0">
                <a:solidFill>
                  <a:schemeClr val="tx2"/>
                </a:solidFill>
                <a:latin typeface="+mj-lt"/>
                <a:ea typeface="等线" panose="02010600030101010101" pitchFamily="2" charset="-122"/>
              </a:rPr>
              <a:t>-1</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7008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：给一个长为</a:t>
            </a:r>
            <a:r>
              <a:rPr lang="en-US" altLang="zh-CN" dirty="0">
                <a:solidFill>
                  <a:schemeClr val="tx1">
                    <a:lumMod val="95000"/>
                    <a:lumOff val="5000"/>
                  </a:schemeClr>
                </a:solidFill>
                <a:ea typeface="等线" panose="02010600030101010101" pitchFamily="2" charset="-122"/>
              </a:rPr>
              <a:t>N</a:t>
            </a:r>
            <a:r>
              <a:rPr lang="zh-CN" altLang="en-US" dirty="0">
                <a:solidFill>
                  <a:schemeClr val="tx1">
                    <a:lumMod val="95000"/>
                    <a:lumOff val="5000"/>
                  </a:schemeClr>
                </a:solidFill>
                <a:ea typeface="等线" panose="02010600030101010101" pitchFamily="2" charset="-122"/>
              </a:rPr>
              <a:t>的数列，有</a:t>
            </a:r>
            <a:r>
              <a:rPr lang="en-US" altLang="zh-CN" dirty="0">
                <a:solidFill>
                  <a:schemeClr val="tx1">
                    <a:lumMod val="95000"/>
                    <a:lumOff val="5000"/>
                  </a:schemeClr>
                </a:solidFill>
                <a:ea typeface="等线" panose="02010600030101010101" pitchFamily="2" charset="-122"/>
              </a:rPr>
              <a:t>M</a:t>
            </a:r>
            <a:r>
              <a:rPr lang="zh-CN" altLang="en-US" dirty="0">
                <a:solidFill>
                  <a:schemeClr val="tx1">
                    <a:lumMod val="95000"/>
                    <a:lumOff val="5000"/>
                  </a:schemeClr>
                </a:solidFill>
                <a:ea typeface="等线" panose="02010600030101010101" pitchFamily="2" charset="-122"/>
              </a:rPr>
              <a:t>次操作，每次操作是以下两种之一</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1</a:t>
            </a:r>
            <a:r>
              <a:rPr lang="zh-CN" altLang="en-US" dirty="0">
                <a:solidFill>
                  <a:schemeClr val="tx1">
                    <a:lumMod val="95000"/>
                    <a:lumOff val="5000"/>
                  </a:schemeClr>
                </a:solidFill>
                <a:ea typeface="等线" panose="02010600030101010101" pitchFamily="2" charset="-122"/>
              </a:rPr>
              <a:t>）修改数列</a:t>
            </a:r>
            <a:r>
              <a:rPr lang="zh-CN" altLang="en-US" dirty="0" smtClean="0">
                <a:solidFill>
                  <a:schemeClr val="tx1">
                    <a:lumMod val="95000"/>
                    <a:lumOff val="5000"/>
                  </a:schemeClr>
                </a:solidFill>
                <a:ea typeface="等线" panose="02010600030101010101" pitchFamily="2" charset="-122"/>
              </a:rPr>
              <a:t>中下标为 </a:t>
            </a:r>
            <a:r>
              <a:rPr lang="en-US" altLang="zh-CN" dirty="0" smtClean="0">
                <a:solidFill>
                  <a:schemeClr val="tx1">
                    <a:lumMod val="95000"/>
                    <a:lumOff val="5000"/>
                  </a:schemeClr>
                </a:solidFill>
                <a:ea typeface="等线" panose="02010600030101010101" pitchFamily="2" charset="-122"/>
              </a:rPr>
              <a:t>x </a:t>
            </a:r>
            <a:r>
              <a:rPr lang="zh-CN" altLang="en-US" dirty="0" smtClean="0">
                <a:solidFill>
                  <a:schemeClr val="tx1">
                    <a:lumMod val="95000"/>
                    <a:lumOff val="5000"/>
                  </a:schemeClr>
                </a:solidFill>
                <a:ea typeface="等线" panose="02010600030101010101" pitchFamily="2" charset="-122"/>
              </a:rPr>
              <a:t>的数为 </a:t>
            </a:r>
            <a:r>
              <a:rPr lang="en-US" altLang="zh-CN" dirty="0" smtClean="0">
                <a:solidFill>
                  <a:schemeClr val="tx1">
                    <a:lumMod val="95000"/>
                    <a:lumOff val="5000"/>
                  </a:schemeClr>
                </a:solidFill>
                <a:ea typeface="等线" panose="02010600030101010101" pitchFamily="2" charset="-122"/>
              </a:rPr>
              <a:t>y</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2</a:t>
            </a:r>
            <a:r>
              <a:rPr lang="zh-CN" altLang="en-US" dirty="0">
                <a:solidFill>
                  <a:schemeClr val="tx1">
                    <a:lumMod val="95000"/>
                    <a:lumOff val="5000"/>
                  </a:schemeClr>
                </a:solidFill>
                <a:ea typeface="等线" panose="02010600030101010101" pitchFamily="2" charset="-122"/>
              </a:rPr>
              <a:t>）求数列中</a:t>
            </a:r>
            <a:r>
              <a:rPr lang="zh-CN" altLang="en-US" dirty="0" smtClean="0">
                <a:solidFill>
                  <a:schemeClr val="tx1">
                    <a:lumMod val="95000"/>
                    <a:lumOff val="5000"/>
                  </a:schemeClr>
                </a:solidFill>
                <a:ea typeface="等线" panose="02010600030101010101" pitchFamily="2" charset="-122"/>
              </a:rPr>
              <a:t>第</a:t>
            </a:r>
            <a:r>
              <a:rPr lang="en-US" altLang="zh-CN" dirty="0" smtClean="0">
                <a:solidFill>
                  <a:schemeClr val="tx1">
                    <a:lumMod val="95000"/>
                    <a:lumOff val="5000"/>
                  </a:schemeClr>
                </a:solidFill>
                <a:ea typeface="等线" panose="02010600030101010101" pitchFamily="2" charset="-122"/>
              </a:rPr>
              <a:t> k </a:t>
            </a:r>
            <a:r>
              <a:rPr lang="zh-CN" altLang="en-US" dirty="0" smtClean="0">
                <a:solidFill>
                  <a:schemeClr val="tx1">
                    <a:lumMod val="95000"/>
                    <a:lumOff val="5000"/>
                  </a:schemeClr>
                </a:solidFill>
                <a:ea typeface="等线" panose="02010600030101010101" pitchFamily="2" charset="-122"/>
              </a:rPr>
              <a:t>小</a:t>
            </a:r>
            <a:r>
              <a:rPr lang="zh-CN" altLang="en-US" dirty="0">
                <a:solidFill>
                  <a:schemeClr val="tx1">
                    <a:lumMod val="95000"/>
                    <a:lumOff val="5000"/>
                  </a:schemeClr>
                </a:solidFill>
                <a:ea typeface="等线" panose="02010600030101010101" pitchFamily="2" charset="-122"/>
              </a:rPr>
              <a:t>的</a:t>
            </a:r>
            <a:r>
              <a:rPr lang="zh-CN" altLang="en-US" dirty="0" smtClean="0">
                <a:solidFill>
                  <a:schemeClr val="tx1">
                    <a:lumMod val="95000"/>
                    <a:lumOff val="5000"/>
                  </a:schemeClr>
                </a:solidFill>
                <a:ea typeface="等线" panose="02010600030101010101" pitchFamily="2" charset="-122"/>
              </a:rPr>
              <a:t>值</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N,M&lt;=10</a:t>
            </a:r>
            <a:r>
              <a:rPr lang="en-US" altLang="zh-CN" baseline="30000" dirty="0" smtClean="0">
                <a:solidFill>
                  <a:schemeClr val="tx1">
                    <a:lumMod val="95000"/>
                    <a:lumOff val="5000"/>
                  </a:schemeClr>
                </a:solidFill>
                <a:ea typeface="等线" panose="02010600030101010101" pitchFamily="2" charset="-122"/>
              </a:rPr>
              <a:t>5</a:t>
            </a:r>
            <a:r>
              <a:rPr lang="zh-CN" altLang="en-US" dirty="0" smtClean="0">
                <a:solidFill>
                  <a:schemeClr val="tx1">
                    <a:lumMod val="95000"/>
                    <a:lumOff val="5000"/>
                  </a:schemeClr>
                </a:solidFill>
                <a:ea typeface="等线" panose="02010600030101010101" pitchFamily="2" charset="-122"/>
              </a:rPr>
              <a:t>，值均在</a:t>
            </a:r>
            <a:r>
              <a:rPr lang="en-US" altLang="zh-CN" dirty="0" err="1" smtClean="0">
                <a:solidFill>
                  <a:schemeClr val="tx1">
                    <a:lumMod val="95000"/>
                    <a:lumOff val="5000"/>
                  </a:schemeClr>
                </a:solidFill>
                <a:ea typeface="等线" panose="02010600030101010101" pitchFamily="2" charset="-122"/>
              </a:rPr>
              <a:t>int</a:t>
            </a:r>
            <a:r>
              <a:rPr lang="zh-CN" altLang="en-US" dirty="0" smtClean="0">
                <a:solidFill>
                  <a:schemeClr val="tx1">
                    <a:lumMod val="95000"/>
                    <a:lumOff val="5000"/>
                  </a:schemeClr>
                </a:solidFill>
                <a:ea typeface="等线" panose="02010600030101010101" pitchFamily="2" charset="-122"/>
              </a:rPr>
              <a:t>范围之内。</a:t>
            </a:r>
            <a:endParaRPr lang="en-US" altLang="zh-CN" dirty="0" smtClean="0">
              <a:solidFill>
                <a:schemeClr val="tx1">
                  <a:lumMod val="95000"/>
                  <a:lumOff val="5000"/>
                </a:schemeClr>
              </a:solidFill>
              <a:ea typeface="等线" panose="02010600030101010101" pitchFamily="2" charset="-122"/>
            </a:endParaRPr>
          </a:p>
        </p:txBody>
      </p:sp>
      <p:sp>
        <p:nvSpPr>
          <p:cNvPr id="6" name="TextBox 6"/>
          <p:cNvSpPr txBox="1"/>
          <p:nvPr/>
        </p:nvSpPr>
        <p:spPr>
          <a:xfrm>
            <a:off x="456284" y="3129935"/>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▪值域线段树，以值域作为索引，由于索引范围较大，故采用动态建树或离散化。</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45640" y="5241974"/>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▪查询时，令当前线段树节点为 </a:t>
            </a:r>
            <a:r>
              <a:rPr lang="en-US" altLang="zh-CN" dirty="0" smtClean="0">
                <a:solidFill>
                  <a:schemeClr val="tx1">
                    <a:lumMod val="95000"/>
                    <a:lumOff val="5000"/>
                  </a:schemeClr>
                </a:solidFill>
                <a:ea typeface="等线" panose="02010600030101010101" pitchFamily="2" charset="-122"/>
              </a:rPr>
              <a:t>u</a:t>
            </a:r>
            <a:r>
              <a:rPr lang="zh-CN" altLang="en-US" dirty="0" smtClean="0">
                <a:solidFill>
                  <a:schemeClr val="tx1">
                    <a:lumMod val="95000"/>
                    <a:lumOff val="5000"/>
                  </a:schemeClr>
                </a:solidFill>
                <a:ea typeface="等线" panose="02010600030101010101" pitchFamily="2" charset="-122"/>
              </a:rPr>
              <a:t>，查询第 </a:t>
            </a:r>
            <a:r>
              <a:rPr lang="en-US" altLang="zh-CN" dirty="0" smtClean="0">
                <a:solidFill>
                  <a:schemeClr val="tx1">
                    <a:lumMod val="95000"/>
                    <a:lumOff val="5000"/>
                  </a:schemeClr>
                </a:solidFill>
                <a:ea typeface="等线" panose="02010600030101010101" pitchFamily="2" charset="-122"/>
              </a:rPr>
              <a:t>k </a:t>
            </a:r>
            <a:r>
              <a:rPr lang="zh-CN" altLang="en-US" dirty="0">
                <a:solidFill>
                  <a:schemeClr val="tx1">
                    <a:lumMod val="95000"/>
                    <a:lumOff val="5000"/>
                  </a:schemeClr>
                </a:solidFill>
                <a:ea typeface="等线" panose="02010600030101010101" pitchFamily="2" charset="-122"/>
              </a:rPr>
              <a:t>小</a:t>
            </a:r>
            <a:r>
              <a:rPr lang="zh-CN" altLang="en-US" dirty="0" smtClean="0">
                <a:solidFill>
                  <a:schemeClr val="tx1">
                    <a:lumMod val="95000"/>
                    <a:lumOff val="5000"/>
                  </a:schemeClr>
                </a:solidFill>
                <a:ea typeface="等线" panose="02010600030101010101" pitchFamily="2" charset="-122"/>
              </a:rPr>
              <a:t>。那么若</a:t>
            </a:r>
            <a:r>
              <a:rPr lang="en-US" altLang="zh-CN" dirty="0" smtClean="0">
                <a:solidFill>
                  <a:schemeClr val="tx1">
                    <a:lumMod val="95000"/>
                    <a:lumOff val="5000"/>
                  </a:schemeClr>
                </a:solidFill>
                <a:ea typeface="等线" panose="02010600030101010101" pitchFamily="2" charset="-122"/>
              </a:rPr>
              <a:t>size[</a:t>
            </a:r>
            <a:r>
              <a:rPr lang="en-US" altLang="zh-CN" dirty="0" err="1">
                <a:solidFill>
                  <a:schemeClr val="tx1">
                    <a:lumMod val="95000"/>
                    <a:lumOff val="5000"/>
                  </a:schemeClr>
                </a:solidFill>
                <a:ea typeface="等线" panose="02010600030101010101" pitchFamily="2" charset="-122"/>
              </a:rPr>
              <a:t>l</a:t>
            </a:r>
            <a:r>
              <a:rPr lang="en-US" altLang="zh-CN" dirty="0" err="1" smtClean="0">
                <a:solidFill>
                  <a:schemeClr val="tx1">
                    <a:lumMod val="95000"/>
                    <a:lumOff val="5000"/>
                  </a:schemeClr>
                </a:solidFill>
                <a:ea typeface="等线" panose="02010600030101010101" pitchFamily="2" charset="-122"/>
              </a:rPr>
              <a:t>c</a:t>
            </a:r>
            <a:r>
              <a:rPr lang="en-US" altLang="zh-CN" dirty="0" smtClean="0">
                <a:solidFill>
                  <a:schemeClr val="tx1">
                    <a:lumMod val="95000"/>
                    <a:lumOff val="5000"/>
                  </a:schemeClr>
                </a:solidFill>
                <a:ea typeface="等线" panose="02010600030101010101" pitchFamily="2" charset="-122"/>
              </a:rPr>
              <a:t>[u]]</a:t>
            </a:r>
            <a:r>
              <a:rPr lang="zh-CN" altLang="en-US" dirty="0" smtClean="0">
                <a:solidFill>
                  <a:schemeClr val="tx1">
                    <a:lumMod val="95000"/>
                    <a:lumOff val="5000"/>
                  </a:schemeClr>
                </a:solidFill>
                <a:ea typeface="等线" panose="02010600030101010101" pitchFamily="2" charset="-122"/>
              </a:rPr>
              <a:t>大于等于 </a:t>
            </a:r>
            <a:r>
              <a:rPr lang="en-US" altLang="zh-CN" dirty="0" smtClean="0">
                <a:solidFill>
                  <a:schemeClr val="tx1">
                    <a:lumMod val="95000"/>
                    <a:lumOff val="5000"/>
                  </a:schemeClr>
                </a:solidFill>
                <a:ea typeface="等线" panose="02010600030101010101" pitchFamily="2" charset="-122"/>
              </a:rPr>
              <a:t>k </a:t>
            </a:r>
            <a:r>
              <a:rPr lang="zh-CN" altLang="en-US" dirty="0" smtClean="0">
                <a:solidFill>
                  <a:schemeClr val="tx1">
                    <a:lumMod val="95000"/>
                    <a:lumOff val="5000"/>
                  </a:schemeClr>
                </a:solidFill>
                <a:ea typeface="等线" panose="02010600030101010101" pitchFamily="2" charset="-122"/>
              </a:rPr>
              <a:t>则向左子树递归；若</a:t>
            </a:r>
            <a:r>
              <a:rPr lang="en-US" altLang="zh-CN" dirty="0" smtClean="0">
                <a:solidFill>
                  <a:schemeClr val="tx1">
                    <a:lumMod val="95000"/>
                    <a:lumOff val="5000"/>
                  </a:schemeClr>
                </a:solidFill>
                <a:ea typeface="等线" panose="02010600030101010101" pitchFamily="2" charset="-122"/>
              </a:rPr>
              <a:t>size[</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[u]]</a:t>
            </a:r>
            <a:r>
              <a:rPr lang="zh-CN" altLang="en-US" dirty="0" smtClean="0">
                <a:solidFill>
                  <a:schemeClr val="tx1">
                    <a:lumMod val="95000"/>
                    <a:lumOff val="5000"/>
                  </a:schemeClr>
                </a:solidFill>
                <a:ea typeface="等线" panose="02010600030101010101" pitchFamily="2" charset="-122"/>
              </a:rPr>
              <a:t>小于 </a:t>
            </a:r>
            <a:r>
              <a:rPr lang="en-US" altLang="zh-CN" dirty="0" smtClean="0">
                <a:solidFill>
                  <a:schemeClr val="tx1">
                    <a:lumMod val="95000"/>
                    <a:lumOff val="5000"/>
                  </a:schemeClr>
                </a:solidFill>
                <a:ea typeface="等线" panose="02010600030101010101" pitchFamily="2" charset="-122"/>
              </a:rPr>
              <a:t>k</a:t>
            </a:r>
            <a:r>
              <a:rPr lang="zh-CN" altLang="en-US" dirty="0" smtClean="0">
                <a:solidFill>
                  <a:schemeClr val="tx1">
                    <a:lumMod val="95000"/>
                    <a:lumOff val="5000"/>
                  </a:schemeClr>
                </a:solidFill>
                <a:ea typeface="等线" panose="02010600030101010101" pitchFamily="2" charset="-122"/>
              </a:rPr>
              <a:t>，则 </a:t>
            </a:r>
            <a:r>
              <a:rPr lang="en-US" altLang="zh-CN" dirty="0" smtClean="0">
                <a:solidFill>
                  <a:schemeClr val="tx1">
                    <a:lumMod val="95000"/>
                    <a:lumOff val="5000"/>
                  </a:schemeClr>
                </a:solidFill>
                <a:ea typeface="等线" panose="02010600030101010101" pitchFamily="2" charset="-122"/>
              </a:rPr>
              <a:t>k-=size[</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[u]]</a:t>
            </a:r>
            <a:r>
              <a:rPr lang="zh-CN" altLang="en-US" dirty="0" smtClean="0">
                <a:solidFill>
                  <a:schemeClr val="tx1">
                    <a:lumMod val="95000"/>
                    <a:lumOff val="5000"/>
                  </a:schemeClr>
                </a:solidFill>
                <a:ea typeface="等线" panose="02010600030101010101" pitchFamily="2" charset="-122"/>
              </a:rPr>
              <a:t>，并向左子树递归。直到叶子结点便找到询问的答案。</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456900" y="6239053"/>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▪为了方便大家理解细节，两个版本都写好了代码，现在先给大家看一下，之后也会下发。</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56284" y="386104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▪最开始在值域线段树上，将原序列的所有值对应的叶子结点都“</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”，维护 </a:t>
            </a:r>
            <a:r>
              <a:rPr lang="en-US" altLang="zh-CN" dirty="0" smtClean="0">
                <a:solidFill>
                  <a:schemeClr val="tx1">
                    <a:lumMod val="95000"/>
                    <a:lumOff val="5000"/>
                  </a:schemeClr>
                </a:solidFill>
                <a:ea typeface="等线" panose="02010600030101010101" pitchFamily="2" charset="-122"/>
              </a:rPr>
              <a:t>size[u] </a:t>
            </a:r>
            <a:r>
              <a:rPr lang="zh-CN" altLang="en-US" dirty="0" smtClean="0">
                <a:solidFill>
                  <a:schemeClr val="tx1">
                    <a:lumMod val="95000"/>
                    <a:lumOff val="5000"/>
                  </a:schemeClr>
                </a:solidFill>
                <a:ea typeface="等线" panose="02010600030101010101" pitchFamily="2" charset="-122"/>
              </a:rPr>
              <a:t>表示以 </a:t>
            </a:r>
            <a:r>
              <a:rPr lang="en-US" altLang="zh-CN" dirty="0" smtClean="0">
                <a:solidFill>
                  <a:schemeClr val="tx1">
                    <a:lumMod val="95000"/>
                    <a:lumOff val="5000"/>
                  </a:schemeClr>
                </a:solidFill>
                <a:ea typeface="等线" panose="02010600030101010101" pitchFamily="2" charset="-122"/>
              </a:rPr>
              <a:t>u </a:t>
            </a:r>
            <a:r>
              <a:rPr lang="zh-CN" altLang="en-US" dirty="0" smtClean="0">
                <a:solidFill>
                  <a:schemeClr val="tx1">
                    <a:lumMod val="95000"/>
                    <a:lumOff val="5000"/>
                  </a:schemeClr>
                </a:solidFill>
                <a:ea typeface="等线" panose="02010600030101010101" pitchFamily="2" charset="-122"/>
              </a:rPr>
              <a:t>为根的子树中有多少个存在于序列的值。</a:t>
            </a:r>
            <a:endParaRPr lang="zh-CN" altLang="en-US" dirty="0">
              <a:solidFill>
                <a:schemeClr val="tx1">
                  <a:lumMod val="95000"/>
                  <a:lumOff val="5000"/>
                </a:schemeClr>
              </a:solidFill>
              <a:ea typeface="等线" panose="02010600030101010101" pitchFamily="2" charset="-122"/>
            </a:endParaRPr>
          </a:p>
        </p:txBody>
      </p:sp>
      <p:sp>
        <p:nvSpPr>
          <p:cNvPr id="11" name="TextBox 6"/>
          <p:cNvSpPr txBox="1"/>
          <p:nvPr/>
        </p:nvSpPr>
        <p:spPr>
          <a:xfrm>
            <a:off x="456284" y="455600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▪修改时，将</a:t>
            </a:r>
            <a:r>
              <a:rPr lang="en-US" altLang="zh-CN" dirty="0" smtClean="0">
                <a:solidFill>
                  <a:schemeClr val="tx1">
                    <a:lumMod val="95000"/>
                    <a:lumOff val="5000"/>
                  </a:schemeClr>
                </a:solidFill>
                <a:ea typeface="等线" panose="02010600030101010101" pitchFamily="2" charset="-122"/>
              </a:rPr>
              <a:t>A[x]</a:t>
            </a:r>
            <a:r>
              <a:rPr lang="zh-CN" altLang="en-US" dirty="0" smtClean="0">
                <a:solidFill>
                  <a:schemeClr val="tx1">
                    <a:lumMod val="95000"/>
                    <a:lumOff val="5000"/>
                  </a:schemeClr>
                </a:solidFill>
                <a:ea typeface="等线" panose="02010600030101010101" pitchFamily="2" charset="-122"/>
              </a:rPr>
              <a:t>对应的值域线段树上的叶子结点“</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”，将 </a:t>
            </a:r>
            <a:r>
              <a:rPr lang="en-US" altLang="zh-CN" dirty="0" smtClean="0">
                <a:solidFill>
                  <a:schemeClr val="tx1">
                    <a:lumMod val="95000"/>
                    <a:lumOff val="5000"/>
                  </a:schemeClr>
                </a:solidFill>
                <a:ea typeface="等线" panose="02010600030101010101" pitchFamily="2" charset="-122"/>
              </a:rPr>
              <a:t>y </a:t>
            </a:r>
            <a:r>
              <a:rPr lang="zh-CN" altLang="en-US" dirty="0" smtClean="0">
                <a:solidFill>
                  <a:schemeClr val="tx1">
                    <a:lumMod val="95000"/>
                    <a:lumOff val="5000"/>
                  </a:schemeClr>
                </a:solidFill>
                <a:ea typeface="等线" panose="02010600030101010101" pitchFamily="2" charset="-122"/>
              </a:rPr>
              <a:t>对应的值域线段树上的叶子结点“</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”，并修改</a:t>
            </a:r>
            <a:r>
              <a:rPr lang="en-US" altLang="zh-CN" dirty="0" smtClean="0">
                <a:solidFill>
                  <a:schemeClr val="tx1">
                    <a:lumMod val="95000"/>
                    <a:lumOff val="5000"/>
                  </a:schemeClr>
                </a:solidFill>
                <a:ea typeface="等线" panose="02010600030101010101" pitchFamily="2" charset="-122"/>
              </a:rPr>
              <a:t>A[x]=y</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7943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404664"/>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1-2</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980728"/>
            <a:ext cx="7358114" cy="2031325"/>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您需要写一种数据结构，来维护一些数，其中需要提供以下操作：</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1. </a:t>
            </a:r>
            <a:r>
              <a:rPr lang="zh-CN" altLang="en-US" dirty="0">
                <a:solidFill>
                  <a:schemeClr val="tx1">
                    <a:lumMod val="95000"/>
                    <a:lumOff val="5000"/>
                  </a:schemeClr>
                </a:solidFill>
                <a:ea typeface="等线" panose="02010600030101010101" pitchFamily="2" charset="-122"/>
              </a:rPr>
              <a:t>插入</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数</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2. </a:t>
            </a:r>
            <a:r>
              <a:rPr lang="zh-CN" altLang="en-US" dirty="0">
                <a:solidFill>
                  <a:schemeClr val="tx1">
                    <a:lumMod val="95000"/>
                    <a:lumOff val="5000"/>
                  </a:schemeClr>
                </a:solidFill>
                <a:ea typeface="等线" panose="02010600030101010101" pitchFamily="2" charset="-122"/>
              </a:rPr>
              <a:t>删除</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数</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若有多个相同的数，因只删除一个</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3. </a:t>
            </a:r>
            <a:r>
              <a:rPr lang="zh-CN" altLang="en-US" dirty="0">
                <a:solidFill>
                  <a:schemeClr val="tx1">
                    <a:lumMod val="95000"/>
                    <a:lumOff val="5000"/>
                  </a:schemeClr>
                </a:solidFill>
                <a:ea typeface="等线" panose="02010600030101010101" pitchFamily="2" charset="-122"/>
              </a:rPr>
              <a:t>按从小到大，查询</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数的排名</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若有多个相同的数，因输出最小的排名</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4. </a:t>
            </a:r>
            <a:r>
              <a:rPr lang="zh-CN" altLang="en-US" dirty="0">
                <a:solidFill>
                  <a:schemeClr val="tx1">
                    <a:lumMod val="95000"/>
                    <a:lumOff val="5000"/>
                  </a:schemeClr>
                </a:solidFill>
                <a:ea typeface="等线" panose="02010600030101010101" pitchFamily="2" charset="-122"/>
              </a:rPr>
              <a:t>按从小到大，查询排名为</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的数</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5. </a:t>
            </a:r>
            <a:r>
              <a:rPr lang="zh-CN" altLang="en-US" dirty="0">
                <a:solidFill>
                  <a:schemeClr val="tx1">
                    <a:lumMod val="95000"/>
                    <a:lumOff val="5000"/>
                  </a:schemeClr>
                </a:solidFill>
                <a:ea typeface="等线" panose="02010600030101010101" pitchFamily="2" charset="-122"/>
              </a:rPr>
              <a:t>求</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的前驱</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前驱定义为小于</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，且最大的数</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
            </a:r>
            <a:br>
              <a:rPr lang="zh-CN" altLang="en-US" dirty="0">
                <a:solidFill>
                  <a:schemeClr val="tx1">
                    <a:lumMod val="95000"/>
                    <a:lumOff val="5000"/>
                  </a:schemeClr>
                </a:solidFill>
                <a:ea typeface="等线" panose="02010600030101010101" pitchFamily="2" charset="-122"/>
              </a:rPr>
            </a:br>
            <a:r>
              <a:rPr lang="en-US" altLang="zh-CN" dirty="0">
                <a:solidFill>
                  <a:schemeClr val="tx1">
                    <a:lumMod val="95000"/>
                    <a:lumOff val="5000"/>
                  </a:schemeClr>
                </a:solidFill>
                <a:ea typeface="等线" panose="02010600030101010101" pitchFamily="2" charset="-122"/>
              </a:rPr>
              <a:t>6. </a:t>
            </a:r>
            <a:r>
              <a:rPr lang="zh-CN" altLang="en-US" dirty="0">
                <a:solidFill>
                  <a:schemeClr val="tx1">
                    <a:lumMod val="95000"/>
                    <a:lumOff val="5000"/>
                  </a:schemeClr>
                </a:solidFill>
                <a:ea typeface="等线" panose="02010600030101010101" pitchFamily="2" charset="-122"/>
              </a:rPr>
              <a:t>求</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的后继</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后继定义为大于</a:t>
            </a:r>
            <a:r>
              <a:rPr lang="en-US" altLang="zh-CN" dirty="0">
                <a:solidFill>
                  <a:schemeClr val="tx1">
                    <a:lumMod val="95000"/>
                    <a:lumOff val="5000"/>
                  </a:schemeClr>
                </a:solidFill>
                <a:ea typeface="等线" panose="02010600030101010101" pitchFamily="2" charset="-122"/>
              </a:rPr>
              <a:t>x</a:t>
            </a:r>
            <a:r>
              <a:rPr lang="zh-CN" altLang="en-US" dirty="0">
                <a:solidFill>
                  <a:schemeClr val="tx1">
                    <a:lumMod val="95000"/>
                    <a:lumOff val="5000"/>
                  </a:schemeClr>
                </a:solidFill>
                <a:ea typeface="等线" panose="02010600030101010101" pitchFamily="2" charset="-122"/>
              </a:rPr>
              <a:t>，且最小的数</a:t>
            </a:r>
            <a:r>
              <a:rPr lang="en-US" altLang="zh-CN" dirty="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67544" y="342900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插入</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删除：同前面的“</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”操作，对叶子节点进行操作，并向上更新</a:t>
            </a:r>
            <a:r>
              <a:rPr lang="en-US" altLang="zh-CN" dirty="0" smtClean="0">
                <a:solidFill>
                  <a:schemeClr val="tx1">
                    <a:lumMod val="95000"/>
                    <a:lumOff val="5000"/>
                  </a:schemeClr>
                </a:solidFill>
                <a:ea typeface="等线" panose="02010600030101010101" pitchFamily="2" charset="-122"/>
              </a:rPr>
              <a:t>size</a:t>
            </a:r>
            <a:r>
              <a:rPr lang="zh-CN" altLang="en-US" dirty="0" smtClean="0">
                <a:solidFill>
                  <a:schemeClr val="tx1">
                    <a:lumMod val="95000"/>
                    <a:lumOff val="5000"/>
                  </a:schemeClr>
                </a:solidFill>
                <a:ea typeface="等线" panose="02010600030101010101" pitchFamily="2" charset="-122"/>
              </a:rPr>
              <a:t>数组，以及</a:t>
            </a:r>
            <a:r>
              <a:rPr lang="en-US" altLang="zh-CN" dirty="0" err="1" smtClean="0">
                <a:solidFill>
                  <a:schemeClr val="tx1">
                    <a:lumMod val="95000"/>
                    <a:lumOff val="5000"/>
                  </a:schemeClr>
                </a:solidFill>
                <a:ea typeface="等线" panose="02010600030101010101" pitchFamily="2" charset="-122"/>
              </a:rPr>
              <a:t>minn</a:t>
            </a:r>
            <a:r>
              <a:rPr lang="zh-CN" altLang="en-US" dirty="0" smtClean="0">
                <a:solidFill>
                  <a:schemeClr val="tx1">
                    <a:lumMod val="95000"/>
                    <a:lumOff val="5000"/>
                  </a:schemeClr>
                </a:solidFill>
                <a:ea typeface="等线" panose="02010600030101010101" pitchFamily="2" charset="-122"/>
              </a:rPr>
              <a:t>和</a:t>
            </a:r>
            <a:r>
              <a:rPr lang="en-US" altLang="zh-CN" dirty="0" err="1" smtClean="0">
                <a:solidFill>
                  <a:schemeClr val="tx1">
                    <a:lumMod val="95000"/>
                    <a:lumOff val="5000"/>
                  </a:schemeClr>
                </a:solidFill>
                <a:ea typeface="等线" panose="02010600030101010101" pitchFamily="2" charset="-122"/>
              </a:rPr>
              <a:t>maxn</a:t>
            </a:r>
            <a:r>
              <a:rPr lang="zh-CN" altLang="en-US" dirty="0" smtClean="0">
                <a:solidFill>
                  <a:schemeClr val="tx1">
                    <a:lumMod val="95000"/>
                    <a:lumOff val="5000"/>
                  </a:schemeClr>
                </a:solidFill>
                <a:ea typeface="等线" panose="02010600030101010101" pitchFamily="2" charset="-122"/>
              </a:rPr>
              <a:t>数组（表示该子树中存在的最小值和最大值）。</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7544" y="4236655"/>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查询</a:t>
            </a:r>
            <a:r>
              <a:rPr lang="en-US" altLang="zh-CN" dirty="0" smtClean="0">
                <a:solidFill>
                  <a:schemeClr val="tx1">
                    <a:lumMod val="95000"/>
                    <a:lumOff val="5000"/>
                  </a:schemeClr>
                </a:solidFill>
                <a:ea typeface="等线" panose="02010600030101010101" pitchFamily="2" charset="-122"/>
              </a:rPr>
              <a:t>x</a:t>
            </a:r>
            <a:r>
              <a:rPr lang="zh-CN" altLang="en-US" dirty="0" smtClean="0">
                <a:solidFill>
                  <a:schemeClr val="tx1">
                    <a:lumMod val="95000"/>
                    <a:lumOff val="5000"/>
                  </a:schemeClr>
                </a:solidFill>
                <a:ea typeface="等线" panose="02010600030101010101" pitchFamily="2" charset="-122"/>
              </a:rPr>
              <a:t>数的排名：若 </a:t>
            </a:r>
            <a:r>
              <a:rPr lang="en-US" altLang="zh-CN" dirty="0" smtClean="0">
                <a:solidFill>
                  <a:schemeClr val="tx1">
                    <a:lumMod val="95000"/>
                    <a:lumOff val="5000"/>
                  </a:schemeClr>
                </a:solidFill>
                <a:ea typeface="等线" panose="02010600030101010101" pitchFamily="2" charset="-122"/>
              </a:rPr>
              <a:t>x &lt;= B[mid]</a:t>
            </a:r>
            <a:r>
              <a:rPr lang="zh-CN" altLang="en-US" dirty="0" smtClean="0">
                <a:solidFill>
                  <a:schemeClr val="tx1">
                    <a:lumMod val="95000"/>
                    <a:lumOff val="5000"/>
                  </a:schemeClr>
                </a:solidFill>
                <a:ea typeface="等线" panose="02010600030101010101" pitchFamily="2" charset="-122"/>
              </a:rPr>
              <a:t>，则递归左儿子查询；若 </a:t>
            </a:r>
            <a:r>
              <a:rPr lang="en-US" altLang="zh-CN" dirty="0" smtClean="0">
                <a:solidFill>
                  <a:schemeClr val="tx1">
                    <a:lumMod val="95000"/>
                    <a:lumOff val="5000"/>
                  </a:schemeClr>
                </a:solidFill>
                <a:ea typeface="等线" panose="02010600030101010101" pitchFamily="2" charset="-122"/>
              </a:rPr>
              <a:t>x &gt; B[mid] </a:t>
            </a:r>
            <a:r>
              <a:rPr lang="zh-CN" altLang="en-US" dirty="0" smtClean="0">
                <a:solidFill>
                  <a:schemeClr val="tx1">
                    <a:lumMod val="95000"/>
                    <a:lumOff val="5000"/>
                  </a:schemeClr>
                </a:solidFill>
                <a:ea typeface="等线" panose="02010600030101010101" pitchFamily="2" charset="-122"/>
              </a:rPr>
              <a:t>则递归查询右儿子，并加上 </a:t>
            </a:r>
            <a:r>
              <a:rPr lang="en-US" altLang="zh-CN" dirty="0" smtClean="0">
                <a:solidFill>
                  <a:schemeClr val="tx1">
                    <a:lumMod val="95000"/>
                    <a:lumOff val="5000"/>
                  </a:schemeClr>
                </a:solidFill>
                <a:ea typeface="等线" panose="02010600030101010101" pitchFamily="2" charset="-122"/>
              </a:rPr>
              <a:t>size[</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作为返回值。叶子结点则返回</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（相同输出最小排名）。</a:t>
            </a:r>
            <a:endParaRPr lang="en-US" altLang="zh-CN" dirty="0" smtClean="0">
              <a:solidFill>
                <a:schemeClr val="tx1">
                  <a:lumMod val="95000"/>
                  <a:lumOff val="5000"/>
                </a:schemeClr>
              </a:solidFill>
              <a:ea typeface="等线" panose="02010600030101010101" pitchFamily="2" charset="-122"/>
            </a:endParaRPr>
          </a:p>
        </p:txBody>
      </p:sp>
      <p:sp>
        <p:nvSpPr>
          <p:cNvPr id="9" name="TextBox 6"/>
          <p:cNvSpPr txBox="1"/>
          <p:nvPr/>
        </p:nvSpPr>
        <p:spPr>
          <a:xfrm>
            <a:off x="467544" y="306896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假设以离散化的方式写值域线段树。</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64729" y="519081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查询排名为</a:t>
            </a:r>
            <a:r>
              <a:rPr lang="en-US" altLang="zh-CN" dirty="0" smtClean="0">
                <a:solidFill>
                  <a:schemeClr val="tx1">
                    <a:lumMod val="95000"/>
                    <a:lumOff val="5000"/>
                  </a:schemeClr>
                </a:solidFill>
                <a:ea typeface="等线" panose="02010600030101010101" pitchFamily="2" charset="-122"/>
              </a:rPr>
              <a:t>x</a:t>
            </a:r>
            <a:r>
              <a:rPr lang="zh-CN" altLang="en-US" dirty="0" smtClean="0">
                <a:solidFill>
                  <a:schemeClr val="tx1">
                    <a:lumMod val="95000"/>
                    <a:lumOff val="5000"/>
                  </a:schemeClr>
                </a:solidFill>
                <a:ea typeface="等线" panose="02010600030101010101" pitchFamily="2" charset="-122"/>
              </a:rPr>
              <a:t>的数：同前，若 </a:t>
            </a:r>
            <a:r>
              <a:rPr lang="en-US" altLang="zh-CN" dirty="0" smtClean="0">
                <a:solidFill>
                  <a:schemeClr val="tx1">
                    <a:lumMod val="95000"/>
                    <a:lumOff val="5000"/>
                  </a:schemeClr>
                </a:solidFill>
                <a:ea typeface="等线" panose="02010600030101010101" pitchFamily="2" charset="-122"/>
              </a:rPr>
              <a:t>size[</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&gt;= x</a:t>
            </a:r>
            <a:r>
              <a:rPr lang="zh-CN" altLang="en-US" dirty="0" smtClean="0">
                <a:solidFill>
                  <a:schemeClr val="tx1">
                    <a:lumMod val="95000"/>
                    <a:lumOff val="5000"/>
                  </a:schemeClr>
                </a:solidFill>
                <a:ea typeface="等线" panose="02010600030101010101" pitchFamily="2" charset="-122"/>
              </a:rPr>
              <a:t>，则向左儿子递归；若 </a:t>
            </a:r>
            <a:r>
              <a:rPr lang="en-US" altLang="zh-CN" dirty="0" smtClean="0">
                <a:solidFill>
                  <a:schemeClr val="tx1">
                    <a:lumMod val="95000"/>
                    <a:lumOff val="5000"/>
                  </a:schemeClr>
                </a:solidFill>
                <a:ea typeface="等线" panose="02010600030101010101" pitchFamily="2" charset="-122"/>
              </a:rPr>
              <a:t>size[</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&lt; x</a:t>
            </a:r>
            <a:r>
              <a:rPr lang="zh-CN" altLang="en-US" dirty="0" smtClean="0">
                <a:solidFill>
                  <a:schemeClr val="tx1">
                    <a:lumMod val="95000"/>
                    <a:lumOff val="5000"/>
                  </a:schemeClr>
                </a:solidFill>
                <a:ea typeface="等线" panose="02010600030101010101" pitchFamily="2" charset="-122"/>
              </a:rPr>
              <a:t>，则 </a:t>
            </a:r>
            <a:r>
              <a:rPr lang="en-US" altLang="zh-CN" dirty="0" smtClean="0">
                <a:solidFill>
                  <a:schemeClr val="tx1">
                    <a:lumMod val="95000"/>
                    <a:lumOff val="5000"/>
                  </a:schemeClr>
                </a:solidFill>
                <a:ea typeface="等线" panose="02010600030101010101" pitchFamily="2" charset="-122"/>
              </a:rPr>
              <a:t>x-=size[</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，并向右儿子递归。</a:t>
            </a:r>
            <a:endParaRPr lang="en-US" altLang="zh-CN" dirty="0" smtClean="0">
              <a:solidFill>
                <a:schemeClr val="tx1">
                  <a:lumMod val="95000"/>
                  <a:lumOff val="5000"/>
                </a:schemeClr>
              </a:solidFill>
              <a:ea typeface="等线" panose="02010600030101010101" pitchFamily="2" charset="-122"/>
            </a:endParaRPr>
          </a:p>
        </p:txBody>
      </p:sp>
      <p:sp>
        <p:nvSpPr>
          <p:cNvPr id="11" name="TextBox 6"/>
          <p:cNvSpPr txBox="1"/>
          <p:nvPr/>
        </p:nvSpPr>
        <p:spPr>
          <a:xfrm>
            <a:off x="464729" y="586798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查询</a:t>
            </a:r>
            <a:r>
              <a:rPr lang="en-US" altLang="zh-CN" dirty="0" smtClean="0">
                <a:solidFill>
                  <a:schemeClr val="tx1">
                    <a:lumMod val="95000"/>
                    <a:lumOff val="5000"/>
                  </a:schemeClr>
                </a:solidFill>
                <a:ea typeface="等线" panose="02010600030101010101" pitchFamily="2" charset="-122"/>
              </a:rPr>
              <a:t>x</a:t>
            </a:r>
            <a:r>
              <a:rPr lang="zh-CN" altLang="en-US" dirty="0" smtClean="0">
                <a:solidFill>
                  <a:schemeClr val="tx1">
                    <a:lumMod val="95000"/>
                    <a:lumOff val="5000"/>
                  </a:schemeClr>
                </a:solidFill>
                <a:ea typeface="等线" panose="02010600030101010101" pitchFamily="2" charset="-122"/>
              </a:rPr>
              <a:t>的前驱：若 </a:t>
            </a:r>
            <a:r>
              <a:rPr lang="en-US" altLang="zh-CN" dirty="0" smtClean="0">
                <a:solidFill>
                  <a:schemeClr val="tx1">
                    <a:lumMod val="95000"/>
                    <a:lumOff val="5000"/>
                  </a:schemeClr>
                </a:solidFill>
                <a:ea typeface="等线" panose="02010600030101010101" pitchFamily="2" charset="-122"/>
              </a:rPr>
              <a:t>x &lt;= B[mid]</a:t>
            </a:r>
            <a:r>
              <a:rPr lang="zh-CN" altLang="en-US" dirty="0" smtClean="0">
                <a:solidFill>
                  <a:schemeClr val="tx1">
                    <a:lumMod val="95000"/>
                    <a:lumOff val="5000"/>
                  </a:schemeClr>
                </a:solidFill>
                <a:ea typeface="等线" panose="02010600030101010101" pitchFamily="2" charset="-122"/>
              </a:rPr>
              <a:t>，则递归向左儿子查询；若 </a:t>
            </a:r>
            <a:r>
              <a:rPr lang="en-US" altLang="zh-CN" dirty="0" smtClean="0">
                <a:solidFill>
                  <a:schemeClr val="tx1">
                    <a:lumMod val="95000"/>
                    <a:lumOff val="5000"/>
                  </a:schemeClr>
                </a:solidFill>
                <a:ea typeface="等线" panose="02010600030101010101" pitchFamily="2" charset="-122"/>
              </a:rPr>
              <a:t>x &gt; B[mid]</a:t>
            </a:r>
            <a:r>
              <a:rPr lang="zh-CN" altLang="en-US" dirty="0" smtClean="0">
                <a:solidFill>
                  <a:schemeClr val="tx1">
                    <a:lumMod val="95000"/>
                    <a:lumOff val="5000"/>
                  </a:schemeClr>
                </a:solidFill>
                <a:ea typeface="等线" panose="02010600030101010101" pitchFamily="2" charset="-122"/>
              </a:rPr>
              <a:t>，则递归向右儿子查询，并同 </a:t>
            </a:r>
            <a:r>
              <a:rPr lang="en-US" altLang="zh-CN" dirty="0" err="1" smtClean="0">
                <a:solidFill>
                  <a:schemeClr val="tx1">
                    <a:lumMod val="95000"/>
                    <a:lumOff val="5000"/>
                  </a:schemeClr>
                </a:solidFill>
                <a:ea typeface="等线" panose="02010600030101010101" pitchFamily="2" charset="-122"/>
              </a:rPr>
              <a:t>maxn</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取最大值。注意空结点的</a:t>
            </a:r>
            <a:r>
              <a:rPr lang="en-US" altLang="zh-CN" dirty="0" err="1" smtClean="0">
                <a:solidFill>
                  <a:schemeClr val="tx1">
                    <a:lumMod val="95000"/>
                    <a:lumOff val="5000"/>
                  </a:schemeClr>
                </a:solidFill>
                <a:ea typeface="等线" panose="02010600030101010101" pitchFamily="2" charset="-122"/>
              </a:rPr>
              <a:t>maxn</a:t>
            </a:r>
            <a:r>
              <a:rPr lang="zh-CN" altLang="en-US" dirty="0" smtClean="0">
                <a:solidFill>
                  <a:schemeClr val="tx1">
                    <a:lumMod val="95000"/>
                    <a:lumOff val="5000"/>
                  </a:schemeClr>
                </a:solidFill>
                <a:ea typeface="等线" panose="02010600030101010101" pitchFamily="2" charset="-122"/>
              </a:rPr>
              <a:t>应为</a:t>
            </a:r>
            <a:r>
              <a:rPr lang="en-US" altLang="zh-CN" dirty="0" smtClean="0">
                <a:solidFill>
                  <a:schemeClr val="tx1">
                    <a:lumMod val="95000"/>
                    <a:lumOff val="5000"/>
                  </a:schemeClr>
                </a:solidFill>
                <a:ea typeface="等线" panose="02010600030101010101" pitchFamily="2" charset="-122"/>
              </a:rPr>
              <a:t>-INF</a:t>
            </a:r>
            <a:r>
              <a:rPr lang="zh-CN" altLang="en-US" dirty="0" smtClean="0">
                <a:solidFill>
                  <a:schemeClr val="tx1">
                    <a:lumMod val="95000"/>
                    <a:lumOff val="5000"/>
                  </a:schemeClr>
                </a:solidFill>
                <a:ea typeface="等线" panose="02010600030101010101" pitchFamily="2" charset="-122"/>
              </a:rPr>
              <a:t>。后继同理。</a:t>
            </a:r>
            <a:endParaRPr lang="en-US" altLang="zh-CN" dirty="0" smtClean="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78842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1-3</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70080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题目：给出一个长为 </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的序列，询问有多少个连续子序列满足和在</a:t>
            </a:r>
            <a:r>
              <a:rPr lang="en-US" altLang="zh-CN" dirty="0" smtClean="0">
                <a:solidFill>
                  <a:schemeClr val="tx1">
                    <a:lumMod val="95000"/>
                    <a:lumOff val="5000"/>
                  </a:schemeClr>
                </a:solidFill>
                <a:ea typeface="等线" panose="02010600030101010101" pitchFamily="2" charset="-122"/>
              </a:rPr>
              <a:t>[L,R]</a:t>
            </a:r>
            <a:r>
              <a:rPr lang="zh-CN" altLang="en-US" dirty="0" smtClean="0">
                <a:solidFill>
                  <a:schemeClr val="tx1">
                    <a:lumMod val="95000"/>
                    <a:lumOff val="5000"/>
                  </a:schemeClr>
                </a:solidFill>
                <a:ea typeface="等线" panose="02010600030101010101" pitchFamily="2" charset="-122"/>
              </a:rPr>
              <a:t>范围内。</a:t>
            </a:r>
            <a:r>
              <a:rPr lang="en-US" altLang="zh-CN" dirty="0" smtClean="0">
                <a:solidFill>
                  <a:schemeClr val="tx1">
                    <a:lumMod val="95000"/>
                    <a:lumOff val="5000"/>
                  </a:schemeClr>
                </a:solidFill>
                <a:ea typeface="等线" panose="02010600030101010101" pitchFamily="2" charset="-122"/>
              </a:rPr>
              <a:t>(n, |</a:t>
            </a:r>
            <a:r>
              <a:rPr lang="en-US" altLang="zh-CN" dirty="0" err="1" smtClean="0">
                <a:solidFill>
                  <a:schemeClr val="tx1">
                    <a:lumMod val="95000"/>
                    <a:lumOff val="5000"/>
                  </a:schemeClr>
                </a:solidFill>
                <a:ea typeface="等线" panose="02010600030101010101" pitchFamily="2" charset="-122"/>
              </a:rPr>
              <a:t>a</a:t>
            </a:r>
            <a:r>
              <a:rPr lang="en-US" altLang="zh-CN" baseline="-25000"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 &lt;= 100000 ; L,R&lt;=10</a:t>
            </a:r>
            <a:r>
              <a:rPr lang="en-US" altLang="zh-CN" baseline="30000" dirty="0" smtClean="0">
                <a:solidFill>
                  <a:schemeClr val="tx1">
                    <a:lumMod val="95000"/>
                    <a:lumOff val="5000"/>
                  </a:schemeClr>
                </a:solidFill>
                <a:ea typeface="等线" panose="02010600030101010101" pitchFamily="2" charset="-122"/>
              </a:rPr>
              <a:t>9</a:t>
            </a:r>
            <a:r>
              <a:rPr lang="en-US" altLang="zh-CN"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67544" y="2796413"/>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固定右端点 </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且向右推移，维护值域线段树。每次统计以 </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作为右端点的满足条件区间个数，再将 </a:t>
            </a:r>
            <a:r>
              <a:rPr lang="en-US" altLang="zh-CN" dirty="0" smtClean="0">
                <a:solidFill>
                  <a:schemeClr val="tx1">
                    <a:lumMod val="95000"/>
                    <a:lumOff val="5000"/>
                  </a:schemeClr>
                </a:solidFill>
                <a:ea typeface="等线" panose="02010600030101010101" pitchFamily="2" charset="-122"/>
              </a:rPr>
              <a:t>sum[</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加入值域线段树。其中</a:t>
            </a:r>
            <a:r>
              <a:rPr lang="en-US" altLang="zh-CN" dirty="0" smtClean="0">
                <a:solidFill>
                  <a:schemeClr val="tx1">
                    <a:lumMod val="95000"/>
                    <a:lumOff val="5000"/>
                  </a:schemeClr>
                </a:solidFill>
                <a:ea typeface="等线" panose="02010600030101010101" pitchFamily="2" charset="-122"/>
              </a:rPr>
              <a:t>sum</a:t>
            </a:r>
            <a:r>
              <a:rPr lang="zh-CN" altLang="en-US" dirty="0" smtClean="0">
                <a:solidFill>
                  <a:schemeClr val="tx1">
                    <a:lumMod val="95000"/>
                    <a:lumOff val="5000"/>
                  </a:schemeClr>
                </a:solidFill>
                <a:ea typeface="等线" panose="02010600030101010101" pitchFamily="2" charset="-122"/>
              </a:rPr>
              <a:t>为前缀和数组。</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7544" y="4152895"/>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注意每次查询</a:t>
            </a:r>
            <a:r>
              <a:rPr lang="en-US" altLang="zh-CN" dirty="0" smtClean="0">
                <a:solidFill>
                  <a:schemeClr val="tx1">
                    <a:lumMod val="95000"/>
                    <a:lumOff val="5000"/>
                  </a:schemeClr>
                </a:solidFill>
                <a:ea typeface="等线" panose="02010600030101010101" pitchFamily="2" charset="-122"/>
              </a:rPr>
              <a:t>[L,R]</a:t>
            </a:r>
            <a:r>
              <a:rPr lang="zh-CN" altLang="en-US" dirty="0" smtClean="0">
                <a:solidFill>
                  <a:schemeClr val="tx1">
                    <a:lumMod val="95000"/>
                    <a:lumOff val="5000"/>
                  </a:schemeClr>
                </a:solidFill>
                <a:ea typeface="等线" panose="02010600030101010101" pitchFamily="2" charset="-122"/>
              </a:rPr>
              <a:t>，由于加入的为前缀和，即要使得 </a:t>
            </a:r>
            <a:r>
              <a:rPr lang="en-US" altLang="zh-CN" dirty="0" smtClean="0">
                <a:solidFill>
                  <a:schemeClr val="tx1">
                    <a:lumMod val="95000"/>
                    <a:lumOff val="5000"/>
                  </a:schemeClr>
                </a:solidFill>
                <a:ea typeface="等线" panose="02010600030101010101" pitchFamily="2" charset="-122"/>
              </a:rPr>
              <a:t>sum[</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 x </a:t>
            </a:r>
            <a:r>
              <a:rPr lang="zh-CN" altLang="en-US" dirty="0" smtClean="0">
                <a:solidFill>
                  <a:schemeClr val="tx1">
                    <a:lumMod val="95000"/>
                    <a:lumOff val="5000"/>
                  </a:schemeClr>
                </a:solidFill>
                <a:ea typeface="等线" panose="02010600030101010101" pitchFamily="2" charset="-122"/>
              </a:rPr>
              <a:t>在</a:t>
            </a:r>
            <a:r>
              <a:rPr lang="en-US" altLang="zh-CN" dirty="0" smtClean="0">
                <a:solidFill>
                  <a:schemeClr val="tx1">
                    <a:lumMod val="95000"/>
                    <a:lumOff val="5000"/>
                  </a:schemeClr>
                </a:solidFill>
                <a:ea typeface="等线" panose="02010600030101010101" pitchFamily="2" charset="-122"/>
              </a:rPr>
              <a:t>[L,R]</a:t>
            </a:r>
            <a:r>
              <a:rPr lang="zh-CN" altLang="en-US" dirty="0" smtClean="0">
                <a:solidFill>
                  <a:schemeClr val="tx1">
                    <a:lumMod val="95000"/>
                    <a:lumOff val="5000"/>
                  </a:schemeClr>
                </a:solidFill>
                <a:ea typeface="等线" panose="02010600030101010101" pitchFamily="2" charset="-122"/>
              </a:rPr>
              <a:t>区间内。即查询在值域线段树上索引在 </a:t>
            </a:r>
            <a:r>
              <a:rPr lang="en-US" altLang="zh-CN" dirty="0" smtClean="0">
                <a:solidFill>
                  <a:schemeClr val="tx1">
                    <a:lumMod val="95000"/>
                    <a:lumOff val="5000"/>
                  </a:schemeClr>
                </a:solidFill>
                <a:ea typeface="等线" panose="02010600030101010101" pitchFamily="2" charset="-122"/>
              </a:rPr>
              <a:t>[sum[</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]-R , sum[</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]-L] </a:t>
            </a:r>
            <a:r>
              <a:rPr lang="zh-CN" altLang="en-US" dirty="0" smtClean="0">
                <a:solidFill>
                  <a:schemeClr val="tx1">
                    <a:lumMod val="95000"/>
                    <a:lumOff val="5000"/>
                  </a:schemeClr>
                </a:solidFill>
                <a:ea typeface="等线" panose="02010600030101010101" pitchFamily="2" charset="-122"/>
              </a:rPr>
              <a:t>内的结点个数。</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21225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11560" y="270892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a:t>
            </a:r>
            <a:r>
              <a:rPr lang="zh-CN" altLang="en-US" dirty="0">
                <a:solidFill>
                  <a:schemeClr val="tx1">
                    <a:lumMod val="95000"/>
                    <a:lumOff val="5000"/>
                  </a:schemeClr>
                </a:solidFill>
                <a:ea typeface="等线" panose="02010600030101010101" pitchFamily="2" charset="-122"/>
              </a:rPr>
              <a:t>不过</a:t>
            </a:r>
            <a:r>
              <a:rPr lang="zh-CN" altLang="en-US" dirty="0" smtClean="0">
                <a:solidFill>
                  <a:schemeClr val="tx1">
                    <a:lumMod val="95000"/>
                    <a:lumOff val="5000"/>
                  </a:schemeClr>
                </a:solidFill>
                <a:ea typeface="等线" panose="02010600030101010101" pitchFamily="2" charset="-122"/>
              </a:rPr>
              <a:t>将不会提前给出属于哪一类型，避免养成思维惯性。</a:t>
            </a:r>
            <a:endParaRPr lang="zh-CN" altLang="en-US" dirty="0">
              <a:solidFill>
                <a:schemeClr val="tx1">
                  <a:lumMod val="95000"/>
                  <a:lumOff val="5000"/>
                </a:schemeClr>
              </a:solidFill>
              <a:ea typeface="等线" panose="02010600030101010101" pitchFamily="2" charset="-122"/>
            </a:endParaRPr>
          </a:p>
        </p:txBody>
      </p:sp>
      <p:sp>
        <p:nvSpPr>
          <p:cNvPr id="5" name="TextBox 6"/>
          <p:cNvSpPr txBox="1"/>
          <p:nvPr/>
        </p:nvSpPr>
        <p:spPr>
          <a:xfrm>
            <a:off x="611560" y="148478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接下来将给出同前面所述技巧相关的若干题目。</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48825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2-1</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412776"/>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题目：定义一个序列的最大子段和为：该序列中一个和最大的连续子序列的和。给定一个长为 </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的序列，有 </a:t>
            </a:r>
            <a:r>
              <a:rPr lang="en-US" altLang="zh-CN" dirty="0" smtClean="0">
                <a:solidFill>
                  <a:schemeClr val="tx1">
                    <a:lumMod val="95000"/>
                    <a:lumOff val="5000"/>
                  </a:schemeClr>
                </a:solidFill>
                <a:ea typeface="等线" panose="02010600030101010101" pitchFamily="2" charset="-122"/>
              </a:rPr>
              <a:t>m </a:t>
            </a:r>
            <a:r>
              <a:rPr lang="zh-CN" altLang="en-US" dirty="0" smtClean="0">
                <a:solidFill>
                  <a:schemeClr val="tx1">
                    <a:lumMod val="95000"/>
                    <a:lumOff val="5000"/>
                  </a:schemeClr>
                </a:solidFill>
                <a:ea typeface="等线" panose="02010600030101010101" pitchFamily="2" charset="-122"/>
              </a:rPr>
              <a:t>次询问，每次询问</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上的最大子段和。</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n,m</a:t>
            </a:r>
            <a:r>
              <a:rPr lang="en-US" altLang="zh-CN" dirty="0" smtClean="0">
                <a:solidFill>
                  <a:schemeClr val="tx1">
                    <a:lumMod val="95000"/>
                    <a:lumOff val="5000"/>
                  </a:schemeClr>
                </a:solidFill>
                <a:ea typeface="等线" panose="02010600030101010101" pitchFamily="2" charset="-122"/>
              </a:rPr>
              <a:t> &lt;= 50000)</a:t>
            </a:r>
          </a:p>
        </p:txBody>
      </p:sp>
      <p:sp>
        <p:nvSpPr>
          <p:cNvPr id="9" name="TextBox 6"/>
          <p:cNvSpPr txBox="1"/>
          <p:nvPr/>
        </p:nvSpPr>
        <p:spPr>
          <a:xfrm>
            <a:off x="464862" y="256490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线段树处理这类问题的一个关键便是：如何合并两段区间的信息。</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464862" y="312986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令</a:t>
            </a:r>
            <a:r>
              <a:rPr lang="en-US" altLang="zh-CN" dirty="0" err="1" smtClean="0">
                <a:solidFill>
                  <a:schemeClr val="tx1">
                    <a:lumMod val="95000"/>
                    <a:lumOff val="5000"/>
                  </a:schemeClr>
                </a:solidFill>
                <a:ea typeface="等线" panose="02010600030101010101" pitchFamily="2" charset="-122"/>
              </a:rPr>
              <a:t>gss</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表示</a:t>
            </a:r>
            <a:r>
              <a:rPr lang="zh-CN" altLang="en-US" dirty="0">
                <a:solidFill>
                  <a:schemeClr val="tx1">
                    <a:lumMod val="95000"/>
                    <a:lumOff val="5000"/>
                  </a:schemeClr>
                </a:solidFill>
                <a:ea typeface="等线" panose="02010600030101010101" pitchFamily="2" charset="-122"/>
              </a:rPr>
              <a:t>线段</a:t>
            </a:r>
            <a:r>
              <a:rPr lang="zh-CN" altLang="en-US" dirty="0" smtClean="0">
                <a:solidFill>
                  <a:schemeClr val="tx1">
                    <a:lumMod val="95000"/>
                    <a:lumOff val="5000"/>
                  </a:schemeClr>
                </a:solidFill>
                <a:ea typeface="等线" panose="02010600030101010101" pitchFamily="2" charset="-122"/>
              </a:rPr>
              <a:t>树上 </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所管辖区间内的最大字段和。发现仅从</a:t>
            </a:r>
            <a:r>
              <a:rPr lang="en-US" altLang="zh-CN" dirty="0" err="1" smtClean="0">
                <a:solidFill>
                  <a:schemeClr val="tx1">
                    <a:lumMod val="95000"/>
                    <a:lumOff val="5000"/>
                  </a:schemeClr>
                </a:solidFill>
                <a:ea typeface="等线" panose="02010600030101010101" pitchFamily="2" charset="-122"/>
              </a:rPr>
              <a:t>gss</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和</a:t>
            </a:r>
            <a:r>
              <a:rPr lang="en-US" altLang="zh-CN" dirty="0" err="1" smtClean="0">
                <a:solidFill>
                  <a:schemeClr val="tx1">
                    <a:lumMod val="95000"/>
                    <a:lumOff val="5000"/>
                  </a:schemeClr>
                </a:solidFill>
                <a:ea typeface="等线" panose="02010600030101010101" pitchFamily="2" charset="-122"/>
              </a:rPr>
              <a:t>gss</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并不能计算得到</a:t>
            </a:r>
            <a:r>
              <a:rPr lang="en-US" altLang="zh-CN" dirty="0" err="1" smtClean="0">
                <a:solidFill>
                  <a:schemeClr val="tx1">
                    <a:lumMod val="95000"/>
                    <a:lumOff val="5000"/>
                  </a:schemeClr>
                </a:solidFill>
                <a:ea typeface="等线" panose="02010600030101010101" pitchFamily="2" charset="-122"/>
              </a:rPr>
              <a:t>gss</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，因为最大子段和可能跨越左右子树。</a:t>
            </a:r>
            <a:endParaRPr lang="zh-CN" altLang="en-US" dirty="0">
              <a:solidFill>
                <a:schemeClr val="tx1">
                  <a:lumMod val="95000"/>
                  <a:lumOff val="5000"/>
                </a:schemeClr>
              </a:solidFill>
              <a:ea typeface="等线" panose="02010600030101010101" pitchFamily="2" charset="-122"/>
            </a:endParaRPr>
          </a:p>
        </p:txBody>
      </p:sp>
      <p:sp>
        <p:nvSpPr>
          <p:cNvPr id="13" name="TextBox 6"/>
          <p:cNvSpPr txBox="1"/>
          <p:nvPr/>
        </p:nvSpPr>
        <p:spPr>
          <a:xfrm>
            <a:off x="464862" y="386104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那么只用再存 </a:t>
            </a:r>
            <a:r>
              <a:rPr lang="en-US" altLang="zh-CN" dirty="0" err="1" smtClean="0">
                <a:solidFill>
                  <a:schemeClr val="tx1">
                    <a:lumMod val="95000"/>
                    <a:lumOff val="5000"/>
                  </a:schemeClr>
                </a:solidFill>
                <a:ea typeface="等线" panose="02010600030101010101" pitchFamily="2" charset="-122"/>
              </a:rPr>
              <a:t>lgss</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和 </a:t>
            </a:r>
            <a:r>
              <a:rPr lang="en-US" altLang="zh-CN" dirty="0" err="1" smtClean="0">
                <a:solidFill>
                  <a:schemeClr val="tx1">
                    <a:lumMod val="95000"/>
                    <a:lumOff val="5000"/>
                  </a:schemeClr>
                </a:solidFill>
                <a:ea typeface="等线" panose="02010600030101010101" pitchFamily="2" charset="-122"/>
              </a:rPr>
              <a:t>rgss</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分别表示最大左子段和和最大右子段和，即分别为从区间最左端开始的最大子段和，及从区间最右端开始的最大子段和。</a:t>
            </a:r>
            <a:endParaRPr lang="zh-CN" altLang="en-US" dirty="0">
              <a:solidFill>
                <a:schemeClr val="tx1">
                  <a:lumMod val="95000"/>
                  <a:lumOff val="5000"/>
                </a:schemeClr>
              </a:solidFill>
              <a:ea typeface="等线" panose="02010600030101010101" pitchFamily="2" charset="-122"/>
            </a:endParaRPr>
          </a:p>
        </p:txBody>
      </p:sp>
      <p:pic>
        <p:nvPicPr>
          <p:cNvPr id="2" name="图片 1"/>
          <p:cNvPicPr>
            <a:picLocks noChangeAspect="1"/>
          </p:cNvPicPr>
          <p:nvPr/>
        </p:nvPicPr>
        <p:blipFill>
          <a:blip r:embed="rId3"/>
          <a:stretch>
            <a:fillRect/>
          </a:stretch>
        </p:blipFill>
        <p:spPr>
          <a:xfrm>
            <a:off x="1043608" y="4797152"/>
            <a:ext cx="6446515" cy="1029021"/>
          </a:xfrm>
          <a:prstGeom prst="rect">
            <a:avLst/>
          </a:prstGeom>
        </p:spPr>
      </p:pic>
      <p:sp>
        <p:nvSpPr>
          <p:cNvPr id="15" name="TextBox 6"/>
          <p:cNvSpPr txBox="1"/>
          <p:nvPr/>
        </p:nvSpPr>
        <p:spPr>
          <a:xfrm>
            <a:off x="464862" y="5982963"/>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▪区间查询的核心也便是将若干个小区间合并成</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的大区间，合并过程同</a:t>
            </a:r>
            <a:r>
              <a:rPr lang="en-US" altLang="zh-CN" dirty="0" smtClean="0">
                <a:solidFill>
                  <a:schemeClr val="tx1">
                    <a:lumMod val="95000"/>
                    <a:lumOff val="5000"/>
                  </a:schemeClr>
                </a:solidFill>
                <a:ea typeface="等线" panose="02010600030101010101" pitchFamily="2" charset="-122"/>
              </a:rPr>
              <a:t>update</a:t>
            </a:r>
            <a:r>
              <a:rPr lang="zh-CN" altLang="en-US" dirty="0" smtClean="0">
                <a:solidFill>
                  <a:schemeClr val="tx1">
                    <a:lumMod val="95000"/>
                    <a:lumOff val="5000"/>
                  </a:schemeClr>
                </a:solidFill>
                <a:ea typeface="等线" panose="02010600030101010101" pitchFamily="2" charset="-122"/>
              </a:rPr>
              <a:t>。事实上可以将结点信息写为一个结构体，写一个函数</a:t>
            </a:r>
            <a:r>
              <a:rPr lang="en-US" altLang="zh-CN" dirty="0" err="1" smtClean="0">
                <a:solidFill>
                  <a:schemeClr val="tx1">
                    <a:lumMod val="95000"/>
                    <a:lumOff val="5000"/>
                  </a:schemeClr>
                </a:solidFill>
                <a:ea typeface="等线" panose="02010600030101010101" pitchFamily="2" charset="-122"/>
              </a:rPr>
              <a:t>mergeIt</a:t>
            </a:r>
            <a:r>
              <a:rPr lang="zh-CN" altLang="en-US" dirty="0" smtClean="0">
                <a:solidFill>
                  <a:schemeClr val="tx1">
                    <a:lumMod val="95000"/>
                    <a:lumOff val="5000"/>
                  </a:schemeClr>
                </a:solidFill>
                <a:ea typeface="等线" panose="02010600030101010101" pitchFamily="2" charset="-122"/>
              </a:rPr>
              <a:t>来合并两个相邻区间的信息，并返回合并之后的信息。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880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54153" y="917357"/>
            <a:ext cx="7358114" cy="769441"/>
          </a:xfrm>
          <a:prstGeom prst="rect">
            <a:avLst/>
          </a:prstGeom>
          <a:noFill/>
        </p:spPr>
        <p:txBody>
          <a:bodyPr wrap="square" rtlCol="0">
            <a:spAutoFit/>
          </a:bodyPr>
          <a:lstStyle/>
          <a:p>
            <a:r>
              <a:rPr lang="zh-CN" altLang="en-US" sz="4400" dirty="0" smtClean="0">
                <a:solidFill>
                  <a:schemeClr val="tx2"/>
                </a:solidFill>
                <a:ea typeface="等线" panose="02010600030101010101" pitchFamily="2" charset="-122"/>
              </a:rPr>
              <a:t>关键词</a:t>
            </a:r>
            <a:endParaRPr lang="zh-CN" altLang="en-US" dirty="0">
              <a:solidFill>
                <a:schemeClr val="tx2"/>
              </a:solidFill>
              <a:ea typeface="等线" panose="02010600030101010101" pitchFamily="2" charset="-122"/>
            </a:endParaRPr>
          </a:p>
        </p:txBody>
      </p:sp>
      <p:sp>
        <p:nvSpPr>
          <p:cNvPr id="3" name="TextBox 6"/>
          <p:cNvSpPr txBox="1"/>
          <p:nvPr/>
        </p:nvSpPr>
        <p:spPr>
          <a:xfrm>
            <a:off x="2627784" y="2642390"/>
            <a:ext cx="3012525" cy="543739"/>
          </a:xfrm>
          <a:prstGeom prst="rect">
            <a:avLst/>
          </a:prstGeom>
          <a:noFill/>
        </p:spPr>
        <p:txBody>
          <a:bodyPr wrap="square" rtlCol="0">
            <a:spAutoFit/>
          </a:bodyPr>
          <a:lstStyle/>
          <a:p>
            <a:r>
              <a:rPr lang="zh-CN" altLang="en-US" sz="4400" baseline="-25000" dirty="0" smtClean="0">
                <a:solidFill>
                  <a:schemeClr val="tx1">
                    <a:lumMod val="95000"/>
                    <a:lumOff val="5000"/>
                  </a:schemeClr>
                </a:solidFill>
                <a:ea typeface="等线" panose="02010600030101010101" pitchFamily="2" charset="-122"/>
              </a:rPr>
              <a:t>树状数组</a:t>
            </a:r>
            <a:endParaRPr lang="en-US" altLang="zh-CN" sz="4400" baseline="-25000" dirty="0">
              <a:solidFill>
                <a:schemeClr val="tx1">
                  <a:lumMod val="95000"/>
                  <a:lumOff val="5000"/>
                </a:schemeClr>
              </a:solidFill>
              <a:ea typeface="等线" panose="02010600030101010101" pitchFamily="2" charset="-122"/>
            </a:endParaRPr>
          </a:p>
        </p:txBody>
      </p:sp>
      <p:sp>
        <p:nvSpPr>
          <p:cNvPr id="6" name="TextBox 6"/>
          <p:cNvSpPr txBox="1"/>
          <p:nvPr/>
        </p:nvSpPr>
        <p:spPr>
          <a:xfrm>
            <a:off x="2627784" y="3821365"/>
            <a:ext cx="4338127" cy="543739"/>
          </a:xfrm>
          <a:prstGeom prst="rect">
            <a:avLst/>
          </a:prstGeom>
          <a:noFill/>
        </p:spPr>
        <p:txBody>
          <a:bodyPr wrap="square" rtlCol="0">
            <a:spAutoFit/>
          </a:bodyPr>
          <a:lstStyle/>
          <a:p>
            <a:r>
              <a:rPr lang="zh-CN" altLang="en-US" sz="4400" baseline="-25000" dirty="0" smtClean="0">
                <a:solidFill>
                  <a:schemeClr val="tx1">
                    <a:lumMod val="95000"/>
                    <a:lumOff val="5000"/>
                  </a:schemeClr>
                </a:solidFill>
                <a:ea typeface="等线" panose="02010600030101010101" pitchFamily="2" charset="-122"/>
              </a:rPr>
              <a:t>线段树</a:t>
            </a:r>
            <a:endParaRPr lang="en-US" altLang="zh-CN" sz="4400" baseline="-25000"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30236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2-1 </a:t>
            </a:r>
            <a:r>
              <a:rPr lang="zh-CN" altLang="en-US" sz="3600" dirty="0" smtClean="0">
                <a:solidFill>
                  <a:schemeClr val="tx2"/>
                </a:solidFill>
                <a:latin typeface="+mj-lt"/>
                <a:ea typeface="等线" panose="02010600030101010101" pitchFamily="2" charset="-122"/>
              </a:rPr>
              <a:t>加强</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70080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题目：定义一个序列的最大子段和为：该序列中一个和最大的连续子序列的和。给定一个长为 </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的序列，有 </a:t>
            </a:r>
            <a:r>
              <a:rPr lang="en-US" altLang="zh-CN" dirty="0" smtClean="0">
                <a:solidFill>
                  <a:schemeClr val="tx1">
                    <a:lumMod val="95000"/>
                    <a:lumOff val="5000"/>
                  </a:schemeClr>
                </a:solidFill>
                <a:ea typeface="等线" panose="02010600030101010101" pitchFamily="2" charset="-122"/>
              </a:rPr>
              <a:t>m </a:t>
            </a:r>
            <a:r>
              <a:rPr lang="zh-CN" altLang="en-US" dirty="0" smtClean="0">
                <a:solidFill>
                  <a:schemeClr val="tx1">
                    <a:lumMod val="95000"/>
                    <a:lumOff val="5000"/>
                  </a:schemeClr>
                </a:solidFill>
                <a:ea typeface="等线" panose="02010600030101010101" pitchFamily="2" charset="-122"/>
              </a:rPr>
              <a:t>次询问，每次询问</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上的最大子段和，</a:t>
            </a:r>
            <a:r>
              <a:rPr lang="zh-CN" altLang="en-US" b="1" dirty="0" smtClean="0">
                <a:solidFill>
                  <a:schemeClr val="tx1">
                    <a:lumMod val="95000"/>
                    <a:lumOff val="5000"/>
                  </a:schemeClr>
                </a:solidFill>
                <a:ea typeface="等线" panose="02010600030101010101" pitchFamily="2" charset="-122"/>
              </a:rPr>
              <a:t>支持单点修改。</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n,m</a:t>
            </a:r>
            <a:r>
              <a:rPr lang="en-US" altLang="zh-CN" dirty="0" smtClean="0">
                <a:solidFill>
                  <a:schemeClr val="tx1">
                    <a:lumMod val="95000"/>
                    <a:lumOff val="5000"/>
                  </a:schemeClr>
                </a:solidFill>
                <a:ea typeface="等线" panose="02010600030101010101" pitchFamily="2" charset="-122"/>
              </a:rPr>
              <a:t> &lt;= 50000)</a:t>
            </a:r>
          </a:p>
        </p:txBody>
      </p:sp>
      <p:sp>
        <p:nvSpPr>
          <p:cNvPr id="9" name="TextBox 6"/>
          <p:cNvSpPr txBox="1"/>
          <p:nvPr/>
        </p:nvSpPr>
        <p:spPr>
          <a:xfrm>
            <a:off x="465062" y="303569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可以发现，只要处理了区间信息的合并，那么单点修改完全没有本质难度。</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5062" y="429309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直接递归到叶子结点，修改之后向上更新即可。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417288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2-2</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7008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：给一个长为</a:t>
            </a:r>
            <a:r>
              <a:rPr lang="en-US" altLang="zh-CN" dirty="0">
                <a:solidFill>
                  <a:schemeClr val="tx1">
                    <a:lumMod val="95000"/>
                    <a:lumOff val="5000"/>
                  </a:schemeClr>
                </a:solidFill>
                <a:ea typeface="等线" panose="02010600030101010101" pitchFamily="2" charset="-122"/>
              </a:rPr>
              <a:t>N</a:t>
            </a:r>
            <a:r>
              <a:rPr lang="zh-CN" altLang="en-US" dirty="0">
                <a:solidFill>
                  <a:schemeClr val="tx1">
                    <a:lumMod val="95000"/>
                    <a:lumOff val="5000"/>
                  </a:schemeClr>
                </a:solidFill>
                <a:ea typeface="等线" panose="02010600030101010101" pitchFamily="2" charset="-122"/>
              </a:rPr>
              <a:t>的数列，有</a:t>
            </a:r>
            <a:r>
              <a:rPr lang="en-US" altLang="zh-CN" dirty="0">
                <a:solidFill>
                  <a:schemeClr val="tx1">
                    <a:lumMod val="95000"/>
                    <a:lumOff val="5000"/>
                  </a:schemeClr>
                </a:solidFill>
                <a:ea typeface="等线" panose="02010600030101010101" pitchFamily="2" charset="-122"/>
              </a:rPr>
              <a:t>M</a:t>
            </a:r>
            <a:r>
              <a:rPr lang="zh-CN" altLang="en-US" dirty="0">
                <a:solidFill>
                  <a:schemeClr val="tx1">
                    <a:lumMod val="95000"/>
                    <a:lumOff val="5000"/>
                  </a:schemeClr>
                </a:solidFill>
                <a:ea typeface="等线" panose="02010600030101010101" pitchFamily="2" charset="-122"/>
              </a:rPr>
              <a:t>次操作，每次</a:t>
            </a:r>
            <a:r>
              <a:rPr lang="zh-CN" altLang="en-US" dirty="0" smtClean="0">
                <a:solidFill>
                  <a:schemeClr val="tx1">
                    <a:lumMod val="95000"/>
                    <a:lumOff val="5000"/>
                  </a:schemeClr>
                </a:solidFill>
                <a:ea typeface="等线" panose="02010600030101010101" pitchFamily="2" charset="-122"/>
              </a:rPr>
              <a:t>操作</a:t>
            </a:r>
            <a:r>
              <a:rPr lang="zh-CN" altLang="en-US" dirty="0">
                <a:solidFill>
                  <a:schemeClr val="tx1">
                    <a:lumMod val="95000"/>
                    <a:lumOff val="5000"/>
                  </a:schemeClr>
                </a:solidFill>
                <a:ea typeface="等线" panose="02010600030101010101" pitchFamily="2" charset="-122"/>
              </a:rPr>
              <a:t>为</a:t>
            </a:r>
            <a:r>
              <a:rPr lang="zh-CN" altLang="en-US" dirty="0" smtClean="0">
                <a:solidFill>
                  <a:schemeClr val="tx1">
                    <a:lumMod val="95000"/>
                    <a:lumOff val="5000"/>
                  </a:schemeClr>
                </a:solidFill>
                <a:ea typeface="等线" panose="02010600030101010101" pitchFamily="2" charset="-122"/>
              </a:rPr>
              <a:t>以下两种</a:t>
            </a:r>
            <a:r>
              <a:rPr lang="zh-CN" altLang="en-US" dirty="0">
                <a:solidFill>
                  <a:schemeClr val="tx1">
                    <a:lumMod val="95000"/>
                    <a:lumOff val="5000"/>
                  </a:schemeClr>
                </a:solidFill>
                <a:ea typeface="等线" panose="02010600030101010101" pitchFamily="2" charset="-122"/>
              </a:rPr>
              <a:t>之一</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1</a:t>
            </a:r>
            <a:r>
              <a:rPr lang="zh-CN" altLang="en-US" dirty="0">
                <a:solidFill>
                  <a:schemeClr val="tx1">
                    <a:lumMod val="95000"/>
                    <a:lumOff val="5000"/>
                  </a:schemeClr>
                </a:solidFill>
                <a:ea typeface="等线" panose="02010600030101010101" pitchFamily="2" charset="-122"/>
              </a:rPr>
              <a:t>）修改数列中的一</a:t>
            </a:r>
            <a:r>
              <a:rPr lang="zh-CN" altLang="en-US" dirty="0" smtClean="0">
                <a:solidFill>
                  <a:schemeClr val="tx1">
                    <a:lumMod val="95000"/>
                    <a:lumOff val="5000"/>
                  </a:schemeClr>
                </a:solidFill>
                <a:ea typeface="等线" panose="02010600030101010101" pitchFamily="2" charset="-122"/>
              </a:rPr>
              <a:t>个数</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2</a:t>
            </a:r>
            <a:r>
              <a:rPr lang="zh-CN" altLang="en-US" dirty="0">
                <a:solidFill>
                  <a:schemeClr val="tx1">
                    <a:lumMod val="95000"/>
                    <a:lumOff val="5000"/>
                  </a:schemeClr>
                </a:solidFill>
                <a:ea typeface="等线" panose="02010600030101010101" pitchFamily="2" charset="-122"/>
              </a:rPr>
              <a:t>）求数列中某连续一段所有数的两两乘积的和 </a:t>
            </a:r>
            <a:r>
              <a:rPr lang="en-US" altLang="zh-CN" dirty="0">
                <a:solidFill>
                  <a:schemeClr val="tx1">
                    <a:lumMod val="95000"/>
                    <a:lumOff val="5000"/>
                  </a:schemeClr>
                </a:solidFill>
                <a:ea typeface="等线" panose="02010600030101010101" pitchFamily="2" charset="-122"/>
              </a:rPr>
              <a:t>mod </a:t>
            </a:r>
            <a:r>
              <a:rPr lang="en-US" altLang="zh-CN" dirty="0" smtClean="0">
                <a:solidFill>
                  <a:schemeClr val="tx1">
                    <a:lumMod val="95000"/>
                    <a:lumOff val="5000"/>
                  </a:schemeClr>
                </a:solidFill>
                <a:ea typeface="等线" panose="02010600030101010101" pitchFamily="2" charset="-122"/>
              </a:rPr>
              <a:t>1000000007</a:t>
            </a:r>
            <a:endParaRPr lang="en-US" altLang="zh-CN" dirty="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N,M &lt;= 100000</a:t>
            </a:r>
          </a:p>
        </p:txBody>
      </p:sp>
      <p:sp>
        <p:nvSpPr>
          <p:cNvPr id="9" name="TextBox 6"/>
          <p:cNvSpPr txBox="1"/>
          <p:nvPr/>
        </p:nvSpPr>
        <p:spPr>
          <a:xfrm>
            <a:off x="465062" y="306896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单点修改无关紧要，核心是处理区间信息的合并。</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5062" y="3790781"/>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令</a:t>
            </a:r>
            <a:r>
              <a:rPr lang="en-US" altLang="zh-CN" dirty="0" err="1" smtClean="0">
                <a:solidFill>
                  <a:schemeClr val="tx1">
                    <a:lumMod val="95000"/>
                    <a:lumOff val="5000"/>
                  </a:schemeClr>
                </a:solidFill>
                <a:ea typeface="等线" panose="02010600030101010101" pitchFamily="2" charset="-122"/>
              </a:rPr>
              <a:t>mulSum</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存储两两乘积的和 ，</a:t>
            </a:r>
            <a:r>
              <a:rPr lang="en-US" altLang="zh-CN" dirty="0" smtClean="0">
                <a:solidFill>
                  <a:schemeClr val="tx1">
                    <a:lumMod val="95000"/>
                    <a:lumOff val="5000"/>
                  </a:schemeClr>
                </a:solidFill>
                <a:ea typeface="等线" panose="02010600030101010101" pitchFamily="2" charset="-122"/>
              </a:rPr>
              <a:t>sum[s]</a:t>
            </a:r>
            <a:r>
              <a:rPr lang="zh-CN" altLang="en-US" dirty="0" smtClean="0">
                <a:solidFill>
                  <a:schemeClr val="tx1">
                    <a:lumMod val="95000"/>
                    <a:lumOff val="5000"/>
                  </a:schemeClr>
                </a:solidFill>
                <a:ea typeface="等线" panose="02010600030101010101" pitchFamily="2" charset="-122"/>
              </a:rPr>
              <a:t>存储和，则</a:t>
            </a:r>
            <a:r>
              <a:rPr lang="en-US" altLang="zh-CN" dirty="0" err="1" smtClean="0">
                <a:solidFill>
                  <a:schemeClr val="tx1">
                    <a:lumMod val="95000"/>
                    <a:lumOff val="5000"/>
                  </a:schemeClr>
                </a:solidFill>
                <a:ea typeface="等线" panose="02010600030101010101" pitchFamily="2" charset="-122"/>
              </a:rPr>
              <a:t>mulSum</a:t>
            </a:r>
            <a:r>
              <a:rPr lang="en-US" altLang="zh-CN" dirty="0" smtClean="0">
                <a:solidFill>
                  <a:schemeClr val="tx1">
                    <a:lumMod val="95000"/>
                    <a:lumOff val="5000"/>
                  </a:schemeClr>
                </a:solidFill>
                <a:ea typeface="等线" panose="02010600030101010101" pitchFamily="2" charset="-122"/>
              </a:rPr>
              <a:t>[s] = </a:t>
            </a:r>
            <a:r>
              <a:rPr lang="en-US" altLang="zh-CN" dirty="0" err="1" smtClean="0">
                <a:solidFill>
                  <a:schemeClr val="tx1">
                    <a:lumMod val="95000"/>
                    <a:lumOff val="5000"/>
                  </a:schemeClr>
                </a:solidFill>
                <a:ea typeface="等线" panose="02010600030101010101" pitchFamily="2" charset="-122"/>
              </a:rPr>
              <a:t>mulSum</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 </a:t>
            </a:r>
            <a:r>
              <a:rPr lang="en-US" altLang="zh-CN" dirty="0" err="1" smtClean="0">
                <a:solidFill>
                  <a:schemeClr val="tx1">
                    <a:lumMod val="95000"/>
                    <a:lumOff val="5000"/>
                  </a:schemeClr>
                </a:solidFill>
                <a:ea typeface="等线" panose="02010600030101010101" pitchFamily="2" charset="-122"/>
              </a:rPr>
              <a:t>mulSum</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[s]] + sum[</a:t>
            </a:r>
            <a:r>
              <a:rPr lang="en-US" altLang="zh-CN" dirty="0" err="1" smtClean="0">
                <a:solidFill>
                  <a:schemeClr val="tx1">
                    <a:lumMod val="95000"/>
                    <a:lumOff val="5000"/>
                  </a:schemeClr>
                </a:solidFill>
                <a:ea typeface="等线" panose="02010600030101010101" pitchFamily="2" charset="-122"/>
              </a:rPr>
              <a:t>lc</a:t>
            </a:r>
            <a:r>
              <a:rPr lang="en-US" altLang="zh-CN" dirty="0" smtClean="0">
                <a:solidFill>
                  <a:schemeClr val="tx1">
                    <a:lumMod val="95000"/>
                    <a:lumOff val="5000"/>
                  </a:schemeClr>
                </a:solidFill>
                <a:ea typeface="等线" panose="02010600030101010101" pitchFamily="2" charset="-122"/>
              </a:rPr>
              <a:t>[s]] * sum[</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[s]]</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5062" y="4870901"/>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另一种做法：用所有数的和的平方，减去每个数自己的</a:t>
            </a:r>
            <a:r>
              <a:rPr lang="zh-CN" altLang="en-US" dirty="0" smtClean="0">
                <a:solidFill>
                  <a:schemeClr val="tx1">
                    <a:lumMod val="95000"/>
                    <a:lumOff val="5000"/>
                  </a:schemeClr>
                </a:solidFill>
                <a:ea typeface="等线" panose="02010600030101010101" pitchFamily="2" charset="-122"/>
              </a:rPr>
              <a:t>平方，再除以 </a:t>
            </a:r>
            <a:r>
              <a:rPr lang="en-US" altLang="zh-CN" dirty="0" smtClean="0">
                <a:solidFill>
                  <a:schemeClr val="tx1">
                    <a:lumMod val="95000"/>
                    <a:lumOff val="5000"/>
                  </a:schemeClr>
                </a:solidFill>
                <a:ea typeface="等线" panose="02010600030101010101" pitchFamily="2" charset="-122"/>
              </a:rPr>
              <a:t>2</a:t>
            </a:r>
            <a:r>
              <a:rPr lang="zh-CN" altLang="en-US"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那么线段树上存储和，以及平方和即可。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87368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2-2 </a:t>
            </a:r>
            <a:r>
              <a:rPr lang="zh-CN" altLang="en-US" sz="3600" dirty="0" smtClean="0">
                <a:solidFill>
                  <a:schemeClr val="tx2"/>
                </a:solidFill>
                <a:latin typeface="+mj-lt"/>
                <a:ea typeface="等线" panose="02010600030101010101" pitchFamily="2" charset="-122"/>
              </a:rPr>
              <a:t>加强</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7008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：给一个长为</a:t>
            </a:r>
            <a:r>
              <a:rPr lang="en-US" altLang="zh-CN" dirty="0">
                <a:solidFill>
                  <a:schemeClr val="tx1">
                    <a:lumMod val="95000"/>
                    <a:lumOff val="5000"/>
                  </a:schemeClr>
                </a:solidFill>
                <a:ea typeface="等线" panose="02010600030101010101" pitchFamily="2" charset="-122"/>
              </a:rPr>
              <a:t>N</a:t>
            </a:r>
            <a:r>
              <a:rPr lang="zh-CN" altLang="en-US" dirty="0">
                <a:solidFill>
                  <a:schemeClr val="tx1">
                    <a:lumMod val="95000"/>
                    <a:lumOff val="5000"/>
                  </a:schemeClr>
                </a:solidFill>
                <a:ea typeface="等线" panose="02010600030101010101" pitchFamily="2" charset="-122"/>
              </a:rPr>
              <a:t>的数列，有</a:t>
            </a:r>
            <a:r>
              <a:rPr lang="en-US" altLang="zh-CN" dirty="0">
                <a:solidFill>
                  <a:schemeClr val="tx1">
                    <a:lumMod val="95000"/>
                    <a:lumOff val="5000"/>
                  </a:schemeClr>
                </a:solidFill>
                <a:ea typeface="等线" panose="02010600030101010101" pitchFamily="2" charset="-122"/>
              </a:rPr>
              <a:t>M</a:t>
            </a:r>
            <a:r>
              <a:rPr lang="zh-CN" altLang="en-US" dirty="0">
                <a:solidFill>
                  <a:schemeClr val="tx1">
                    <a:lumMod val="95000"/>
                    <a:lumOff val="5000"/>
                  </a:schemeClr>
                </a:solidFill>
                <a:ea typeface="等线" panose="02010600030101010101" pitchFamily="2" charset="-122"/>
              </a:rPr>
              <a:t>次操作，每次</a:t>
            </a:r>
            <a:r>
              <a:rPr lang="zh-CN" altLang="en-US" dirty="0" smtClean="0">
                <a:solidFill>
                  <a:schemeClr val="tx1">
                    <a:lumMod val="95000"/>
                    <a:lumOff val="5000"/>
                  </a:schemeClr>
                </a:solidFill>
                <a:ea typeface="等线" panose="02010600030101010101" pitchFamily="2" charset="-122"/>
              </a:rPr>
              <a:t>操作</a:t>
            </a:r>
            <a:r>
              <a:rPr lang="zh-CN" altLang="en-US" dirty="0">
                <a:solidFill>
                  <a:schemeClr val="tx1">
                    <a:lumMod val="95000"/>
                    <a:lumOff val="5000"/>
                  </a:schemeClr>
                </a:solidFill>
                <a:ea typeface="等线" panose="02010600030101010101" pitchFamily="2" charset="-122"/>
              </a:rPr>
              <a:t>为</a:t>
            </a:r>
            <a:r>
              <a:rPr lang="zh-CN" altLang="en-US" dirty="0" smtClean="0">
                <a:solidFill>
                  <a:schemeClr val="tx1">
                    <a:lumMod val="95000"/>
                    <a:lumOff val="5000"/>
                  </a:schemeClr>
                </a:solidFill>
                <a:ea typeface="等线" panose="02010600030101010101" pitchFamily="2" charset="-122"/>
              </a:rPr>
              <a:t>以下两种</a:t>
            </a:r>
            <a:r>
              <a:rPr lang="zh-CN" altLang="en-US" dirty="0">
                <a:solidFill>
                  <a:schemeClr val="tx1">
                    <a:lumMod val="95000"/>
                    <a:lumOff val="5000"/>
                  </a:schemeClr>
                </a:solidFill>
                <a:ea typeface="等线" panose="02010600030101010101" pitchFamily="2" charset="-122"/>
              </a:rPr>
              <a:t>之一</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）区间加上一个数</a:t>
            </a:r>
            <a:endParaRPr lang="en-US" altLang="zh-CN" dirty="0" smtClean="0">
              <a:solidFill>
                <a:schemeClr val="tx1">
                  <a:lumMod val="95000"/>
                  <a:lumOff val="5000"/>
                </a:schemeClr>
              </a:solidFill>
              <a:ea typeface="等线" panose="02010600030101010101" pitchFamily="2" charset="-122"/>
            </a:endParaRPr>
          </a:p>
          <a:p>
            <a:r>
              <a:rPr lang="zh-CN" altLang="en-US" dirty="0" smtClean="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2</a:t>
            </a:r>
            <a:r>
              <a:rPr lang="zh-CN" altLang="en-US" dirty="0">
                <a:solidFill>
                  <a:schemeClr val="tx1">
                    <a:lumMod val="95000"/>
                    <a:lumOff val="5000"/>
                  </a:schemeClr>
                </a:solidFill>
                <a:ea typeface="等线" panose="02010600030101010101" pitchFamily="2" charset="-122"/>
              </a:rPr>
              <a:t>）求数列中某连续一段所有数的两两乘积的和 </a:t>
            </a:r>
            <a:r>
              <a:rPr lang="en-US" altLang="zh-CN" dirty="0">
                <a:solidFill>
                  <a:schemeClr val="tx1">
                    <a:lumMod val="95000"/>
                    <a:lumOff val="5000"/>
                  </a:schemeClr>
                </a:solidFill>
                <a:ea typeface="等线" panose="02010600030101010101" pitchFamily="2" charset="-122"/>
              </a:rPr>
              <a:t>mod </a:t>
            </a:r>
            <a:r>
              <a:rPr lang="en-US" altLang="zh-CN" dirty="0" smtClean="0">
                <a:solidFill>
                  <a:schemeClr val="tx1">
                    <a:lumMod val="95000"/>
                    <a:lumOff val="5000"/>
                  </a:schemeClr>
                </a:solidFill>
                <a:ea typeface="等线" panose="02010600030101010101" pitchFamily="2" charset="-122"/>
              </a:rPr>
              <a:t>1000000007</a:t>
            </a:r>
            <a:endParaRPr lang="en-US" altLang="zh-CN" dirty="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N,M &lt;= 100000</a:t>
            </a:r>
          </a:p>
        </p:txBody>
      </p:sp>
      <p:sp>
        <p:nvSpPr>
          <p:cNvPr id="9" name="TextBox 6"/>
          <p:cNvSpPr txBox="1"/>
          <p:nvPr/>
        </p:nvSpPr>
        <p:spPr>
          <a:xfrm>
            <a:off x="465062" y="2852936"/>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注意到由于变成区间加了，我们的做法需要能够处理：一整段做区间加时，对该段信息的维护；标记需要满足可合并性；以及之前便需要支持的区间信息的合并即</a:t>
            </a:r>
            <a:r>
              <a:rPr lang="en-US" altLang="zh-CN" dirty="0" smtClean="0">
                <a:solidFill>
                  <a:schemeClr val="tx1">
                    <a:lumMod val="95000"/>
                    <a:lumOff val="5000"/>
                  </a:schemeClr>
                </a:solidFill>
                <a:ea typeface="等线" panose="02010600030101010101" pitchFamily="2" charset="-122"/>
              </a:rPr>
              <a:t>update</a:t>
            </a:r>
            <a:r>
              <a:rPr lang="zh-CN" altLang="en-US" dirty="0" smtClean="0">
                <a:solidFill>
                  <a:schemeClr val="tx1">
                    <a:lumMod val="95000"/>
                    <a:lumOff val="5000"/>
                  </a:schemeClr>
                </a:solidFill>
                <a:ea typeface="等线" panose="02010600030101010101" pitchFamily="2" charset="-122"/>
              </a:rPr>
              <a:t>函数。</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5062" y="378904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a:t>
            </a:r>
            <a:r>
              <a:rPr lang="zh-CN" altLang="en-US" dirty="0">
                <a:solidFill>
                  <a:schemeClr val="tx1">
                    <a:lumMod val="95000"/>
                    <a:lumOff val="5000"/>
                  </a:schemeClr>
                </a:solidFill>
                <a:ea typeface="等线" panose="02010600030101010101" pitchFamily="2" charset="-122"/>
              </a:rPr>
              <a:t>这道</a:t>
            </a:r>
            <a:r>
              <a:rPr lang="zh-CN" altLang="en-US" dirty="0" smtClean="0">
                <a:solidFill>
                  <a:schemeClr val="tx1">
                    <a:lumMod val="95000"/>
                    <a:lumOff val="5000"/>
                  </a:schemeClr>
                </a:solidFill>
                <a:ea typeface="等线" panose="02010600030101010101" pitchFamily="2" charset="-122"/>
              </a:rPr>
              <a:t>题由于只有一个区间操作，且加标记显然可以合并，现在只用考虑对整段区间做加法时带来的改变。</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73619" y="443711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以前面第二种做法为例，即存储区间和 </a:t>
            </a:r>
            <a:r>
              <a:rPr lang="en-US" altLang="zh-CN" dirty="0" smtClean="0">
                <a:solidFill>
                  <a:schemeClr val="tx1">
                    <a:lumMod val="95000"/>
                    <a:lumOff val="5000"/>
                  </a:schemeClr>
                </a:solidFill>
                <a:ea typeface="等线" panose="02010600030101010101" pitchFamily="2" charset="-122"/>
              </a:rPr>
              <a:t>sum </a:t>
            </a:r>
            <a:r>
              <a:rPr lang="zh-CN" altLang="en-US" dirty="0" smtClean="0">
                <a:solidFill>
                  <a:schemeClr val="tx1">
                    <a:lumMod val="95000"/>
                    <a:lumOff val="5000"/>
                  </a:schemeClr>
                </a:solidFill>
                <a:ea typeface="等线" panose="02010600030101010101" pitchFamily="2" charset="-122"/>
              </a:rPr>
              <a:t>，以及区间的平方和 </a:t>
            </a:r>
            <a:r>
              <a:rPr lang="en-US" altLang="zh-CN" dirty="0" smtClean="0">
                <a:solidFill>
                  <a:schemeClr val="tx1">
                    <a:lumMod val="95000"/>
                    <a:lumOff val="5000"/>
                  </a:schemeClr>
                </a:solidFill>
                <a:ea typeface="等线" panose="02010600030101010101" pitchFamily="2" charset="-122"/>
              </a:rPr>
              <a:t>sum2</a:t>
            </a:r>
            <a:r>
              <a:rPr lang="zh-CN" altLang="en-US" dirty="0" smtClean="0">
                <a:solidFill>
                  <a:schemeClr val="tx1">
                    <a:lumMod val="95000"/>
                    <a:lumOff val="5000"/>
                  </a:schemeClr>
                </a:solidFill>
                <a:ea typeface="等线" panose="02010600030101010101" pitchFamily="2" charset="-122"/>
              </a:rPr>
              <a:t>。另外</a:t>
            </a:r>
            <a:r>
              <a:rPr lang="en-US" altLang="zh-CN" dirty="0" smtClean="0">
                <a:solidFill>
                  <a:schemeClr val="tx1">
                    <a:lumMod val="95000"/>
                    <a:lumOff val="5000"/>
                  </a:schemeClr>
                </a:solidFill>
                <a:ea typeface="等线" panose="02010600030101010101" pitchFamily="2" charset="-122"/>
              </a:rPr>
              <a:t>size[s]</a:t>
            </a:r>
            <a:r>
              <a:rPr lang="zh-CN" altLang="en-US" dirty="0" smtClean="0">
                <a:solidFill>
                  <a:schemeClr val="tx1">
                    <a:lumMod val="95000"/>
                    <a:lumOff val="5000"/>
                  </a:schemeClr>
                </a:solidFill>
                <a:ea typeface="等线" panose="02010600030101010101" pitchFamily="2" charset="-122"/>
              </a:rPr>
              <a:t>表示 </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管辖的区间长度。那么区间加 </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时，</a:t>
            </a:r>
            <a:r>
              <a:rPr lang="en-US" altLang="zh-CN" dirty="0" smtClean="0">
                <a:solidFill>
                  <a:schemeClr val="tx1">
                    <a:lumMod val="95000"/>
                    <a:lumOff val="5000"/>
                  </a:schemeClr>
                </a:solidFill>
                <a:ea typeface="等线" panose="02010600030101010101" pitchFamily="2" charset="-122"/>
              </a:rPr>
              <a:t>sum[s] += </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*size[s]</a:t>
            </a:r>
            <a:r>
              <a:rPr lang="zh-CN" altLang="en-US" dirty="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，这部分很平凡，但 </a:t>
            </a:r>
            <a:r>
              <a:rPr lang="en-US" altLang="zh-CN" dirty="0" smtClean="0">
                <a:solidFill>
                  <a:schemeClr val="tx1">
                    <a:lumMod val="95000"/>
                    <a:lumOff val="5000"/>
                  </a:schemeClr>
                </a:solidFill>
                <a:ea typeface="等线" panose="02010600030101010101" pitchFamily="2" charset="-122"/>
              </a:rPr>
              <a:t>sum2 </a:t>
            </a:r>
            <a:r>
              <a:rPr lang="zh-CN" altLang="en-US" dirty="0" smtClean="0">
                <a:solidFill>
                  <a:schemeClr val="tx1">
                    <a:lumMod val="95000"/>
                    <a:lumOff val="5000"/>
                  </a:schemeClr>
                </a:solidFill>
                <a:ea typeface="等线" panose="02010600030101010101" pitchFamily="2" charset="-122"/>
              </a:rPr>
              <a:t>呢 ？</a:t>
            </a:r>
            <a:endParaRPr lang="zh-CN" altLang="en-US" dirty="0">
              <a:solidFill>
                <a:schemeClr val="tx1">
                  <a:lumMod val="95000"/>
                  <a:lumOff val="5000"/>
                </a:schemeClr>
              </a:solidFill>
              <a:ea typeface="等线" panose="02010600030101010101" pitchFamily="2" charset="-122"/>
            </a:endParaRPr>
          </a:p>
        </p:txBody>
      </p:sp>
      <p:sp>
        <p:nvSpPr>
          <p:cNvPr id="11" name="TextBox 6"/>
          <p:cNvSpPr txBox="1"/>
          <p:nvPr/>
        </p:nvSpPr>
        <p:spPr>
          <a:xfrm>
            <a:off x="465062" y="537321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 </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a+num</a:t>
            </a:r>
            <a:r>
              <a:rPr lang="en-US" altLang="zh-CN" dirty="0" smtClean="0">
                <a:solidFill>
                  <a:schemeClr val="tx1">
                    <a:lumMod val="95000"/>
                    <a:lumOff val="5000"/>
                  </a:schemeClr>
                </a:solidFill>
                <a:ea typeface="等线" panose="02010600030101010101" pitchFamily="2" charset="-122"/>
              </a:rPr>
              <a:t>)</a:t>
            </a:r>
            <a:r>
              <a:rPr lang="en-US" altLang="zh-CN" baseline="30000" dirty="0" smtClean="0">
                <a:solidFill>
                  <a:schemeClr val="tx1">
                    <a:lumMod val="95000"/>
                    <a:lumOff val="5000"/>
                  </a:schemeClr>
                </a:solidFill>
                <a:ea typeface="等线" panose="02010600030101010101" pitchFamily="2" charset="-122"/>
              </a:rPr>
              <a:t>2</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比起 </a:t>
            </a:r>
            <a:r>
              <a:rPr lang="en-US" altLang="zh-CN" dirty="0" smtClean="0">
                <a:solidFill>
                  <a:schemeClr val="tx1">
                    <a:lumMod val="95000"/>
                    <a:lumOff val="5000"/>
                  </a:schemeClr>
                </a:solidFill>
                <a:ea typeface="等线" panose="02010600030101010101" pitchFamily="2" charset="-122"/>
              </a:rPr>
              <a:t>a</a:t>
            </a:r>
            <a:r>
              <a:rPr lang="en-US" altLang="zh-CN" baseline="30000" dirty="0" smtClean="0">
                <a:solidFill>
                  <a:schemeClr val="tx1">
                    <a:lumMod val="95000"/>
                    <a:lumOff val="5000"/>
                  </a:schemeClr>
                </a:solidFill>
                <a:ea typeface="等线" panose="02010600030101010101" pitchFamily="2" charset="-122"/>
              </a:rPr>
              <a:t>2 </a:t>
            </a:r>
            <a:r>
              <a:rPr lang="zh-CN" altLang="en-US" dirty="0" smtClean="0">
                <a:solidFill>
                  <a:schemeClr val="tx1">
                    <a:lumMod val="95000"/>
                    <a:lumOff val="5000"/>
                  </a:schemeClr>
                </a:solidFill>
                <a:ea typeface="等线" panose="02010600030101010101" pitchFamily="2" charset="-122"/>
              </a:rPr>
              <a:t>的变化</a:t>
            </a:r>
            <a:r>
              <a:rPr lang="zh-CN" altLang="en-US" dirty="0" smtClean="0">
                <a:solidFill>
                  <a:schemeClr val="tx1">
                    <a:lumMod val="95000"/>
                    <a:lumOff val="5000"/>
                  </a:schemeClr>
                </a:solidFill>
                <a:ea typeface="等线" panose="02010600030101010101" pitchFamily="2" charset="-122"/>
                <a:sym typeface="Wingdings" panose="05000000000000000000" pitchFamily="2" charset="2"/>
              </a:rPr>
              <a:t>：前式等于 </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a</a:t>
            </a:r>
            <a:r>
              <a:rPr lang="en-US" altLang="zh-CN" baseline="30000" dirty="0" smtClean="0">
                <a:solidFill>
                  <a:schemeClr val="tx1">
                    <a:lumMod val="95000"/>
                    <a:lumOff val="5000"/>
                  </a:schemeClr>
                </a:solidFill>
                <a:ea typeface="等线" panose="02010600030101010101" pitchFamily="2" charset="-122"/>
                <a:sym typeface="Wingdings" panose="05000000000000000000" pitchFamily="2" charset="2"/>
              </a:rPr>
              <a:t>2</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 + num</a:t>
            </a:r>
            <a:r>
              <a:rPr lang="en-US" altLang="zh-CN" baseline="30000" dirty="0" smtClean="0">
                <a:solidFill>
                  <a:schemeClr val="tx1">
                    <a:lumMod val="95000"/>
                    <a:lumOff val="5000"/>
                  </a:schemeClr>
                </a:solidFill>
                <a:ea typeface="等线" panose="02010600030101010101" pitchFamily="2" charset="-122"/>
                <a:sym typeface="Wingdings" panose="05000000000000000000" pitchFamily="2" charset="2"/>
              </a:rPr>
              <a:t>2</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 + 2*</a:t>
            </a:r>
            <a:r>
              <a:rPr lang="en-US" altLang="zh-CN" dirty="0" err="1" smtClean="0">
                <a:solidFill>
                  <a:schemeClr val="tx1">
                    <a:lumMod val="95000"/>
                    <a:lumOff val="5000"/>
                  </a:schemeClr>
                </a:solidFill>
                <a:ea typeface="等线" panose="02010600030101010101" pitchFamily="2" charset="-122"/>
                <a:sym typeface="Wingdings" panose="05000000000000000000" pitchFamily="2" charset="2"/>
              </a:rPr>
              <a:t>num</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*a</a:t>
            </a:r>
            <a:r>
              <a:rPr lang="zh-CN" altLang="en-US" dirty="0" smtClean="0">
                <a:solidFill>
                  <a:schemeClr val="tx1">
                    <a:lumMod val="95000"/>
                    <a:lumOff val="5000"/>
                  </a:schemeClr>
                </a:solidFill>
                <a:ea typeface="等线" panose="02010600030101010101" pitchFamily="2" charset="-122"/>
                <a:sym typeface="Wingdings" panose="05000000000000000000" pitchFamily="2" charset="2"/>
              </a:rPr>
              <a:t>，也就是区间内每个数 </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a </a:t>
            </a:r>
            <a:r>
              <a:rPr lang="zh-CN" altLang="en-US" dirty="0" smtClean="0">
                <a:solidFill>
                  <a:schemeClr val="tx1">
                    <a:lumMod val="95000"/>
                    <a:lumOff val="5000"/>
                  </a:schemeClr>
                </a:solidFill>
                <a:ea typeface="等线" panose="02010600030101010101" pitchFamily="2" charset="-122"/>
                <a:sym typeface="Wingdings" panose="05000000000000000000" pitchFamily="2" charset="2"/>
              </a:rPr>
              <a:t>增加了 </a:t>
            </a:r>
            <a:r>
              <a:rPr lang="en-US" altLang="zh-CN" dirty="0" smtClean="0">
                <a:solidFill>
                  <a:schemeClr val="tx1">
                    <a:lumMod val="95000"/>
                    <a:lumOff val="5000"/>
                  </a:schemeClr>
                </a:solidFill>
                <a:ea typeface="等线" panose="02010600030101010101" pitchFamily="2" charset="-122"/>
                <a:sym typeface="Wingdings" panose="05000000000000000000" pitchFamily="2" charset="2"/>
              </a:rPr>
              <a:t>num</a:t>
            </a:r>
            <a:r>
              <a:rPr lang="en-US" altLang="zh-CN" baseline="30000" dirty="0" smtClean="0">
                <a:solidFill>
                  <a:schemeClr val="tx1">
                    <a:lumMod val="95000"/>
                    <a:lumOff val="5000"/>
                  </a:schemeClr>
                </a:solidFill>
                <a:ea typeface="等线" panose="02010600030101010101" pitchFamily="2" charset="-122"/>
                <a:sym typeface="Wingdings" panose="05000000000000000000" pitchFamily="2" charset="2"/>
              </a:rPr>
              <a:t>2</a:t>
            </a:r>
            <a:r>
              <a:rPr lang="zh-CN" altLang="en-US" dirty="0" smtClean="0">
                <a:solidFill>
                  <a:schemeClr val="tx1">
                    <a:lumMod val="95000"/>
                    <a:lumOff val="5000"/>
                  </a:schemeClr>
                </a:solidFill>
                <a:ea typeface="等线" panose="02010600030101010101" pitchFamily="2" charset="-122"/>
              </a:rPr>
              <a:t> </a:t>
            </a:r>
            <a:r>
              <a:rPr lang="en-US" altLang="zh-CN" dirty="0" smtClean="0">
                <a:solidFill>
                  <a:schemeClr val="tx1">
                    <a:lumMod val="95000"/>
                    <a:lumOff val="5000"/>
                  </a:schemeClr>
                </a:solidFill>
                <a:ea typeface="等线" panose="02010600030101010101" pitchFamily="2" charset="-122"/>
              </a:rPr>
              <a:t>+2*</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*a</a:t>
            </a:r>
            <a:r>
              <a:rPr lang="zh-CN" altLang="en-US" dirty="0">
                <a:solidFill>
                  <a:schemeClr val="tx1">
                    <a:lumMod val="95000"/>
                    <a:lumOff val="5000"/>
                  </a:schemeClr>
                </a:solidFill>
                <a:ea typeface="等线" panose="02010600030101010101" pitchFamily="2" charset="-122"/>
              </a:rPr>
              <a:t>。</a:t>
            </a:r>
          </a:p>
        </p:txBody>
      </p:sp>
      <p:sp>
        <p:nvSpPr>
          <p:cNvPr id="12" name="TextBox 6"/>
          <p:cNvSpPr txBox="1"/>
          <p:nvPr/>
        </p:nvSpPr>
        <p:spPr>
          <a:xfrm>
            <a:off x="465062" y="609329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所以 </a:t>
            </a:r>
            <a:r>
              <a:rPr lang="en-US" altLang="zh-CN" dirty="0" smtClean="0">
                <a:solidFill>
                  <a:schemeClr val="tx1">
                    <a:lumMod val="95000"/>
                    <a:lumOff val="5000"/>
                  </a:schemeClr>
                </a:solidFill>
                <a:ea typeface="等线" panose="02010600030101010101" pitchFamily="2" charset="-122"/>
              </a:rPr>
              <a:t>sum2[s] += </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*size[s] + 2*</a:t>
            </a:r>
            <a:r>
              <a:rPr lang="en-US" altLang="zh-CN" dirty="0" err="1" smtClean="0">
                <a:solidFill>
                  <a:schemeClr val="tx1">
                    <a:lumMod val="95000"/>
                    <a:lumOff val="5000"/>
                  </a:schemeClr>
                </a:solidFill>
                <a:ea typeface="等线" panose="02010600030101010101" pitchFamily="2" charset="-122"/>
              </a:rPr>
              <a:t>num</a:t>
            </a:r>
            <a:r>
              <a:rPr lang="en-US" altLang="zh-CN" dirty="0" smtClean="0">
                <a:solidFill>
                  <a:schemeClr val="tx1">
                    <a:lumMod val="95000"/>
                    <a:lumOff val="5000"/>
                  </a:schemeClr>
                </a:solidFill>
                <a:ea typeface="等线" panose="02010600030101010101" pitchFamily="2" charset="-122"/>
              </a:rPr>
              <a:t>*sum[s]</a:t>
            </a:r>
            <a:r>
              <a:rPr lang="zh-CN" altLang="en-US" dirty="0" smtClean="0">
                <a:solidFill>
                  <a:schemeClr val="tx1">
                    <a:lumMod val="95000"/>
                    <a:lumOff val="5000"/>
                  </a:schemeClr>
                </a:solidFill>
                <a:ea typeface="等线" panose="02010600030101010101" pitchFamily="2" charset="-122"/>
              </a:rPr>
              <a:t>。注意要在 </a:t>
            </a:r>
            <a:r>
              <a:rPr lang="en-US" altLang="zh-CN" dirty="0" smtClean="0">
                <a:solidFill>
                  <a:schemeClr val="tx1">
                    <a:lumMod val="95000"/>
                    <a:lumOff val="5000"/>
                  </a:schemeClr>
                </a:solidFill>
                <a:ea typeface="等线" panose="02010600030101010101" pitchFamily="2" charset="-122"/>
              </a:rPr>
              <a:t>sum[s] </a:t>
            </a:r>
            <a:r>
              <a:rPr lang="zh-CN" altLang="en-US" dirty="0" smtClean="0">
                <a:solidFill>
                  <a:schemeClr val="tx1">
                    <a:lumMod val="95000"/>
                    <a:lumOff val="5000"/>
                  </a:schemeClr>
                </a:solidFill>
                <a:ea typeface="等线" panose="02010600030101010101" pitchFamily="2" charset="-122"/>
              </a:rPr>
              <a:t>改变之前先计算 </a:t>
            </a:r>
            <a:r>
              <a:rPr lang="en-US" altLang="zh-CN" dirty="0" smtClean="0">
                <a:solidFill>
                  <a:schemeClr val="tx1">
                    <a:lumMod val="95000"/>
                    <a:lumOff val="5000"/>
                  </a:schemeClr>
                </a:solidFill>
                <a:ea typeface="等线" panose="02010600030101010101" pitchFamily="2" charset="-122"/>
              </a:rPr>
              <a:t>sum2[s]</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9722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495373" y="466156"/>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2-2 </a:t>
            </a:r>
            <a:r>
              <a:rPr lang="zh-CN" altLang="en-US" sz="3600" dirty="0" smtClean="0">
                <a:solidFill>
                  <a:schemeClr val="tx2"/>
                </a:solidFill>
                <a:latin typeface="+mj-lt"/>
                <a:ea typeface="等线" panose="02010600030101010101" pitchFamily="2" charset="-122"/>
              </a:rPr>
              <a:t>加强</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510256" y="115259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：给一个长为</a:t>
            </a:r>
            <a:r>
              <a:rPr lang="en-US" altLang="zh-CN" dirty="0">
                <a:solidFill>
                  <a:schemeClr val="tx1">
                    <a:lumMod val="95000"/>
                    <a:lumOff val="5000"/>
                  </a:schemeClr>
                </a:solidFill>
                <a:ea typeface="等线" panose="02010600030101010101" pitchFamily="2" charset="-122"/>
              </a:rPr>
              <a:t>N</a:t>
            </a:r>
            <a:r>
              <a:rPr lang="zh-CN" altLang="en-US" dirty="0">
                <a:solidFill>
                  <a:schemeClr val="tx1">
                    <a:lumMod val="95000"/>
                    <a:lumOff val="5000"/>
                  </a:schemeClr>
                </a:solidFill>
                <a:ea typeface="等线" panose="02010600030101010101" pitchFamily="2" charset="-122"/>
              </a:rPr>
              <a:t>的数列，有</a:t>
            </a:r>
            <a:r>
              <a:rPr lang="en-US" altLang="zh-CN" dirty="0">
                <a:solidFill>
                  <a:schemeClr val="tx1">
                    <a:lumMod val="95000"/>
                    <a:lumOff val="5000"/>
                  </a:schemeClr>
                </a:solidFill>
                <a:ea typeface="等线" panose="02010600030101010101" pitchFamily="2" charset="-122"/>
              </a:rPr>
              <a:t>M</a:t>
            </a:r>
            <a:r>
              <a:rPr lang="zh-CN" altLang="en-US" dirty="0">
                <a:solidFill>
                  <a:schemeClr val="tx1">
                    <a:lumMod val="95000"/>
                    <a:lumOff val="5000"/>
                  </a:schemeClr>
                </a:solidFill>
                <a:ea typeface="等线" panose="02010600030101010101" pitchFamily="2" charset="-122"/>
              </a:rPr>
              <a:t>次操作，每次</a:t>
            </a:r>
            <a:r>
              <a:rPr lang="zh-CN" altLang="en-US" dirty="0" smtClean="0">
                <a:solidFill>
                  <a:schemeClr val="tx1">
                    <a:lumMod val="95000"/>
                    <a:lumOff val="5000"/>
                  </a:schemeClr>
                </a:solidFill>
                <a:ea typeface="等线" panose="02010600030101010101" pitchFamily="2" charset="-122"/>
              </a:rPr>
              <a:t>操作</a:t>
            </a:r>
            <a:r>
              <a:rPr lang="zh-CN" altLang="en-US" dirty="0">
                <a:solidFill>
                  <a:schemeClr val="tx1">
                    <a:lumMod val="95000"/>
                    <a:lumOff val="5000"/>
                  </a:schemeClr>
                </a:solidFill>
                <a:ea typeface="等线" panose="02010600030101010101" pitchFamily="2" charset="-122"/>
              </a:rPr>
              <a:t>为</a:t>
            </a:r>
            <a:r>
              <a:rPr lang="zh-CN" altLang="en-US" dirty="0" smtClean="0">
                <a:solidFill>
                  <a:schemeClr val="tx1">
                    <a:lumMod val="95000"/>
                    <a:lumOff val="5000"/>
                  </a:schemeClr>
                </a:solidFill>
                <a:ea typeface="等线" panose="02010600030101010101" pitchFamily="2" charset="-122"/>
              </a:rPr>
              <a:t>以下两种</a:t>
            </a:r>
            <a:r>
              <a:rPr lang="zh-CN" altLang="en-US" dirty="0">
                <a:solidFill>
                  <a:schemeClr val="tx1">
                    <a:lumMod val="95000"/>
                    <a:lumOff val="5000"/>
                  </a:schemeClr>
                </a:solidFill>
                <a:ea typeface="等线" panose="02010600030101010101" pitchFamily="2" charset="-122"/>
              </a:rPr>
              <a:t>之一</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a:p>
            <a:r>
              <a:rPr lang="zh-CN" altLang="en-US" dirty="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）区间加上一个数</a:t>
            </a:r>
            <a:endParaRPr lang="en-US" altLang="zh-CN" dirty="0" smtClean="0">
              <a:solidFill>
                <a:schemeClr val="tx1">
                  <a:lumMod val="95000"/>
                  <a:lumOff val="5000"/>
                </a:schemeClr>
              </a:solidFill>
              <a:ea typeface="等线" panose="02010600030101010101" pitchFamily="2" charset="-122"/>
            </a:endParaRPr>
          </a:p>
          <a:p>
            <a:r>
              <a:rPr lang="zh-CN" altLang="en-US" dirty="0" smtClean="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2</a:t>
            </a:r>
            <a:r>
              <a:rPr lang="zh-CN" altLang="en-US" dirty="0">
                <a:solidFill>
                  <a:schemeClr val="tx1">
                    <a:lumMod val="95000"/>
                    <a:lumOff val="5000"/>
                  </a:schemeClr>
                </a:solidFill>
                <a:ea typeface="等线" panose="02010600030101010101" pitchFamily="2" charset="-122"/>
              </a:rPr>
              <a:t>）求数列中某连续一段所有数的两两乘积的和 </a:t>
            </a:r>
            <a:r>
              <a:rPr lang="en-US" altLang="zh-CN" dirty="0">
                <a:solidFill>
                  <a:schemeClr val="tx1">
                    <a:lumMod val="95000"/>
                    <a:lumOff val="5000"/>
                  </a:schemeClr>
                </a:solidFill>
                <a:ea typeface="等线" panose="02010600030101010101" pitchFamily="2" charset="-122"/>
              </a:rPr>
              <a:t>mod </a:t>
            </a:r>
            <a:r>
              <a:rPr lang="en-US" altLang="zh-CN" dirty="0" smtClean="0">
                <a:solidFill>
                  <a:schemeClr val="tx1">
                    <a:lumMod val="95000"/>
                    <a:lumOff val="5000"/>
                  </a:schemeClr>
                </a:solidFill>
                <a:ea typeface="等线" panose="02010600030101010101" pitchFamily="2" charset="-122"/>
              </a:rPr>
              <a:t>1000000007</a:t>
            </a:r>
            <a:endParaRPr lang="en-US" altLang="zh-CN" dirty="0">
              <a:solidFill>
                <a:schemeClr val="tx1">
                  <a:lumMod val="95000"/>
                  <a:lumOff val="5000"/>
                </a:schemeClr>
              </a:solidFill>
              <a:ea typeface="等线" panose="02010600030101010101" pitchFamily="2" charset="-122"/>
            </a:endParaRPr>
          </a:p>
        </p:txBody>
      </p:sp>
      <p:pic>
        <p:nvPicPr>
          <p:cNvPr id="2" name="图片 1"/>
          <p:cNvPicPr>
            <a:picLocks noChangeAspect="1"/>
          </p:cNvPicPr>
          <p:nvPr/>
        </p:nvPicPr>
        <p:blipFill>
          <a:blip r:embed="rId3"/>
          <a:stretch>
            <a:fillRect/>
          </a:stretch>
        </p:blipFill>
        <p:spPr>
          <a:xfrm>
            <a:off x="1763688" y="2075928"/>
            <a:ext cx="4851462" cy="1669887"/>
          </a:xfrm>
          <a:prstGeom prst="rect">
            <a:avLst/>
          </a:prstGeom>
        </p:spPr>
      </p:pic>
      <p:pic>
        <p:nvPicPr>
          <p:cNvPr id="3" name="图片 2"/>
          <p:cNvPicPr>
            <a:picLocks noChangeAspect="1"/>
          </p:cNvPicPr>
          <p:nvPr/>
        </p:nvPicPr>
        <p:blipFill>
          <a:blip r:embed="rId4"/>
          <a:stretch>
            <a:fillRect/>
          </a:stretch>
        </p:blipFill>
        <p:spPr>
          <a:xfrm>
            <a:off x="1768822" y="3771282"/>
            <a:ext cx="5025963" cy="1745950"/>
          </a:xfrm>
          <a:prstGeom prst="rect">
            <a:avLst/>
          </a:prstGeom>
        </p:spPr>
      </p:pic>
      <p:sp>
        <p:nvSpPr>
          <p:cNvPr id="10" name="TextBox 6"/>
          <p:cNvSpPr txBox="1"/>
          <p:nvPr/>
        </p:nvSpPr>
        <p:spPr>
          <a:xfrm>
            <a:off x="526254" y="551723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多个操作也基本按这个框架来做，不同操作区别最大的就是对于整段的处理，如</a:t>
            </a:r>
            <a:r>
              <a:rPr lang="en-US" altLang="zh-CN" dirty="0" err="1" smtClean="0">
                <a:solidFill>
                  <a:schemeClr val="tx1">
                    <a:lumMod val="95000"/>
                    <a:lumOff val="5000"/>
                  </a:schemeClr>
                </a:solidFill>
                <a:ea typeface="等线" panose="02010600030101010101" pitchFamily="2" charset="-122"/>
              </a:rPr>
              <a:t>addTag</a:t>
            </a:r>
            <a:r>
              <a:rPr lang="zh-CN" altLang="en-US" dirty="0" smtClean="0">
                <a:solidFill>
                  <a:schemeClr val="tx1">
                    <a:lumMod val="95000"/>
                    <a:lumOff val="5000"/>
                  </a:schemeClr>
                </a:solidFill>
                <a:ea typeface="等线" panose="02010600030101010101" pitchFamily="2" charset="-122"/>
              </a:rPr>
              <a:t>函数。</a:t>
            </a:r>
            <a:endParaRPr lang="zh-CN" altLang="en-US" dirty="0">
              <a:solidFill>
                <a:schemeClr val="tx1">
                  <a:lumMod val="95000"/>
                  <a:lumOff val="5000"/>
                </a:schemeClr>
              </a:solidFill>
              <a:ea typeface="等线" panose="02010600030101010101" pitchFamily="2" charset="-122"/>
            </a:endParaRPr>
          </a:p>
        </p:txBody>
      </p:sp>
      <p:sp>
        <p:nvSpPr>
          <p:cNvPr id="11" name="TextBox 6"/>
          <p:cNvSpPr txBox="1"/>
          <p:nvPr/>
        </p:nvSpPr>
        <p:spPr>
          <a:xfrm>
            <a:off x="518862" y="6163563"/>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另外标记间的影响和下放顺序，取决于标记的定义。例如同时存在乘标记和加标记的时候，标记的定义一般是先乘后加。</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12475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2-3</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55818" y="1469975"/>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题目：给定长为 </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的序列 </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a:t>
            </a:r>
            <a:r>
              <a:rPr lang="en-US" altLang="zh-CN" dirty="0">
                <a:solidFill>
                  <a:schemeClr val="tx1">
                    <a:lumMod val="95000"/>
                    <a:lumOff val="5000"/>
                  </a:schemeClr>
                </a:solidFill>
                <a:ea typeface="等线" panose="02010600030101010101" pitchFamily="2" charset="-122"/>
              </a:rPr>
              <a:t>q</a:t>
            </a:r>
            <a:r>
              <a:rPr lang="zh-CN" altLang="en-US" dirty="0" smtClean="0">
                <a:solidFill>
                  <a:schemeClr val="tx1">
                    <a:lumMod val="95000"/>
                    <a:lumOff val="5000"/>
                  </a:schemeClr>
                </a:solidFill>
                <a:ea typeface="等线" panose="02010600030101010101" pitchFamily="2" charset="-122"/>
              </a:rPr>
              <a:t>次询问，每次询问一段区间的</a:t>
            </a:r>
            <a:r>
              <a:rPr lang="en-US" altLang="zh-CN" dirty="0" err="1" smtClean="0">
                <a:solidFill>
                  <a:schemeClr val="tx1">
                    <a:lumMod val="95000"/>
                    <a:lumOff val="5000"/>
                  </a:schemeClr>
                </a:solidFill>
                <a:ea typeface="等线" panose="02010600030101010101" pitchFamily="2" charset="-122"/>
              </a:rPr>
              <a:t>mex</a:t>
            </a:r>
            <a:r>
              <a:rPr lang="zh-CN" altLang="en-US" dirty="0" smtClean="0">
                <a:solidFill>
                  <a:schemeClr val="tx1">
                    <a:lumMod val="95000"/>
                    <a:lumOff val="5000"/>
                  </a:schemeClr>
                </a:solidFill>
                <a:ea typeface="等线" panose="02010600030101010101" pitchFamily="2" charset="-122"/>
              </a:rPr>
              <a:t>值，即这段区间中最小的没有出现过的非负整数。</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(0&lt;</a:t>
            </a:r>
            <a:r>
              <a:rPr lang="en-US" altLang="zh-CN" dirty="0" err="1" smtClean="0">
                <a:solidFill>
                  <a:schemeClr val="tx1">
                    <a:lumMod val="95000"/>
                    <a:lumOff val="5000"/>
                  </a:schemeClr>
                </a:solidFill>
                <a:ea typeface="等线" panose="02010600030101010101" pitchFamily="2" charset="-122"/>
              </a:rPr>
              <a:t>n,q</a:t>
            </a:r>
            <a:r>
              <a:rPr lang="en-US" altLang="zh-CN" dirty="0" smtClean="0">
                <a:solidFill>
                  <a:schemeClr val="tx1">
                    <a:lumMod val="95000"/>
                    <a:lumOff val="5000"/>
                  </a:schemeClr>
                </a:solidFill>
                <a:ea typeface="等线" panose="02010600030101010101" pitchFamily="2" charset="-122"/>
              </a:rPr>
              <a:t>&lt;=200000 ; 0&lt;=A</a:t>
            </a:r>
            <a:r>
              <a:rPr lang="en-US" altLang="zh-CN" baseline="-25000" dirty="0"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&lt;=200000)</a:t>
            </a:r>
          </a:p>
        </p:txBody>
      </p:sp>
      <p:sp>
        <p:nvSpPr>
          <p:cNvPr id="9" name="TextBox 6"/>
          <p:cNvSpPr txBox="1"/>
          <p:nvPr/>
        </p:nvSpPr>
        <p:spPr>
          <a:xfrm>
            <a:off x="467544" y="257403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考虑将询问离线。固定区间的左端点，并向右移动。每次处理左端点在当前左端点的询问。</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67544" y="327039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令当前左端点为 </a:t>
            </a:r>
            <a:r>
              <a:rPr lang="en-US" altLang="zh-CN" dirty="0" err="1" smtClean="0">
                <a:solidFill>
                  <a:schemeClr val="tx1">
                    <a:lumMod val="95000"/>
                    <a:lumOff val="5000"/>
                  </a:schemeClr>
                </a:solidFill>
                <a:ea typeface="等线" panose="02010600030101010101" pitchFamily="2" charset="-122"/>
              </a:rPr>
              <a:t>lp</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则线段树上索引为 </a:t>
            </a:r>
            <a:r>
              <a:rPr lang="en-US" altLang="zh-CN" dirty="0" err="1">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的叶子结点存储的为区间 </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lp,i</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上的</a:t>
            </a:r>
            <a:r>
              <a:rPr lang="en-US" altLang="zh-CN" dirty="0" err="1" smtClean="0">
                <a:solidFill>
                  <a:schemeClr val="tx1">
                    <a:lumMod val="95000"/>
                    <a:lumOff val="5000"/>
                  </a:schemeClr>
                </a:solidFill>
                <a:ea typeface="等线" panose="02010600030101010101" pitchFamily="2" charset="-122"/>
              </a:rPr>
              <a:t>mex</a:t>
            </a:r>
            <a:r>
              <a:rPr lang="zh-CN" altLang="en-US" dirty="0" smtClean="0">
                <a:solidFill>
                  <a:schemeClr val="tx1">
                    <a:lumMod val="95000"/>
                    <a:lumOff val="5000"/>
                  </a:schemeClr>
                </a:solidFill>
                <a:ea typeface="等线" panose="02010600030101010101" pitchFamily="2" charset="-122"/>
              </a:rPr>
              <a:t>值。</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7544" y="403610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解决</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的询问，即当</a:t>
            </a:r>
            <a:r>
              <a:rPr lang="en-US" altLang="zh-CN" dirty="0" err="1" smtClean="0">
                <a:solidFill>
                  <a:schemeClr val="tx1">
                    <a:lumMod val="95000"/>
                    <a:lumOff val="5000"/>
                  </a:schemeClr>
                </a:solidFill>
                <a:ea typeface="等线" panose="02010600030101010101" pitchFamily="2" charset="-122"/>
              </a:rPr>
              <a:t>lp</a:t>
            </a:r>
            <a:r>
              <a:rPr lang="en-US" altLang="zh-CN" dirty="0" smtClean="0">
                <a:solidFill>
                  <a:schemeClr val="tx1">
                    <a:lumMod val="95000"/>
                    <a:lumOff val="5000"/>
                  </a:schemeClr>
                </a:solidFill>
                <a:ea typeface="等线" panose="02010600030101010101" pitchFamily="2" charset="-122"/>
              </a:rPr>
              <a:t>=l</a:t>
            </a:r>
            <a:r>
              <a:rPr lang="zh-CN" altLang="en-US" dirty="0" smtClean="0">
                <a:solidFill>
                  <a:schemeClr val="tx1">
                    <a:lumMod val="95000"/>
                    <a:lumOff val="5000"/>
                  </a:schemeClr>
                </a:solidFill>
                <a:ea typeface="等线" panose="02010600030101010101" pitchFamily="2" charset="-122"/>
              </a:rPr>
              <a:t>时，在线段树上单点查询索引为 </a:t>
            </a:r>
            <a:r>
              <a:rPr lang="en-US" altLang="zh-CN" dirty="0" smtClean="0">
                <a:solidFill>
                  <a:schemeClr val="tx1">
                    <a:lumMod val="95000"/>
                    <a:lumOff val="5000"/>
                  </a:schemeClr>
                </a:solidFill>
                <a:ea typeface="等线" panose="02010600030101010101" pitchFamily="2" charset="-122"/>
              </a:rPr>
              <a:t>r </a:t>
            </a:r>
            <a:r>
              <a:rPr lang="zh-CN" altLang="en-US" dirty="0" smtClean="0">
                <a:solidFill>
                  <a:schemeClr val="tx1">
                    <a:lumMod val="95000"/>
                    <a:lumOff val="5000"/>
                  </a:schemeClr>
                </a:solidFill>
                <a:ea typeface="等线" panose="02010600030101010101" pitchFamily="2" charset="-122"/>
              </a:rPr>
              <a:t>的叶子结点存储的值即可。</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67544" y="476201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当左端点向右移动时，相当于线段树叶子结点维护的</a:t>
            </a:r>
            <a:r>
              <a:rPr lang="en-US" altLang="zh-CN" dirty="0" err="1" smtClean="0">
                <a:solidFill>
                  <a:schemeClr val="tx1">
                    <a:lumMod val="95000"/>
                    <a:lumOff val="5000"/>
                  </a:schemeClr>
                </a:solidFill>
                <a:ea typeface="等线" panose="02010600030101010101" pitchFamily="2" charset="-122"/>
              </a:rPr>
              <a:t>mex</a:t>
            </a:r>
            <a:r>
              <a:rPr lang="zh-CN" altLang="en-US" dirty="0" smtClean="0">
                <a:solidFill>
                  <a:schemeClr val="tx1">
                    <a:lumMod val="95000"/>
                    <a:lumOff val="5000"/>
                  </a:schemeClr>
                </a:solidFill>
                <a:ea typeface="等线" panose="02010600030101010101" pitchFamily="2" charset="-122"/>
              </a:rPr>
              <a:t>值的区间变为了 </a:t>
            </a:r>
            <a:r>
              <a:rPr lang="en-US" altLang="zh-CN" dirty="0" smtClean="0">
                <a:solidFill>
                  <a:schemeClr val="tx1">
                    <a:lumMod val="95000"/>
                    <a:lumOff val="5000"/>
                  </a:schemeClr>
                </a:solidFill>
                <a:ea typeface="等线" panose="02010600030101010101" pitchFamily="2" charset="-122"/>
              </a:rPr>
              <a:t>[lp+1,i]</a:t>
            </a:r>
            <a:r>
              <a:rPr lang="zh-CN" altLang="en-US" dirty="0" smtClean="0">
                <a:solidFill>
                  <a:schemeClr val="tx1">
                    <a:lumMod val="95000"/>
                    <a:lumOff val="5000"/>
                  </a:schemeClr>
                </a:solidFill>
                <a:ea typeface="等线" panose="02010600030101010101" pitchFamily="2" charset="-122"/>
              </a:rPr>
              <a:t>，也即都少了 </a:t>
            </a:r>
            <a:r>
              <a:rPr lang="en-US" altLang="zh-CN" dirty="0" smtClean="0">
                <a:solidFill>
                  <a:schemeClr val="tx1">
                    <a:lumMod val="95000"/>
                    <a:lumOff val="5000"/>
                  </a:schemeClr>
                </a:solidFill>
                <a:ea typeface="等线" panose="02010600030101010101" pitchFamily="2" charset="-122"/>
              </a:rPr>
              <a:t>A[</a:t>
            </a:r>
            <a:r>
              <a:rPr lang="en-US" altLang="zh-CN" dirty="0" err="1" smtClean="0">
                <a:solidFill>
                  <a:schemeClr val="tx1">
                    <a:lumMod val="95000"/>
                    <a:lumOff val="5000"/>
                  </a:schemeClr>
                </a:solidFill>
                <a:ea typeface="等线" panose="02010600030101010101" pitchFamily="2" charset="-122"/>
              </a:rPr>
              <a:t>lp</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11" name="TextBox 6"/>
          <p:cNvSpPr txBox="1"/>
          <p:nvPr/>
        </p:nvSpPr>
        <p:spPr>
          <a:xfrm>
            <a:off x="455818" y="5487936"/>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于是令 </a:t>
            </a:r>
            <a:r>
              <a:rPr lang="en-US" altLang="zh-CN" dirty="0" smtClean="0">
                <a:solidFill>
                  <a:schemeClr val="tx1">
                    <a:lumMod val="95000"/>
                    <a:lumOff val="5000"/>
                  </a:schemeClr>
                </a:solidFill>
                <a:ea typeface="等线" panose="02010600030101010101" pitchFamily="2" charset="-122"/>
              </a:rPr>
              <a:t>next[</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为</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序列中，下标在 </a:t>
            </a:r>
            <a:r>
              <a:rPr lang="en-US" altLang="zh-CN" dirty="0" err="1" smtClean="0">
                <a:solidFill>
                  <a:schemeClr val="tx1">
                    <a:lumMod val="95000"/>
                    <a:lumOff val="5000"/>
                  </a:schemeClr>
                </a:solidFill>
                <a:ea typeface="等线" panose="02010600030101010101" pitchFamily="2" charset="-122"/>
              </a:rPr>
              <a:t>pos</a:t>
            </a:r>
            <a:r>
              <a:rPr lang="zh-CN" altLang="en-US" dirty="0" smtClean="0">
                <a:solidFill>
                  <a:schemeClr val="tx1">
                    <a:lumMod val="95000"/>
                    <a:lumOff val="5000"/>
                  </a:schemeClr>
                </a:solidFill>
                <a:ea typeface="等线" panose="02010600030101010101" pitchFamily="2" charset="-122"/>
              </a:rPr>
              <a:t> 之后的第一个值等于 </a:t>
            </a:r>
            <a:r>
              <a:rPr lang="en-US" altLang="zh-CN" dirty="0" smtClean="0">
                <a:solidFill>
                  <a:schemeClr val="tx1">
                    <a:lumMod val="95000"/>
                    <a:lumOff val="5000"/>
                  </a:schemeClr>
                </a:solidFill>
                <a:ea typeface="等线" panose="02010600030101010101" pitchFamily="2" charset="-122"/>
              </a:rPr>
              <a:t>A[</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的下标。那么移动时，在线段树上，将 </a:t>
            </a:r>
            <a:r>
              <a:rPr lang="en-US" altLang="zh-CN" dirty="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lp+1, next[</a:t>
            </a:r>
            <a:r>
              <a:rPr lang="en-US" altLang="zh-CN" dirty="0" err="1" smtClean="0">
                <a:solidFill>
                  <a:schemeClr val="tx1">
                    <a:lumMod val="95000"/>
                    <a:lumOff val="5000"/>
                  </a:schemeClr>
                </a:solidFill>
                <a:ea typeface="等线" panose="02010600030101010101" pitchFamily="2" charset="-122"/>
              </a:rPr>
              <a:t>lp</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区间上的值与 </a:t>
            </a:r>
            <a:r>
              <a:rPr lang="en-US" altLang="zh-CN" dirty="0" smtClean="0">
                <a:solidFill>
                  <a:schemeClr val="tx1">
                    <a:lumMod val="95000"/>
                    <a:lumOff val="5000"/>
                  </a:schemeClr>
                </a:solidFill>
                <a:ea typeface="等线" panose="02010600030101010101" pitchFamily="2" charset="-122"/>
              </a:rPr>
              <a:t>A[</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取</a:t>
            </a:r>
            <a:r>
              <a:rPr lang="en-US" altLang="zh-CN" dirty="0" smtClean="0">
                <a:solidFill>
                  <a:schemeClr val="tx1">
                    <a:lumMod val="95000"/>
                    <a:lumOff val="5000"/>
                  </a:schemeClr>
                </a:solidFill>
                <a:ea typeface="等线" panose="02010600030101010101" pitchFamily="2" charset="-122"/>
              </a:rPr>
              <a:t>min</a:t>
            </a:r>
            <a:r>
              <a:rPr lang="zh-CN" altLang="en-US" dirty="0" smtClean="0">
                <a:solidFill>
                  <a:schemeClr val="tx1">
                    <a:lumMod val="95000"/>
                    <a:lumOff val="5000"/>
                  </a:schemeClr>
                </a:solidFill>
                <a:ea typeface="等线" panose="02010600030101010101" pitchFamily="2" charset="-122"/>
              </a:rPr>
              <a:t>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6873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2-4</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1981" y="15623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长</a:t>
            </a:r>
            <a:r>
              <a:rPr lang="zh-CN" altLang="en-US" dirty="0" smtClean="0">
                <a:solidFill>
                  <a:schemeClr val="tx1">
                    <a:lumMod val="95000"/>
                    <a:lumOff val="5000"/>
                  </a:schemeClr>
                </a:solidFill>
                <a:ea typeface="等线" panose="02010600030101010101" pitchFamily="2" charset="-122"/>
              </a:rPr>
              <a:t>为 </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的序列 </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q</a:t>
            </a:r>
            <a:r>
              <a:rPr lang="zh-CN" altLang="en-US" dirty="0" smtClean="0">
                <a:solidFill>
                  <a:schemeClr val="tx1">
                    <a:lumMod val="95000"/>
                    <a:lumOff val="5000"/>
                  </a:schemeClr>
                </a:solidFill>
                <a:ea typeface="等线" panose="02010600030101010101" pitchFamily="2" charset="-122"/>
              </a:rPr>
              <a:t>次操作，共有两种操作：</a:t>
            </a:r>
            <a:endParaRPr lang="en-US" altLang="zh-CN" dirty="0">
              <a:solidFill>
                <a:schemeClr val="tx1">
                  <a:lumMod val="95000"/>
                  <a:lumOff val="5000"/>
                </a:schemeClr>
              </a:solidFill>
              <a:ea typeface="等线" panose="02010600030101010101" pitchFamily="2" charset="-122"/>
            </a:endParaRPr>
          </a:p>
          <a:p>
            <a:pPr marL="342900" indent="-342900">
              <a:buAutoNum type="arabicParenR"/>
            </a:pPr>
            <a:r>
              <a:rPr lang="zh-CN" altLang="en-US" dirty="0" smtClean="0">
                <a:solidFill>
                  <a:schemeClr val="tx1">
                    <a:lumMod val="95000"/>
                    <a:lumOff val="5000"/>
                  </a:schemeClr>
                </a:solidFill>
                <a:ea typeface="等线" panose="02010600030101010101" pitchFamily="2" charset="-122"/>
              </a:rPr>
              <a:t>询问 </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区间和</a:t>
            </a:r>
            <a:endParaRPr lang="en-US" altLang="zh-CN" dirty="0" smtClean="0">
              <a:solidFill>
                <a:schemeClr val="tx1">
                  <a:lumMod val="95000"/>
                  <a:lumOff val="5000"/>
                </a:schemeClr>
              </a:solidFill>
              <a:ea typeface="等线" panose="02010600030101010101" pitchFamily="2" charset="-122"/>
            </a:endParaRPr>
          </a:p>
          <a:p>
            <a:pPr marL="342900" indent="-342900">
              <a:buAutoNum type="arabicParenR" startAt="2"/>
            </a:pPr>
            <a:r>
              <a:rPr lang="zh-CN" altLang="en-US" dirty="0" smtClean="0">
                <a:solidFill>
                  <a:schemeClr val="tx1">
                    <a:lumMod val="95000"/>
                    <a:lumOff val="5000"/>
                  </a:schemeClr>
                </a:solidFill>
                <a:ea typeface="等线" panose="02010600030101010101" pitchFamily="2" charset="-122"/>
              </a:rPr>
              <a:t>将</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区间上每个数开根号，向下取整</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(n&lt;=100000, 1&lt;=A</a:t>
            </a:r>
            <a:r>
              <a:rPr lang="en-US" altLang="zh-CN" baseline="-25000" dirty="0"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&lt;=10</a:t>
            </a:r>
            <a:r>
              <a:rPr lang="en-US" altLang="zh-CN" baseline="30000" dirty="0" smtClean="0">
                <a:solidFill>
                  <a:schemeClr val="tx1">
                    <a:lumMod val="95000"/>
                    <a:lumOff val="5000"/>
                  </a:schemeClr>
                </a:solidFill>
                <a:ea typeface="等线" panose="02010600030101010101" pitchFamily="2" charset="-122"/>
              </a:rPr>
              <a:t>9</a:t>
            </a:r>
            <a:r>
              <a:rPr lang="en-US" altLang="zh-CN" dirty="0" smtClean="0">
                <a:solidFill>
                  <a:schemeClr val="tx1">
                    <a:lumMod val="95000"/>
                    <a:lumOff val="5000"/>
                  </a:schemeClr>
                </a:solidFill>
                <a:ea typeface="等线" panose="02010600030101010101" pitchFamily="2" charset="-122"/>
              </a:rPr>
              <a:t>)</a:t>
            </a:r>
          </a:p>
        </p:txBody>
      </p:sp>
      <p:sp>
        <p:nvSpPr>
          <p:cNvPr id="9" name="TextBox 6"/>
          <p:cNvSpPr txBox="1"/>
          <p:nvPr/>
        </p:nvSpPr>
        <p:spPr>
          <a:xfrm>
            <a:off x="449588" y="278092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若直接处理区间修改，发现非常不便于维护。</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449588" y="340490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注意到每个数在变为 </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之后，便再也不会改变了。于是可以考虑将区间操作转换为单点操作，只需要每次找到下一个非 </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的数即可。</a:t>
            </a:r>
            <a:endParaRPr lang="zh-CN" altLang="en-US" dirty="0">
              <a:solidFill>
                <a:schemeClr val="tx1">
                  <a:lumMod val="95000"/>
                  <a:lumOff val="5000"/>
                </a:schemeClr>
              </a:solidFill>
              <a:ea typeface="等线" panose="02010600030101010101" pitchFamily="2" charset="-122"/>
            </a:endParaRPr>
          </a:p>
        </p:txBody>
      </p:sp>
      <p:sp>
        <p:nvSpPr>
          <p:cNvPr id="13" name="TextBox 6"/>
          <p:cNvSpPr txBox="1"/>
          <p:nvPr/>
        </p:nvSpPr>
        <p:spPr>
          <a:xfrm>
            <a:off x="449588" y="422108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线段树上存储区间最大值</a:t>
            </a:r>
            <a:r>
              <a:rPr lang="en-US" altLang="zh-CN" dirty="0" err="1" smtClean="0">
                <a:solidFill>
                  <a:schemeClr val="tx1">
                    <a:lumMod val="95000"/>
                    <a:lumOff val="5000"/>
                  </a:schemeClr>
                </a:solidFill>
                <a:ea typeface="等线" panose="02010600030101010101" pitchFamily="2" charset="-122"/>
              </a:rPr>
              <a:t>maxn</a:t>
            </a:r>
            <a:r>
              <a:rPr lang="zh-CN" altLang="en-US" dirty="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查询一个位置之后的第一个非 </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数时，从该位置对应的叶子结点不停向上走，令当前走到点 </a:t>
            </a:r>
            <a:r>
              <a:rPr lang="en-US" altLang="zh-CN" dirty="0" smtClean="0">
                <a:solidFill>
                  <a:schemeClr val="tx1">
                    <a:lumMod val="95000"/>
                    <a:lumOff val="5000"/>
                  </a:schemeClr>
                </a:solidFill>
                <a:ea typeface="等线" panose="02010600030101010101" pitchFamily="2" charset="-122"/>
              </a:rPr>
              <a:t>u</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14" name="TextBox 6"/>
          <p:cNvSpPr txBox="1"/>
          <p:nvPr/>
        </p:nvSpPr>
        <p:spPr>
          <a:xfrm>
            <a:off x="449588" y="494116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若 </a:t>
            </a:r>
            <a:r>
              <a:rPr lang="en-US" altLang="zh-CN" dirty="0">
                <a:solidFill>
                  <a:schemeClr val="tx1">
                    <a:lumMod val="95000"/>
                    <a:lumOff val="5000"/>
                  </a:schemeClr>
                </a:solidFill>
                <a:ea typeface="等线" panose="02010600030101010101" pitchFamily="2" charset="-122"/>
              </a:rPr>
              <a:t>u </a:t>
            </a:r>
            <a:r>
              <a:rPr lang="zh-CN" altLang="en-US" dirty="0">
                <a:solidFill>
                  <a:schemeClr val="tx1">
                    <a:lumMod val="95000"/>
                    <a:lumOff val="5000"/>
                  </a:schemeClr>
                </a:solidFill>
                <a:ea typeface="等线" panose="02010600030101010101" pitchFamily="2" charset="-122"/>
              </a:rPr>
              <a:t>为</a:t>
            </a:r>
            <a:r>
              <a:rPr lang="en-US" altLang="zh-CN" dirty="0">
                <a:solidFill>
                  <a:schemeClr val="tx1">
                    <a:lumMod val="95000"/>
                    <a:lumOff val="5000"/>
                  </a:schemeClr>
                </a:solidFill>
                <a:ea typeface="等线" panose="02010600030101010101" pitchFamily="2" charset="-122"/>
              </a:rPr>
              <a:t>fa[u]</a:t>
            </a:r>
            <a:r>
              <a:rPr lang="zh-CN" altLang="en-US" dirty="0">
                <a:solidFill>
                  <a:schemeClr val="tx1">
                    <a:lumMod val="95000"/>
                    <a:lumOff val="5000"/>
                  </a:schemeClr>
                </a:solidFill>
                <a:ea typeface="等线" panose="02010600030101010101" pitchFamily="2" charset="-122"/>
              </a:rPr>
              <a:t>的左儿子，则判断</a:t>
            </a:r>
            <a:r>
              <a:rPr lang="en-US" altLang="zh-CN" dirty="0">
                <a:solidFill>
                  <a:schemeClr val="tx1">
                    <a:lumMod val="95000"/>
                    <a:lumOff val="5000"/>
                  </a:schemeClr>
                </a:solidFill>
                <a:ea typeface="等线" panose="02010600030101010101" pitchFamily="2" charset="-122"/>
              </a:rPr>
              <a:t>fa[u]</a:t>
            </a:r>
            <a:r>
              <a:rPr lang="zh-CN" altLang="en-US" dirty="0">
                <a:solidFill>
                  <a:schemeClr val="tx1">
                    <a:lumMod val="95000"/>
                    <a:lumOff val="5000"/>
                  </a:schemeClr>
                </a:solidFill>
                <a:ea typeface="等线" panose="02010600030101010101" pitchFamily="2" charset="-122"/>
              </a:rPr>
              <a:t>的右儿子的</a:t>
            </a:r>
            <a:r>
              <a:rPr lang="en-US" altLang="zh-CN" dirty="0" err="1">
                <a:solidFill>
                  <a:schemeClr val="tx1">
                    <a:lumMod val="95000"/>
                    <a:lumOff val="5000"/>
                  </a:schemeClr>
                </a:solidFill>
                <a:ea typeface="等线" panose="02010600030101010101" pitchFamily="2" charset="-122"/>
              </a:rPr>
              <a:t>maxn</a:t>
            </a:r>
            <a:r>
              <a:rPr lang="zh-CN" altLang="en-US" dirty="0">
                <a:solidFill>
                  <a:schemeClr val="tx1">
                    <a:lumMod val="95000"/>
                    <a:lumOff val="5000"/>
                  </a:schemeClr>
                </a:solidFill>
                <a:ea typeface="等线" panose="02010600030101010101" pitchFamily="2" charset="-122"/>
              </a:rPr>
              <a:t>值是否大于</a:t>
            </a:r>
            <a:r>
              <a:rPr lang="en-US" altLang="zh-CN" dirty="0">
                <a:solidFill>
                  <a:schemeClr val="tx1">
                    <a:lumMod val="95000"/>
                    <a:lumOff val="5000"/>
                  </a:schemeClr>
                </a:solidFill>
                <a:ea typeface="等线" panose="02010600030101010101" pitchFamily="2" charset="-122"/>
              </a:rPr>
              <a:t>1</a:t>
            </a:r>
            <a:r>
              <a:rPr lang="zh-CN" altLang="en-US" dirty="0">
                <a:solidFill>
                  <a:schemeClr val="tx1">
                    <a:lumMod val="95000"/>
                    <a:lumOff val="5000"/>
                  </a:schemeClr>
                </a:solidFill>
                <a:ea typeface="等线" panose="02010600030101010101" pitchFamily="2" charset="-122"/>
              </a:rPr>
              <a:t>，是</a:t>
            </a:r>
            <a:r>
              <a:rPr lang="zh-CN" altLang="en-US" dirty="0" smtClean="0">
                <a:solidFill>
                  <a:schemeClr val="tx1">
                    <a:lumMod val="95000"/>
                    <a:lumOff val="5000"/>
                  </a:schemeClr>
                </a:solidFill>
                <a:ea typeface="等线" panose="02010600030101010101" pitchFamily="2" charset="-122"/>
              </a:rPr>
              <a:t>则可以开始从 </a:t>
            </a:r>
            <a:r>
              <a:rPr lang="en-US" altLang="zh-CN" dirty="0" err="1" smtClean="0">
                <a:solidFill>
                  <a:schemeClr val="tx1">
                    <a:lumMod val="95000"/>
                    <a:lumOff val="5000"/>
                  </a:schemeClr>
                </a:solidFill>
                <a:ea typeface="等线" panose="02010600030101010101" pitchFamily="2" charset="-122"/>
              </a:rPr>
              <a:t>rc</a:t>
            </a:r>
            <a:r>
              <a:rPr lang="en-US" altLang="zh-CN" dirty="0" smtClean="0">
                <a:solidFill>
                  <a:schemeClr val="tx1">
                    <a:lumMod val="95000"/>
                    <a:lumOff val="5000"/>
                  </a:schemeClr>
                </a:solidFill>
                <a:ea typeface="等线" panose="02010600030101010101" pitchFamily="2" charset="-122"/>
              </a:rPr>
              <a:t>[fa[u]] </a:t>
            </a:r>
            <a:r>
              <a:rPr lang="zh-CN" altLang="en-US" dirty="0" smtClean="0">
                <a:solidFill>
                  <a:schemeClr val="tx1">
                    <a:lumMod val="95000"/>
                    <a:lumOff val="5000"/>
                  </a:schemeClr>
                </a:solidFill>
                <a:ea typeface="等线" panose="02010600030101010101" pitchFamily="2" charset="-122"/>
              </a:rPr>
              <a:t>开始向下递归寻找，否则向上继续走；若</a:t>
            </a:r>
            <a:r>
              <a:rPr lang="en-US" altLang="zh-CN" dirty="0">
                <a:solidFill>
                  <a:schemeClr val="tx1">
                    <a:lumMod val="95000"/>
                    <a:lumOff val="5000"/>
                  </a:schemeClr>
                </a:solidFill>
                <a:ea typeface="等线" panose="02010600030101010101" pitchFamily="2" charset="-122"/>
              </a:rPr>
              <a:t> </a:t>
            </a:r>
            <a:r>
              <a:rPr lang="en-US" altLang="zh-CN" dirty="0" smtClean="0">
                <a:solidFill>
                  <a:schemeClr val="tx1">
                    <a:lumMod val="95000"/>
                    <a:lumOff val="5000"/>
                  </a:schemeClr>
                </a:solidFill>
                <a:ea typeface="等线" panose="02010600030101010101" pitchFamily="2" charset="-122"/>
              </a:rPr>
              <a:t>u</a:t>
            </a:r>
            <a:r>
              <a:rPr lang="zh-CN" altLang="en-US" dirty="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为</a:t>
            </a:r>
            <a:r>
              <a:rPr lang="en-US" altLang="zh-CN" dirty="0" smtClean="0">
                <a:solidFill>
                  <a:schemeClr val="tx1">
                    <a:lumMod val="95000"/>
                    <a:lumOff val="5000"/>
                  </a:schemeClr>
                </a:solidFill>
                <a:ea typeface="等线" panose="02010600030101010101" pitchFamily="2" charset="-122"/>
              </a:rPr>
              <a:t>fa[u]</a:t>
            </a:r>
            <a:r>
              <a:rPr lang="zh-CN" altLang="en-US" dirty="0" smtClean="0">
                <a:solidFill>
                  <a:schemeClr val="tx1">
                    <a:lumMod val="95000"/>
                    <a:lumOff val="5000"/>
                  </a:schemeClr>
                </a:solidFill>
                <a:ea typeface="等线" panose="02010600030101010101" pitchFamily="2" charset="-122"/>
              </a:rPr>
              <a:t>的右儿子，则直接向上继续走。</a:t>
            </a:r>
            <a:endParaRPr lang="en-US" altLang="zh-CN" dirty="0" smtClean="0">
              <a:solidFill>
                <a:schemeClr val="tx1">
                  <a:lumMod val="95000"/>
                  <a:lumOff val="5000"/>
                </a:schemeClr>
              </a:solidFill>
              <a:ea typeface="等线" panose="02010600030101010101" pitchFamily="2" charset="-122"/>
            </a:endParaRPr>
          </a:p>
        </p:txBody>
      </p:sp>
      <p:sp>
        <p:nvSpPr>
          <p:cNvPr id="15" name="TextBox 6"/>
          <p:cNvSpPr txBox="1"/>
          <p:nvPr/>
        </p:nvSpPr>
        <p:spPr>
          <a:xfrm>
            <a:off x="461981" y="602128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也可以用并查集将所有为 </a:t>
            </a:r>
            <a:r>
              <a:rPr lang="en-US" altLang="zh-CN" dirty="0" smtClean="0">
                <a:solidFill>
                  <a:schemeClr val="tx1">
                    <a:lumMod val="95000"/>
                    <a:lumOff val="5000"/>
                  </a:schemeClr>
                </a:solidFill>
                <a:ea typeface="等线" panose="02010600030101010101" pitchFamily="2" charset="-122"/>
              </a:rPr>
              <a:t>1 </a:t>
            </a:r>
            <a:r>
              <a:rPr lang="zh-CN" altLang="en-US" dirty="0" smtClean="0">
                <a:solidFill>
                  <a:schemeClr val="tx1">
                    <a:lumMod val="95000"/>
                    <a:lumOff val="5000"/>
                  </a:schemeClr>
                </a:solidFill>
                <a:ea typeface="等线" panose="02010600030101010101" pitchFamily="2" charset="-122"/>
              </a:rPr>
              <a:t>的位置压到一起（上次考题）。</a:t>
            </a:r>
            <a:endParaRPr lang="en-US" altLang="zh-CN" dirty="0" smtClean="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21125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2-5-1</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1981" y="15623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个点的无向图，一开始有</a:t>
            </a:r>
            <a:r>
              <a:rPr lang="en-US" altLang="zh-CN" dirty="0" smtClean="0">
                <a:solidFill>
                  <a:schemeClr val="tx1">
                    <a:lumMod val="95000"/>
                    <a:lumOff val="5000"/>
                  </a:schemeClr>
                </a:solidFill>
                <a:ea typeface="等线" panose="02010600030101010101" pitchFamily="2" charset="-122"/>
              </a:rPr>
              <a:t>m</a:t>
            </a:r>
            <a:r>
              <a:rPr lang="zh-CN" altLang="en-US" dirty="0" smtClean="0">
                <a:solidFill>
                  <a:schemeClr val="tx1">
                    <a:lumMod val="95000"/>
                    <a:lumOff val="5000"/>
                  </a:schemeClr>
                </a:solidFill>
                <a:ea typeface="等线" panose="02010600030101010101" pitchFamily="2" charset="-122"/>
              </a:rPr>
              <a:t>条边。有两种操作：</a:t>
            </a:r>
            <a:endParaRPr lang="en-US" altLang="zh-CN" dirty="0" smtClean="0">
              <a:solidFill>
                <a:schemeClr val="tx1">
                  <a:lumMod val="95000"/>
                  <a:lumOff val="5000"/>
                </a:schemeClr>
              </a:solidFill>
              <a:ea typeface="等线" panose="02010600030101010101" pitchFamily="2" charset="-122"/>
            </a:endParaRPr>
          </a:p>
          <a:p>
            <a:pPr marL="342900" indent="-342900">
              <a:buAutoNum type="arabicParenR"/>
            </a:pPr>
            <a:r>
              <a:rPr lang="zh-CN" altLang="en-US" dirty="0" smtClean="0">
                <a:solidFill>
                  <a:schemeClr val="tx1">
                    <a:lumMod val="95000"/>
                    <a:lumOff val="5000"/>
                  </a:schemeClr>
                </a:solidFill>
                <a:ea typeface="等线" panose="02010600030101010101" pitchFamily="2" charset="-122"/>
              </a:rPr>
              <a:t>删除一条边</a:t>
            </a:r>
            <a:endParaRPr lang="en-US" altLang="zh-CN" dirty="0" smtClean="0">
              <a:solidFill>
                <a:schemeClr val="tx1">
                  <a:lumMod val="95000"/>
                  <a:lumOff val="5000"/>
                </a:schemeClr>
              </a:solidFill>
              <a:ea typeface="等线" panose="02010600030101010101" pitchFamily="2" charset="-122"/>
            </a:endParaRPr>
          </a:p>
          <a:p>
            <a:pPr marL="342900" indent="-342900">
              <a:buAutoNum type="arabicParenR"/>
            </a:pPr>
            <a:r>
              <a:rPr lang="zh-CN" altLang="en-US" dirty="0" smtClean="0">
                <a:solidFill>
                  <a:schemeClr val="tx1">
                    <a:lumMod val="95000"/>
                    <a:lumOff val="5000"/>
                  </a:schemeClr>
                </a:solidFill>
                <a:ea typeface="等线" panose="02010600030101010101" pitchFamily="2" charset="-122"/>
              </a:rPr>
              <a:t>询问两个点是否连通</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 m&lt;=100000)</a:t>
            </a:r>
          </a:p>
        </p:txBody>
      </p:sp>
      <p:sp>
        <p:nvSpPr>
          <p:cNvPr id="9" name="TextBox 6"/>
          <p:cNvSpPr txBox="1"/>
          <p:nvPr/>
        </p:nvSpPr>
        <p:spPr>
          <a:xfrm>
            <a:off x="461981" y="364502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题目显然支持离线，那么倒过来做，删边变成加边，使用并查集维护即可。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7744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2-5-2</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1981" y="1562308"/>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en-US" altLang="zh-CN" dirty="0" smtClean="0">
                <a:solidFill>
                  <a:schemeClr val="tx1">
                    <a:lumMod val="95000"/>
                    <a:lumOff val="5000"/>
                  </a:schemeClr>
                </a:solidFill>
                <a:ea typeface="等线" panose="02010600030101010101" pitchFamily="2" charset="-122"/>
              </a:rPr>
              <a:t>n </a:t>
            </a:r>
            <a:r>
              <a:rPr lang="zh-CN" altLang="en-US" dirty="0" smtClean="0">
                <a:solidFill>
                  <a:schemeClr val="tx1">
                    <a:lumMod val="95000"/>
                    <a:lumOff val="5000"/>
                  </a:schemeClr>
                </a:solidFill>
                <a:ea typeface="等线" panose="02010600030101010101" pitchFamily="2" charset="-122"/>
              </a:rPr>
              <a:t>个点的无向图，一开始有</a:t>
            </a:r>
            <a:r>
              <a:rPr lang="en-US" altLang="zh-CN" dirty="0" smtClean="0">
                <a:solidFill>
                  <a:schemeClr val="tx1">
                    <a:lumMod val="95000"/>
                    <a:lumOff val="5000"/>
                  </a:schemeClr>
                </a:solidFill>
                <a:ea typeface="等线" panose="02010600030101010101" pitchFamily="2" charset="-122"/>
              </a:rPr>
              <a:t>m</a:t>
            </a:r>
            <a:r>
              <a:rPr lang="zh-CN" altLang="en-US" dirty="0" smtClean="0">
                <a:solidFill>
                  <a:schemeClr val="tx1">
                    <a:lumMod val="95000"/>
                    <a:lumOff val="5000"/>
                  </a:schemeClr>
                </a:solidFill>
                <a:ea typeface="等线" panose="02010600030101010101" pitchFamily="2" charset="-122"/>
              </a:rPr>
              <a:t>条边。有三种操作：</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1)</a:t>
            </a:r>
            <a:r>
              <a:rPr lang="zh-CN" altLang="en-US" dirty="0" smtClean="0">
                <a:solidFill>
                  <a:schemeClr val="tx1">
                    <a:lumMod val="95000"/>
                    <a:lumOff val="5000"/>
                  </a:schemeClr>
                </a:solidFill>
                <a:ea typeface="等线" panose="02010600030101010101" pitchFamily="2" charset="-122"/>
              </a:rPr>
              <a:t>增加一条边</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2</a:t>
            </a:r>
            <a:r>
              <a:rPr lang="en-US" altLang="zh-CN" dirty="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删除一条边</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3)</a:t>
            </a:r>
            <a:r>
              <a:rPr lang="zh-CN" altLang="en-US" dirty="0" smtClean="0">
                <a:solidFill>
                  <a:schemeClr val="tx1">
                    <a:lumMod val="95000"/>
                    <a:lumOff val="5000"/>
                  </a:schemeClr>
                </a:solidFill>
                <a:ea typeface="等线" panose="02010600030101010101" pitchFamily="2" charset="-122"/>
              </a:rPr>
              <a:t>询问两个点是否连通</a:t>
            </a:r>
            <a:endParaRPr lang="en-US" altLang="zh-CN" dirty="0" smtClean="0">
              <a:solidFill>
                <a:schemeClr val="tx1">
                  <a:lumMod val="95000"/>
                  <a:lumOff val="5000"/>
                </a:schemeClr>
              </a:solidFill>
              <a:ea typeface="等线" panose="02010600030101010101" pitchFamily="2" charset="-122"/>
            </a:endParaRPr>
          </a:p>
          <a:p>
            <a:r>
              <a:rPr lang="en-US" altLang="zh-CN" dirty="0" smtClean="0">
                <a:solidFill>
                  <a:schemeClr val="tx1">
                    <a:lumMod val="95000"/>
                    <a:lumOff val="5000"/>
                  </a:schemeClr>
                </a:solidFill>
                <a:ea typeface="等线" panose="02010600030101010101" pitchFamily="2" charset="-122"/>
              </a:rPr>
              <a:t>(n, m&lt;=100000)</a:t>
            </a:r>
          </a:p>
        </p:txBody>
      </p:sp>
      <p:sp>
        <p:nvSpPr>
          <p:cNvPr id="9" name="TextBox 6"/>
          <p:cNvSpPr txBox="1"/>
          <p:nvPr/>
        </p:nvSpPr>
        <p:spPr>
          <a:xfrm>
            <a:off x="461981" y="3248255"/>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因为支持加边，倒过来和正着做就没有什么区别了。</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61981" y="3741929"/>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考虑一条边在时间序列上出现一定是连续的，那么以询问作为线段树叶子结点，一条边的出现可以被拆分到线段树的</a:t>
            </a:r>
            <a:r>
              <a:rPr lang="en-US" altLang="zh-CN" dirty="0" smtClean="0">
                <a:solidFill>
                  <a:schemeClr val="tx1">
                    <a:lumMod val="95000"/>
                    <a:lumOff val="5000"/>
                  </a:schemeClr>
                </a:solidFill>
                <a:ea typeface="等线" panose="02010600030101010101" pitchFamily="2" charset="-122"/>
              </a:rPr>
              <a:t>O(log)</a:t>
            </a:r>
            <a:r>
              <a:rPr lang="zh-CN" altLang="en-US" dirty="0" smtClean="0">
                <a:solidFill>
                  <a:schemeClr val="tx1">
                    <a:lumMod val="95000"/>
                    <a:lumOff val="5000"/>
                  </a:schemeClr>
                </a:solidFill>
                <a:ea typeface="等线" panose="02010600030101010101" pitchFamily="2" charset="-122"/>
              </a:rPr>
              <a:t>个小区间上。</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1981" y="567479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回顾这个方法，线段树实际可以将删除转化为撤销。</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1981" y="4553304"/>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于是这么建立好线段树之后，便开始遍历整个线段树。向下递归到一个结点时，处理这个结点上存的边标记，即用并查集进行合并；而回溯的时候，并查集上进行撤销即可。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6479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2-6</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1981" y="156230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一</a:t>
            </a:r>
            <a:r>
              <a:rPr lang="zh-CN" altLang="en-US" dirty="0" smtClean="0">
                <a:solidFill>
                  <a:schemeClr val="tx1">
                    <a:lumMod val="95000"/>
                    <a:lumOff val="5000"/>
                  </a:schemeClr>
                </a:solidFill>
                <a:ea typeface="等线" panose="02010600030101010101" pitchFamily="2" charset="-122"/>
              </a:rPr>
              <a:t>个</a:t>
            </a:r>
            <a:r>
              <a:rPr lang="en-US" altLang="zh-CN" dirty="0" smtClean="0">
                <a:solidFill>
                  <a:schemeClr val="tx1">
                    <a:lumMod val="95000"/>
                    <a:lumOff val="5000"/>
                  </a:schemeClr>
                </a:solidFill>
                <a:ea typeface="等线" panose="02010600030101010101" pitchFamily="2" charset="-122"/>
              </a:rPr>
              <a:t>n</a:t>
            </a:r>
            <a:r>
              <a:rPr lang="zh-CN" altLang="en-US" dirty="0" smtClean="0">
                <a:solidFill>
                  <a:schemeClr val="tx1">
                    <a:lumMod val="95000"/>
                    <a:lumOff val="5000"/>
                  </a:schemeClr>
                </a:solidFill>
                <a:ea typeface="等线" panose="02010600030101010101" pitchFamily="2" charset="-122"/>
              </a:rPr>
              <a:t>个点的带权有向图，一开始没有边，</a:t>
            </a:r>
            <a:r>
              <a:rPr lang="en-US" altLang="zh-CN" dirty="0" smtClean="0">
                <a:solidFill>
                  <a:schemeClr val="tx1">
                    <a:lumMod val="95000"/>
                    <a:lumOff val="5000"/>
                  </a:schemeClr>
                </a:solidFill>
                <a:ea typeface="等线" panose="02010600030101010101" pitchFamily="2" charset="-122"/>
              </a:rPr>
              <a:t>m</a:t>
            </a:r>
            <a:r>
              <a:rPr lang="zh-CN" altLang="en-US" dirty="0" smtClean="0">
                <a:solidFill>
                  <a:schemeClr val="tx1">
                    <a:lumMod val="95000"/>
                    <a:lumOff val="5000"/>
                  </a:schemeClr>
                </a:solidFill>
                <a:ea typeface="等线" panose="02010600030101010101" pitchFamily="2" charset="-122"/>
              </a:rPr>
              <a:t>次</a:t>
            </a:r>
            <a:r>
              <a:rPr lang="zh-CN" altLang="en-US" dirty="0">
                <a:solidFill>
                  <a:schemeClr val="tx1">
                    <a:lumMod val="95000"/>
                    <a:lumOff val="5000"/>
                  </a:schemeClr>
                </a:solidFill>
                <a:ea typeface="等线" panose="02010600030101010101" pitchFamily="2" charset="-122"/>
              </a:rPr>
              <a:t>加</a:t>
            </a:r>
            <a:r>
              <a:rPr lang="zh-CN" altLang="en-US" dirty="0" smtClean="0">
                <a:solidFill>
                  <a:schemeClr val="tx1">
                    <a:lumMod val="95000"/>
                    <a:lumOff val="5000"/>
                  </a:schemeClr>
                </a:solidFill>
                <a:ea typeface="等线" panose="02010600030101010101" pitchFamily="2" charset="-122"/>
              </a:rPr>
              <a:t>边操作，每次给出</a:t>
            </a:r>
            <a:r>
              <a:rPr lang="en-US" altLang="zh-CN" dirty="0" err="1" smtClean="0">
                <a:solidFill>
                  <a:schemeClr val="tx1">
                    <a:lumMod val="95000"/>
                    <a:lumOff val="5000"/>
                  </a:schemeClr>
                </a:solidFill>
                <a:ea typeface="等线" panose="02010600030101010101" pitchFamily="2" charset="-122"/>
              </a:rPr>
              <a:t>a,b,c,d</a:t>
            </a:r>
            <a:r>
              <a:rPr lang="zh-CN" altLang="en-US" dirty="0" smtClean="0">
                <a:solidFill>
                  <a:schemeClr val="tx1">
                    <a:lumMod val="95000"/>
                    <a:lumOff val="5000"/>
                  </a:schemeClr>
                </a:solidFill>
                <a:ea typeface="等线" panose="02010600030101010101" pitchFamily="2" charset="-122"/>
              </a:rPr>
              <a:t>，表示对于所有的</a:t>
            </a:r>
            <a:r>
              <a:rPr lang="en-US" altLang="zh-CN" dirty="0" smtClean="0">
                <a:solidFill>
                  <a:schemeClr val="tx1">
                    <a:lumMod val="95000"/>
                    <a:lumOff val="5000"/>
                  </a:schemeClr>
                </a:solidFill>
                <a:ea typeface="等线" panose="02010600030101010101" pitchFamily="2" charset="-122"/>
              </a:rPr>
              <a:t>a&lt;=x&lt;=b</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c&lt;=y&lt;=d</a:t>
            </a:r>
            <a:r>
              <a:rPr lang="zh-CN" altLang="en-US" dirty="0" smtClean="0">
                <a:solidFill>
                  <a:schemeClr val="tx1">
                    <a:lumMod val="95000"/>
                    <a:lumOff val="5000"/>
                  </a:schemeClr>
                </a:solidFill>
                <a:ea typeface="等线" panose="02010600030101010101" pitchFamily="2" charset="-122"/>
              </a:rPr>
              <a:t>，连上 </a:t>
            </a:r>
            <a:r>
              <a:rPr lang="en-US" altLang="zh-CN" dirty="0" smtClean="0">
                <a:solidFill>
                  <a:schemeClr val="tx1">
                    <a:lumMod val="95000"/>
                    <a:lumOff val="5000"/>
                  </a:schemeClr>
                </a:solidFill>
                <a:ea typeface="等线" panose="02010600030101010101" pitchFamily="2" charset="-122"/>
              </a:rPr>
              <a:t>x </a:t>
            </a:r>
            <a:r>
              <a:rPr lang="zh-CN" altLang="en-US" dirty="0" smtClean="0">
                <a:solidFill>
                  <a:schemeClr val="tx1">
                    <a:lumMod val="95000"/>
                    <a:lumOff val="5000"/>
                  </a:schemeClr>
                </a:solidFill>
                <a:ea typeface="等线" panose="02010600030101010101" pitchFamily="2" charset="-122"/>
              </a:rPr>
              <a:t>到 </a:t>
            </a:r>
            <a:r>
              <a:rPr lang="en-US" altLang="zh-CN" dirty="0" smtClean="0">
                <a:solidFill>
                  <a:schemeClr val="tx1">
                    <a:lumMod val="95000"/>
                    <a:lumOff val="5000"/>
                  </a:schemeClr>
                </a:solidFill>
                <a:ea typeface="等线" panose="02010600030101010101" pitchFamily="2" charset="-122"/>
              </a:rPr>
              <a:t>y </a:t>
            </a:r>
            <a:r>
              <a:rPr lang="zh-CN" altLang="en-US" dirty="0" smtClean="0">
                <a:solidFill>
                  <a:schemeClr val="tx1">
                    <a:lumMod val="95000"/>
                    <a:lumOff val="5000"/>
                  </a:schemeClr>
                </a:solidFill>
                <a:ea typeface="等线" panose="02010600030101010101" pitchFamily="2" charset="-122"/>
              </a:rPr>
              <a:t>的有向边。</a:t>
            </a:r>
            <a:endParaRPr lang="en-US" altLang="zh-CN" dirty="0" smtClean="0">
              <a:solidFill>
                <a:schemeClr val="tx1">
                  <a:lumMod val="95000"/>
                  <a:lumOff val="5000"/>
                </a:schemeClr>
              </a:solidFill>
              <a:ea typeface="等线" panose="02010600030101010101" pitchFamily="2" charset="-122"/>
            </a:endParaRPr>
          </a:p>
          <a:p>
            <a:r>
              <a:rPr lang="zh-CN" altLang="en-US" dirty="0" smtClean="0">
                <a:solidFill>
                  <a:schemeClr val="tx1">
                    <a:lumMod val="95000"/>
                    <a:lumOff val="5000"/>
                  </a:schemeClr>
                </a:solidFill>
                <a:ea typeface="等线" panose="02010600030101010101" pitchFamily="2" charset="-122"/>
              </a:rPr>
              <a:t>最后询问以 </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作为起点，到每个点的最短路长度。</a:t>
            </a:r>
            <a:r>
              <a:rPr lang="en-US" altLang="zh-CN" dirty="0" smtClean="0">
                <a:solidFill>
                  <a:schemeClr val="tx1">
                    <a:lumMod val="95000"/>
                    <a:lumOff val="5000"/>
                  </a:schemeClr>
                </a:solidFill>
                <a:ea typeface="等线" panose="02010600030101010101" pitchFamily="2" charset="-122"/>
              </a:rPr>
              <a:t>(n&lt;=500000, m&lt;=100000)</a:t>
            </a:r>
          </a:p>
        </p:txBody>
      </p:sp>
      <p:sp>
        <p:nvSpPr>
          <p:cNvPr id="9" name="TextBox 6"/>
          <p:cNvSpPr txBox="1"/>
          <p:nvPr/>
        </p:nvSpPr>
        <p:spPr>
          <a:xfrm>
            <a:off x="461981" y="2963723"/>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考虑用线段树优化建边。但由于</a:t>
            </a:r>
            <a:r>
              <a:rPr lang="en-US" altLang="zh-CN" dirty="0" smtClean="0">
                <a:solidFill>
                  <a:schemeClr val="tx1">
                    <a:lumMod val="95000"/>
                    <a:lumOff val="5000"/>
                  </a:schemeClr>
                </a:solidFill>
                <a:ea typeface="等线" panose="02010600030101010101" pitchFamily="2" charset="-122"/>
              </a:rPr>
              <a:t>x</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y</a:t>
            </a:r>
            <a:r>
              <a:rPr lang="zh-CN" altLang="en-US" dirty="0" smtClean="0">
                <a:solidFill>
                  <a:schemeClr val="tx1">
                    <a:lumMod val="95000"/>
                    <a:lumOff val="5000"/>
                  </a:schemeClr>
                </a:solidFill>
                <a:ea typeface="等线" panose="02010600030101010101" pitchFamily="2" charset="-122"/>
              </a:rPr>
              <a:t>均为区间，即既有连入区间，也有从区间连出，故需要两棵线段树。</a:t>
            </a:r>
            <a:endParaRPr lang="zh-CN" altLang="en-US" dirty="0">
              <a:solidFill>
                <a:schemeClr val="tx1">
                  <a:lumMod val="95000"/>
                  <a:lumOff val="5000"/>
                </a:schemeClr>
              </a:solidFill>
              <a:ea typeface="等线" panose="02010600030101010101" pitchFamily="2" charset="-122"/>
            </a:endParaRPr>
          </a:p>
        </p:txBody>
      </p:sp>
      <p:sp>
        <p:nvSpPr>
          <p:cNvPr id="11" name="TextBox 6"/>
          <p:cNvSpPr txBox="1"/>
          <p:nvPr/>
        </p:nvSpPr>
        <p:spPr>
          <a:xfrm>
            <a:off x="461981" y="3748549"/>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两棵线段树各自以 </a:t>
            </a:r>
            <a:r>
              <a:rPr lang="en-US" altLang="zh-CN" dirty="0" smtClean="0">
                <a:solidFill>
                  <a:schemeClr val="tx1">
                    <a:lumMod val="95000"/>
                    <a:lumOff val="5000"/>
                  </a:schemeClr>
                </a:solidFill>
                <a:ea typeface="等线" panose="02010600030101010101" pitchFamily="2" charset="-122"/>
              </a:rPr>
              <a:t>1 ~ n </a:t>
            </a:r>
            <a:r>
              <a:rPr lang="zh-CN" altLang="en-US" dirty="0" smtClean="0">
                <a:solidFill>
                  <a:schemeClr val="tx1">
                    <a:lumMod val="95000"/>
                    <a:lumOff val="5000"/>
                  </a:schemeClr>
                </a:solidFill>
                <a:ea typeface="等线" panose="02010600030101010101" pitchFamily="2" charset="-122"/>
              </a:rPr>
              <a:t>号点作为叶子结点，两棵线段树分别命名为入线段树和出线段树。入线段树每个点向子节点连权为 </a:t>
            </a:r>
            <a:r>
              <a:rPr lang="en-US" altLang="zh-CN" dirty="0" smtClean="0">
                <a:solidFill>
                  <a:schemeClr val="tx1">
                    <a:lumMod val="95000"/>
                    <a:lumOff val="5000"/>
                  </a:schemeClr>
                </a:solidFill>
                <a:ea typeface="等线" panose="02010600030101010101" pitchFamily="2" charset="-122"/>
              </a:rPr>
              <a:t>0 </a:t>
            </a:r>
            <a:r>
              <a:rPr lang="zh-CN" altLang="en-US" dirty="0" smtClean="0">
                <a:solidFill>
                  <a:schemeClr val="tx1">
                    <a:lumMod val="95000"/>
                    <a:lumOff val="5000"/>
                  </a:schemeClr>
                </a:solidFill>
                <a:ea typeface="等线" panose="02010600030101010101" pitchFamily="2" charset="-122"/>
              </a:rPr>
              <a:t>的边，出线段树每个点向父节点连权为 </a:t>
            </a:r>
            <a:r>
              <a:rPr lang="en-US" altLang="zh-CN" dirty="0" smtClean="0">
                <a:solidFill>
                  <a:schemeClr val="tx1">
                    <a:lumMod val="95000"/>
                    <a:lumOff val="5000"/>
                  </a:schemeClr>
                </a:solidFill>
                <a:ea typeface="等线" panose="02010600030101010101" pitchFamily="2" charset="-122"/>
              </a:rPr>
              <a:t>0 </a:t>
            </a:r>
            <a:r>
              <a:rPr lang="zh-CN" altLang="en-US" dirty="0" smtClean="0">
                <a:solidFill>
                  <a:schemeClr val="tx1">
                    <a:lumMod val="95000"/>
                    <a:lumOff val="5000"/>
                  </a:schemeClr>
                </a:solidFill>
                <a:ea typeface="等线" panose="02010600030101010101" pitchFamily="2" charset="-122"/>
              </a:rPr>
              <a:t>的边，且入线段树每个点向出线段树的平行结点连权为 </a:t>
            </a:r>
            <a:r>
              <a:rPr lang="en-US" altLang="zh-CN" dirty="0" smtClean="0">
                <a:solidFill>
                  <a:schemeClr val="tx1">
                    <a:lumMod val="95000"/>
                    <a:lumOff val="5000"/>
                  </a:schemeClr>
                </a:solidFill>
                <a:ea typeface="等线" panose="02010600030101010101" pitchFamily="2" charset="-122"/>
              </a:rPr>
              <a:t>0 </a:t>
            </a:r>
            <a:r>
              <a:rPr lang="zh-CN" altLang="en-US" dirty="0" smtClean="0">
                <a:solidFill>
                  <a:schemeClr val="tx1">
                    <a:lumMod val="95000"/>
                    <a:lumOff val="5000"/>
                  </a:schemeClr>
                </a:solidFill>
                <a:ea typeface="等线" panose="02010600030101010101" pitchFamily="2" charset="-122"/>
              </a:rPr>
              <a:t>的边。</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461981" y="5195303"/>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在这个图上面跑堆优化的</a:t>
            </a:r>
            <a:r>
              <a:rPr lang="en-US" altLang="zh-CN" dirty="0" err="1" smtClean="0">
                <a:solidFill>
                  <a:schemeClr val="tx1">
                    <a:lumMod val="95000"/>
                    <a:lumOff val="5000"/>
                  </a:schemeClr>
                </a:solidFill>
                <a:ea typeface="等线" panose="02010600030101010101" pitchFamily="2" charset="-122"/>
              </a:rPr>
              <a:t>Dijkstra</a:t>
            </a:r>
            <a:r>
              <a:rPr lang="zh-CN" altLang="en-US" dirty="0" smtClean="0">
                <a:solidFill>
                  <a:schemeClr val="tx1">
                    <a:lumMod val="95000"/>
                    <a:lumOff val="5000"/>
                  </a:schemeClr>
                </a:solidFill>
                <a:ea typeface="等线" panose="02010600030101010101" pitchFamily="2" charset="-122"/>
              </a:rPr>
              <a:t>，最后答案即 </a:t>
            </a:r>
            <a:r>
              <a:rPr lang="en-US" altLang="zh-CN" dirty="0" smtClean="0">
                <a:solidFill>
                  <a:schemeClr val="tx1">
                    <a:lumMod val="95000"/>
                    <a:lumOff val="5000"/>
                  </a:schemeClr>
                </a:solidFill>
                <a:ea typeface="等线" panose="02010600030101010101" pitchFamily="2" charset="-122"/>
              </a:rPr>
              <a:t>S </a:t>
            </a:r>
            <a:r>
              <a:rPr lang="zh-CN" altLang="en-US" dirty="0" smtClean="0">
                <a:solidFill>
                  <a:schemeClr val="tx1">
                    <a:lumMod val="95000"/>
                    <a:lumOff val="5000"/>
                  </a:schemeClr>
                </a:solidFill>
                <a:ea typeface="等线" panose="02010600030101010101" pitchFamily="2" charset="-122"/>
              </a:rPr>
              <a:t>到出线段树的每个叶子结点的最短路。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51225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Problem 2-7</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1981" y="126876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题目</a:t>
            </a:r>
            <a:r>
              <a:rPr lang="zh-CN" altLang="en-US" dirty="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给</a:t>
            </a:r>
            <a:r>
              <a:rPr lang="zh-CN" altLang="en-US" dirty="0">
                <a:solidFill>
                  <a:schemeClr val="tx1">
                    <a:lumMod val="95000"/>
                    <a:lumOff val="5000"/>
                  </a:schemeClr>
                </a:solidFill>
                <a:ea typeface="等线" panose="02010600030101010101" pitchFamily="2" charset="-122"/>
              </a:rPr>
              <a:t>出</a:t>
            </a:r>
            <a:r>
              <a:rPr lang="en-US" altLang="zh-CN" dirty="0" smtClean="0">
                <a:solidFill>
                  <a:schemeClr val="tx1">
                    <a:lumMod val="95000"/>
                    <a:lumOff val="5000"/>
                  </a:schemeClr>
                </a:solidFill>
                <a:ea typeface="等线" panose="02010600030101010101" pitchFamily="2" charset="-122"/>
              </a:rPr>
              <a:t>n</a:t>
            </a:r>
            <a:r>
              <a:rPr lang="zh-CN" altLang="en-US" dirty="0">
                <a:solidFill>
                  <a:schemeClr val="tx1">
                    <a:lumMod val="95000"/>
                    <a:lumOff val="5000"/>
                  </a:schemeClr>
                </a:solidFill>
                <a:ea typeface="等线" panose="02010600030101010101" pitchFamily="2" charset="-122"/>
              </a:rPr>
              <a:t>个边平行于坐标轴的矩阵</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任意两个矩阵可能重叠</a:t>
            </a:r>
            <a:r>
              <a:rPr lang="en-US" altLang="zh-CN" dirty="0">
                <a:solidFill>
                  <a:schemeClr val="tx1">
                    <a:lumMod val="95000"/>
                    <a:lumOff val="5000"/>
                  </a:schemeClr>
                </a:solidFill>
                <a:ea typeface="等线" panose="02010600030101010101" pitchFamily="2" charset="-122"/>
              </a:rPr>
              <a:t>),</a:t>
            </a:r>
            <a:r>
              <a:rPr lang="zh-CN" altLang="en-US" dirty="0">
                <a:solidFill>
                  <a:schemeClr val="tx1">
                    <a:lumMod val="95000"/>
                    <a:lumOff val="5000"/>
                  </a:schemeClr>
                </a:solidFill>
                <a:ea typeface="等线" panose="02010600030101010101" pitchFamily="2" charset="-122"/>
              </a:rPr>
              <a:t>让要你求这些矩阵</a:t>
            </a:r>
            <a:r>
              <a:rPr lang="zh-CN" altLang="en-US" dirty="0" smtClean="0">
                <a:solidFill>
                  <a:schemeClr val="tx1">
                    <a:lumMod val="95000"/>
                    <a:lumOff val="5000"/>
                  </a:schemeClr>
                </a:solidFill>
                <a:ea typeface="等线" panose="02010600030101010101" pitchFamily="2" charset="-122"/>
              </a:rPr>
              <a:t>的并集的总面积。</a:t>
            </a:r>
            <a:r>
              <a:rPr lang="en-US" altLang="zh-CN" dirty="0" smtClean="0">
                <a:solidFill>
                  <a:schemeClr val="tx1">
                    <a:lumMod val="95000"/>
                    <a:lumOff val="5000"/>
                  </a:schemeClr>
                </a:solidFill>
                <a:ea typeface="等线" panose="02010600030101010101" pitchFamily="2" charset="-122"/>
              </a:rPr>
              <a:t>(1&lt;=n&lt;=100, </a:t>
            </a:r>
            <a:r>
              <a:rPr lang="zh-CN" altLang="en-US" dirty="0" smtClean="0">
                <a:solidFill>
                  <a:schemeClr val="tx1">
                    <a:lumMod val="95000"/>
                    <a:lumOff val="5000"/>
                  </a:schemeClr>
                </a:solidFill>
                <a:ea typeface="等线" panose="02010600030101010101" pitchFamily="2" charset="-122"/>
              </a:rPr>
              <a:t>坐标在</a:t>
            </a:r>
            <a:r>
              <a:rPr lang="en-US" altLang="zh-CN" dirty="0" smtClean="0">
                <a:solidFill>
                  <a:schemeClr val="tx1">
                    <a:lumMod val="95000"/>
                    <a:lumOff val="5000"/>
                  </a:schemeClr>
                </a:solidFill>
                <a:ea typeface="等线" panose="02010600030101010101" pitchFamily="2" charset="-122"/>
              </a:rPr>
              <a:t>[0,100000]</a:t>
            </a:r>
            <a:r>
              <a:rPr lang="zh-CN" altLang="en-US" dirty="0" smtClean="0">
                <a:solidFill>
                  <a:schemeClr val="tx1">
                    <a:lumMod val="95000"/>
                    <a:lumOff val="5000"/>
                  </a:schemeClr>
                </a:solidFill>
                <a:ea typeface="等线" panose="02010600030101010101" pitchFamily="2" charset="-122"/>
              </a:rPr>
              <a:t>内且为实数</a:t>
            </a:r>
            <a:r>
              <a:rPr lang="en-US" altLang="zh-CN" dirty="0" smtClean="0">
                <a:solidFill>
                  <a:schemeClr val="tx1">
                    <a:lumMod val="95000"/>
                    <a:lumOff val="5000"/>
                  </a:schemeClr>
                </a:solidFill>
                <a:ea typeface="等线" panose="02010600030101010101" pitchFamily="2" charset="-122"/>
              </a:rPr>
              <a:t>)</a:t>
            </a:r>
          </a:p>
        </p:txBody>
      </p:sp>
      <p:sp>
        <p:nvSpPr>
          <p:cNvPr id="9" name="TextBox 6"/>
          <p:cNvSpPr txBox="1"/>
          <p:nvPr/>
        </p:nvSpPr>
        <p:spPr>
          <a:xfrm>
            <a:off x="461981" y="198332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扫描线。实际上就是按照从下到上的顺序扫描每一条水平边。</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1981" y="242698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注意到在两条相邻水平边之间，覆盖到的长度相同，那么用这个宽度乘上水平边之间的距离即可。</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1981" y="306344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现在只需要处理：支持加入一条线段，撤销一条线段，询问覆盖到的长度。</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461981" y="464762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线段树上维护</a:t>
            </a:r>
            <a:r>
              <a:rPr lang="en-US" altLang="zh-CN" dirty="0" smtClean="0">
                <a:solidFill>
                  <a:schemeClr val="tx1">
                    <a:lumMod val="95000"/>
                    <a:lumOff val="5000"/>
                  </a:schemeClr>
                </a:solidFill>
                <a:ea typeface="等线" panose="02010600030101010101" pitchFamily="2" charset="-122"/>
              </a:rPr>
              <a:t>times[s]</a:t>
            </a:r>
            <a:r>
              <a:rPr lang="zh-CN" altLang="en-US" dirty="0" smtClean="0">
                <a:solidFill>
                  <a:schemeClr val="tx1">
                    <a:lumMod val="95000"/>
                    <a:lumOff val="5000"/>
                  </a:schemeClr>
                </a:solidFill>
                <a:ea typeface="等线" panose="02010600030101010101" pitchFamily="2" charset="-122"/>
              </a:rPr>
              <a:t>表示</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所在区间被完整覆盖的次数，</a:t>
            </a:r>
            <a:r>
              <a:rPr lang="en-US" altLang="zh-CN" dirty="0" smtClean="0">
                <a:solidFill>
                  <a:schemeClr val="tx1">
                    <a:lumMod val="95000"/>
                    <a:lumOff val="5000"/>
                  </a:schemeClr>
                </a:solidFill>
                <a:ea typeface="等线" panose="02010600030101010101" pitchFamily="2" charset="-122"/>
              </a:rPr>
              <a:t>length[s]</a:t>
            </a:r>
            <a:r>
              <a:rPr lang="zh-CN" altLang="en-US" dirty="0" smtClean="0">
                <a:solidFill>
                  <a:schemeClr val="tx1">
                    <a:lumMod val="95000"/>
                    <a:lumOff val="5000"/>
                  </a:schemeClr>
                </a:solidFill>
                <a:ea typeface="等线" panose="02010600030101010101" pitchFamily="2" charset="-122"/>
              </a:rPr>
              <a:t>表示</a:t>
            </a:r>
            <a:r>
              <a:rPr lang="en-US" altLang="zh-CN" dirty="0" smtClean="0">
                <a:solidFill>
                  <a:schemeClr val="tx1">
                    <a:lumMod val="95000"/>
                    <a:lumOff val="5000"/>
                  </a:schemeClr>
                </a:solidFill>
                <a:ea typeface="等线" panose="02010600030101010101" pitchFamily="2" charset="-122"/>
              </a:rPr>
              <a:t>s</a:t>
            </a:r>
            <a:r>
              <a:rPr lang="zh-CN" altLang="en-US" dirty="0" smtClean="0">
                <a:solidFill>
                  <a:schemeClr val="tx1">
                    <a:lumMod val="95000"/>
                    <a:lumOff val="5000"/>
                  </a:schemeClr>
                </a:solidFill>
                <a:ea typeface="等线" panose="02010600030101010101" pitchFamily="2" charset="-122"/>
              </a:rPr>
              <a:t>所在区间被覆盖的长度，</a:t>
            </a:r>
            <a:r>
              <a:rPr lang="en-US" altLang="zh-CN" dirty="0" smtClean="0">
                <a:solidFill>
                  <a:schemeClr val="tx1">
                    <a:lumMod val="95000"/>
                    <a:lumOff val="5000"/>
                  </a:schemeClr>
                </a:solidFill>
                <a:ea typeface="等线" panose="02010600030101010101" pitchFamily="2" charset="-122"/>
              </a:rPr>
              <a:t>R[s]</a:t>
            </a:r>
            <a:r>
              <a:rPr lang="zh-CN" altLang="en-US" dirty="0" smtClean="0">
                <a:solidFill>
                  <a:schemeClr val="tx1">
                    <a:lumMod val="95000"/>
                    <a:lumOff val="5000"/>
                  </a:schemeClr>
                </a:solidFill>
                <a:ea typeface="等线" panose="02010600030101010101" pitchFamily="2" charset="-122"/>
              </a:rPr>
              <a:t>和</a:t>
            </a:r>
            <a:r>
              <a:rPr lang="en-US" altLang="zh-CN" dirty="0" smtClean="0">
                <a:solidFill>
                  <a:schemeClr val="tx1">
                    <a:lumMod val="95000"/>
                    <a:lumOff val="5000"/>
                  </a:schemeClr>
                </a:solidFill>
                <a:ea typeface="等线" panose="02010600030101010101" pitchFamily="2" charset="-122"/>
              </a:rPr>
              <a:t>L[s]</a:t>
            </a:r>
            <a:r>
              <a:rPr lang="zh-CN" altLang="en-US" dirty="0" smtClean="0">
                <a:solidFill>
                  <a:schemeClr val="tx1">
                    <a:lumMod val="95000"/>
                    <a:lumOff val="5000"/>
                  </a:schemeClr>
                </a:solidFill>
                <a:ea typeface="等线" panose="02010600030101010101" pitchFamily="2" charset="-122"/>
              </a:rPr>
              <a:t>分别是左端点和右端点。</a:t>
            </a:r>
            <a:endParaRPr lang="zh-CN" altLang="en-US" dirty="0">
              <a:solidFill>
                <a:schemeClr val="tx1">
                  <a:lumMod val="95000"/>
                  <a:lumOff val="5000"/>
                </a:schemeClr>
              </a:solidFill>
              <a:ea typeface="等线" panose="02010600030101010101" pitchFamily="2" charset="-122"/>
            </a:endParaRPr>
          </a:p>
        </p:txBody>
      </p:sp>
      <p:sp>
        <p:nvSpPr>
          <p:cNvPr id="13" name="TextBox 6"/>
          <p:cNvSpPr txBox="1"/>
          <p:nvPr/>
        </p:nvSpPr>
        <p:spPr>
          <a:xfrm>
            <a:off x="479782" y="372429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首先需要注意的就是离散化，因为坐标为实数。于是将所有 </a:t>
            </a:r>
            <a:r>
              <a:rPr lang="en-US" altLang="zh-CN" dirty="0" smtClean="0">
                <a:solidFill>
                  <a:schemeClr val="tx1">
                    <a:lumMod val="95000"/>
                    <a:lumOff val="5000"/>
                  </a:schemeClr>
                </a:solidFill>
                <a:ea typeface="等线" panose="02010600030101010101" pitchFamily="2" charset="-122"/>
              </a:rPr>
              <a:t>x </a:t>
            </a:r>
            <a:r>
              <a:rPr lang="zh-CN" altLang="en-US" dirty="0" smtClean="0">
                <a:solidFill>
                  <a:schemeClr val="tx1">
                    <a:lumMod val="95000"/>
                    <a:lumOff val="5000"/>
                  </a:schemeClr>
                </a:solidFill>
                <a:ea typeface="等线" panose="02010600030101010101" pitchFamily="2" charset="-122"/>
              </a:rPr>
              <a:t>坐标进行离散化，建成一棵线段树。每个叶子结点表示某个实数点，而每个结点管辖的区间即最靠左的叶子结点到最靠右的叶子结点这段区间。</a:t>
            </a:r>
            <a:endParaRPr lang="zh-CN" altLang="en-US" dirty="0">
              <a:solidFill>
                <a:schemeClr val="tx1">
                  <a:lumMod val="95000"/>
                  <a:lumOff val="5000"/>
                </a:schemeClr>
              </a:solidFill>
              <a:ea typeface="等线" panose="02010600030101010101" pitchFamily="2" charset="-122"/>
            </a:endParaRPr>
          </a:p>
        </p:txBody>
      </p:sp>
      <p:pic>
        <p:nvPicPr>
          <p:cNvPr id="2" name="图片 1"/>
          <p:cNvPicPr>
            <a:picLocks noChangeAspect="1"/>
          </p:cNvPicPr>
          <p:nvPr/>
        </p:nvPicPr>
        <p:blipFill>
          <a:blip r:embed="rId3"/>
          <a:stretch>
            <a:fillRect/>
          </a:stretch>
        </p:blipFill>
        <p:spPr>
          <a:xfrm>
            <a:off x="2339752" y="5245731"/>
            <a:ext cx="4181475" cy="971550"/>
          </a:xfrm>
          <a:prstGeom prst="rect">
            <a:avLst/>
          </a:prstGeom>
        </p:spPr>
      </p:pic>
      <p:sp>
        <p:nvSpPr>
          <p:cNvPr id="14" name="TextBox 6"/>
          <p:cNvSpPr txBox="1"/>
          <p:nvPr/>
        </p:nvSpPr>
        <p:spPr>
          <a:xfrm>
            <a:off x="461980" y="6272153"/>
            <a:ext cx="7710420"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 </a:t>
            </a:r>
            <a:r>
              <a:rPr lang="en-US" altLang="zh-CN" dirty="0" smtClean="0">
                <a:solidFill>
                  <a:schemeClr val="tx1">
                    <a:lumMod val="95000"/>
                    <a:lumOff val="5000"/>
                  </a:schemeClr>
                </a:solidFill>
                <a:ea typeface="等线" panose="02010600030101010101" pitchFamily="2" charset="-122"/>
              </a:rPr>
              <a:t>times </a:t>
            </a:r>
            <a:r>
              <a:rPr lang="zh-CN" altLang="en-US" dirty="0" smtClean="0">
                <a:solidFill>
                  <a:schemeClr val="tx1">
                    <a:lumMod val="95000"/>
                    <a:lumOff val="5000"/>
                  </a:schemeClr>
                </a:solidFill>
                <a:ea typeface="等线" panose="02010600030101010101" pitchFamily="2" charset="-122"/>
              </a:rPr>
              <a:t>标记不要下放。修改时碰到完整区间则直接修改该结点的</a:t>
            </a:r>
            <a:r>
              <a:rPr lang="en-US" altLang="zh-CN" dirty="0" smtClean="0">
                <a:solidFill>
                  <a:schemeClr val="tx1">
                    <a:lumMod val="95000"/>
                    <a:lumOff val="5000"/>
                  </a:schemeClr>
                </a:solidFill>
                <a:ea typeface="等线" panose="02010600030101010101" pitchFamily="2" charset="-122"/>
              </a:rPr>
              <a:t>times</a:t>
            </a:r>
            <a:r>
              <a:rPr lang="zh-CN" altLang="en-US" dirty="0" smtClean="0">
                <a:solidFill>
                  <a:schemeClr val="tx1">
                    <a:lumMod val="95000"/>
                    <a:lumOff val="5000"/>
                  </a:schemeClr>
                </a:solidFill>
                <a:ea typeface="等线" panose="02010600030101010101" pitchFamily="2" charset="-122"/>
              </a:rPr>
              <a:t>数组，并调用</a:t>
            </a:r>
            <a:r>
              <a:rPr lang="en-US" altLang="zh-CN" dirty="0" smtClean="0">
                <a:solidFill>
                  <a:schemeClr val="tx1">
                    <a:lumMod val="95000"/>
                    <a:lumOff val="5000"/>
                  </a:schemeClr>
                </a:solidFill>
                <a:ea typeface="等线" panose="02010600030101010101" pitchFamily="2" charset="-122"/>
              </a:rPr>
              <a:t>update</a:t>
            </a:r>
            <a:r>
              <a:rPr lang="zh-CN" altLang="en-US" dirty="0" smtClean="0">
                <a:solidFill>
                  <a:schemeClr val="tx1">
                    <a:lumMod val="95000"/>
                    <a:lumOff val="5000"/>
                  </a:schemeClr>
                </a:solidFill>
                <a:ea typeface="等线" panose="02010600030101010101" pitchFamily="2" charset="-122"/>
              </a:rPr>
              <a:t>函数；非完整区间则向下递归，之后调用</a:t>
            </a:r>
            <a:r>
              <a:rPr lang="en-US" altLang="zh-CN" dirty="0" smtClean="0">
                <a:solidFill>
                  <a:schemeClr val="tx1">
                    <a:lumMod val="95000"/>
                    <a:lumOff val="5000"/>
                  </a:schemeClr>
                </a:solidFill>
                <a:ea typeface="等线" panose="02010600030101010101" pitchFamily="2" charset="-122"/>
              </a:rPr>
              <a:t>update</a:t>
            </a:r>
            <a:r>
              <a:rPr lang="zh-CN" altLang="en-US" dirty="0" smtClean="0">
                <a:solidFill>
                  <a:schemeClr val="tx1">
                    <a:lumMod val="95000"/>
                    <a:lumOff val="5000"/>
                  </a:schemeClr>
                </a:solidFill>
                <a:ea typeface="等线" panose="02010600030101010101" pitchFamily="2" charset="-122"/>
              </a:rPr>
              <a:t>函数。</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06789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树状数组与线段树对比</a:t>
            </a:r>
            <a:endParaRPr lang="zh-CN" altLang="en-US" sz="3600" dirty="0">
              <a:solidFill>
                <a:schemeClr val="tx2"/>
              </a:solidFill>
              <a:latin typeface="+mj-lt"/>
              <a:ea typeface="等线" panose="02010600030101010101" pitchFamily="2" charset="-122"/>
            </a:endParaRPr>
          </a:p>
        </p:txBody>
      </p:sp>
      <p:sp>
        <p:nvSpPr>
          <p:cNvPr id="4" name="TextBox 6"/>
          <p:cNvSpPr txBox="1"/>
          <p:nvPr/>
        </p:nvSpPr>
        <p:spPr>
          <a:xfrm>
            <a:off x="607191" y="198884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a:t>
            </a:r>
            <a:r>
              <a:rPr lang="zh-CN" altLang="en-US" dirty="0">
                <a:solidFill>
                  <a:schemeClr val="tx1">
                    <a:lumMod val="95000"/>
                    <a:lumOff val="5000"/>
                  </a:schemeClr>
                </a:solidFill>
                <a:ea typeface="等线" panose="02010600030101010101" pitchFamily="2" charset="-122"/>
              </a:rPr>
              <a:t>树状</a:t>
            </a:r>
            <a:r>
              <a:rPr lang="zh-CN" altLang="en-US" dirty="0" smtClean="0">
                <a:solidFill>
                  <a:schemeClr val="tx1">
                    <a:lumMod val="95000"/>
                    <a:lumOff val="5000"/>
                  </a:schemeClr>
                </a:solidFill>
                <a:ea typeface="等线" panose="02010600030101010101" pitchFamily="2" charset="-122"/>
              </a:rPr>
              <a:t>数组能处理的问题基本上是线段树能处理的问题的真子集。</a:t>
            </a:r>
            <a:endParaRPr lang="zh-CN" altLang="en-US" dirty="0">
              <a:solidFill>
                <a:schemeClr val="tx1">
                  <a:lumMod val="95000"/>
                  <a:lumOff val="5000"/>
                </a:schemeClr>
              </a:solidFill>
              <a:ea typeface="等线" panose="02010600030101010101" pitchFamily="2" charset="-122"/>
            </a:endParaRPr>
          </a:p>
        </p:txBody>
      </p:sp>
      <p:sp>
        <p:nvSpPr>
          <p:cNvPr id="10" name="TextBox 6"/>
          <p:cNvSpPr txBox="1"/>
          <p:nvPr/>
        </p:nvSpPr>
        <p:spPr>
          <a:xfrm>
            <a:off x="607191" y="292494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但是树状数组具有常数小，代码简短等特点。一些题目可能会卡线段树常数。</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109816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ea typeface="等线" panose="02010600030101010101" pitchFamily="2" charset="-122"/>
              </a:rPr>
              <a:t>END</a:t>
            </a:r>
            <a:endParaRPr lang="zh-CN" altLang="en-US" sz="3600" dirty="0">
              <a:solidFill>
                <a:schemeClr val="tx2"/>
              </a:solidFill>
              <a:latin typeface="+mj-lt"/>
              <a:ea typeface="等线" panose="02010600030101010101" pitchFamily="2" charset="-122"/>
            </a:endParaRPr>
          </a:p>
        </p:txBody>
      </p:sp>
      <p:sp>
        <p:nvSpPr>
          <p:cNvPr id="5" name="TextBox 4"/>
          <p:cNvSpPr txBox="1"/>
          <p:nvPr/>
        </p:nvSpPr>
        <p:spPr>
          <a:xfrm>
            <a:off x="2928926" y="2786058"/>
            <a:ext cx="6858048"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谢谢各位</a:t>
            </a:r>
            <a:endParaRPr lang="zh-CN" altLang="en-US" sz="3600" dirty="0">
              <a:solidFill>
                <a:schemeClr val="tx2"/>
              </a:solidFill>
              <a:latin typeface="+mj-lt"/>
              <a:ea typeface="等线" panose="02010600030101010101" pitchFamily="2" charset="-122"/>
            </a:endParaRPr>
          </a:p>
        </p:txBody>
      </p:sp>
      <p:sp>
        <p:nvSpPr>
          <p:cNvPr id="7" name="TextBox 6"/>
          <p:cNvSpPr txBox="1"/>
          <p:nvPr/>
        </p:nvSpPr>
        <p:spPr>
          <a:xfrm>
            <a:off x="2214546" y="414338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欢迎没有听懂的同学找我问清楚。</a:t>
            </a:r>
            <a:endParaRPr lang="en-US" altLang="zh-CN" baseline="30000" dirty="0" smtClean="0">
              <a:ea typeface="等线" panose="02010600030101010101" pitchFamily="2" charset="-122"/>
            </a:endParaRPr>
          </a:p>
        </p:txBody>
      </p:sp>
    </p:spTree>
    <p:extLst>
      <p:ext uri="{BB962C8B-B14F-4D97-AF65-F5344CB8AC3E}">
        <p14:creationId xmlns:p14="http://schemas.microsoft.com/office/powerpoint/2010/main" val="63085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anim calcmode="lin" valueType="num">
                                      <p:cBhvr>
                                        <p:cTn id="10" dur="1000" fill="hold"/>
                                        <p:tgtEl>
                                          <p:spTgt spid="7"/>
                                        </p:tgtEl>
                                        <p:attrNameLst>
                                          <p:attrName>ppt_x</p:attrName>
                                        </p:attrNameLst>
                                      </p:cBhvr>
                                      <p:tavLst>
                                        <p:tav tm="0">
                                          <p:val>
                                            <p:strVal val="#ppt_x"/>
                                          </p:val>
                                        </p:tav>
                                        <p:tav tm="100000">
                                          <p:val>
                                            <p:strVal val="#ppt_x"/>
                                          </p:val>
                                        </p:tav>
                                      </p:tavLst>
                                    </p:anim>
                                    <p:anim calcmode="lin" valueType="num">
                                      <p:cBhvr>
                                        <p:cTn id="1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温习</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树状数组</a:t>
            </a:r>
            <a:r>
              <a:rPr lang="en-US" altLang="zh-CN" sz="3600" dirty="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单点加区间求和</a:t>
            </a:r>
            <a:r>
              <a:rPr lang="en-US" altLang="zh-CN" sz="3600" dirty="0" smtClean="0">
                <a:solidFill>
                  <a:schemeClr val="tx2"/>
                </a:solidFill>
                <a:latin typeface="+mj-lt"/>
                <a:ea typeface="等线" panose="02010600030101010101" pitchFamily="2" charset="-122"/>
              </a:rPr>
              <a:t>)</a:t>
            </a:r>
            <a:endParaRPr lang="zh-CN" altLang="en-US" sz="3600" dirty="0">
              <a:solidFill>
                <a:schemeClr val="tx2"/>
              </a:solidFill>
              <a:latin typeface="+mj-lt"/>
              <a:ea typeface="等线" panose="02010600030101010101" pitchFamily="2" charset="-122"/>
            </a:endParaRPr>
          </a:p>
        </p:txBody>
      </p:sp>
      <p:sp>
        <p:nvSpPr>
          <p:cNvPr id="4" name="TextBox 6"/>
          <p:cNvSpPr txBox="1"/>
          <p:nvPr/>
        </p:nvSpPr>
        <p:spPr>
          <a:xfrm>
            <a:off x="467544" y="170080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例如下标为</a:t>
            </a:r>
            <a:r>
              <a:rPr lang="en-US" altLang="zh-CN" dirty="0" smtClean="0">
                <a:solidFill>
                  <a:schemeClr val="tx1">
                    <a:lumMod val="95000"/>
                    <a:lumOff val="5000"/>
                  </a:schemeClr>
                </a:solidFill>
                <a:ea typeface="等线" panose="02010600030101010101" pitchFamily="2" charset="-122"/>
              </a:rPr>
              <a:t>10100</a:t>
            </a:r>
            <a:r>
              <a:rPr lang="en-US" altLang="zh-CN" baseline="-25000" dirty="0" smtClean="0">
                <a:solidFill>
                  <a:schemeClr val="tx1">
                    <a:lumMod val="95000"/>
                    <a:lumOff val="5000"/>
                  </a:schemeClr>
                </a:solidFill>
                <a:ea typeface="等线" panose="02010600030101010101" pitchFamily="2" charset="-122"/>
              </a:rPr>
              <a:t>2</a:t>
            </a:r>
            <a:r>
              <a:rPr lang="zh-CN" altLang="en-US" dirty="0" smtClean="0">
                <a:solidFill>
                  <a:schemeClr val="tx1">
                    <a:lumMod val="95000"/>
                    <a:lumOff val="5000"/>
                  </a:schemeClr>
                </a:solidFill>
                <a:ea typeface="等线" panose="02010600030101010101" pitchFamily="2" charset="-122"/>
              </a:rPr>
              <a:t>的位置，树状数组存放的值为原数组 </a:t>
            </a:r>
            <a:r>
              <a:rPr lang="en-US" altLang="zh-CN" dirty="0" smtClean="0">
                <a:solidFill>
                  <a:schemeClr val="tx1">
                    <a:lumMod val="95000"/>
                    <a:lumOff val="5000"/>
                  </a:schemeClr>
                </a:solidFill>
                <a:ea typeface="等线" panose="02010600030101010101" pitchFamily="2" charset="-122"/>
              </a:rPr>
              <a:t>(10000</a:t>
            </a:r>
            <a:r>
              <a:rPr lang="en-US" altLang="zh-CN" baseline="-25000" dirty="0" smtClean="0">
                <a:solidFill>
                  <a:schemeClr val="tx1">
                    <a:lumMod val="95000"/>
                    <a:lumOff val="5000"/>
                  </a:schemeClr>
                </a:solidFill>
                <a:ea typeface="等线" panose="02010600030101010101" pitchFamily="2" charset="-122"/>
              </a:rPr>
              <a:t>2</a:t>
            </a:r>
            <a:r>
              <a:rPr lang="en-US" altLang="zh-CN" dirty="0">
                <a:solidFill>
                  <a:schemeClr val="tx1">
                    <a:lumMod val="95000"/>
                    <a:lumOff val="5000"/>
                  </a:schemeClr>
                </a:solidFill>
                <a:ea typeface="等线" panose="02010600030101010101" pitchFamily="2" charset="-122"/>
              </a:rPr>
              <a:t> </a:t>
            </a:r>
            <a:r>
              <a:rPr lang="en-US" altLang="zh-CN" dirty="0" smtClean="0">
                <a:solidFill>
                  <a:schemeClr val="tx1">
                    <a:lumMod val="95000"/>
                    <a:lumOff val="5000"/>
                  </a:schemeClr>
                </a:solidFill>
                <a:ea typeface="等线" panose="02010600030101010101" pitchFamily="2" charset="-122"/>
              </a:rPr>
              <a:t>, 10100</a:t>
            </a:r>
            <a:r>
              <a:rPr lang="en-US" altLang="zh-CN" baseline="-25000" dirty="0" smtClean="0">
                <a:solidFill>
                  <a:schemeClr val="tx1">
                    <a:lumMod val="95000"/>
                    <a:lumOff val="5000"/>
                  </a:schemeClr>
                </a:solidFill>
                <a:ea typeface="等线" panose="02010600030101010101" pitchFamily="2" charset="-122"/>
              </a:rPr>
              <a:t>2</a:t>
            </a:r>
            <a:r>
              <a:rPr lang="en-US" altLang="zh-CN" dirty="0" smtClean="0">
                <a:solidFill>
                  <a:schemeClr val="tx1">
                    <a:lumMod val="95000"/>
                    <a:lumOff val="5000"/>
                  </a:schemeClr>
                </a:solidFill>
                <a:ea typeface="等线" panose="02010600030101010101" pitchFamily="2" charset="-122"/>
              </a:rPr>
              <a:t>]</a:t>
            </a:r>
            <a:r>
              <a:rPr lang="zh-CN" altLang="en-US" baseline="-25000" dirty="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区间之和。可以做单点加区间求和。</a:t>
            </a:r>
            <a:endParaRPr lang="zh-CN" altLang="en-US" dirty="0">
              <a:solidFill>
                <a:schemeClr val="tx1">
                  <a:lumMod val="95000"/>
                  <a:lumOff val="5000"/>
                </a:schemeClr>
              </a:solidFill>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57396" y="2776537"/>
            <a:ext cx="3657600" cy="838200"/>
          </a:xfrm>
          <a:prstGeom prst="rect">
            <a:avLst/>
          </a:prstGeom>
        </p:spPr>
      </p:pic>
      <p:pic>
        <p:nvPicPr>
          <p:cNvPr id="7" name="图片 6"/>
          <p:cNvPicPr>
            <a:picLocks noChangeAspect="1"/>
          </p:cNvPicPr>
          <p:nvPr/>
        </p:nvPicPr>
        <p:blipFill>
          <a:blip r:embed="rId3"/>
          <a:stretch>
            <a:fillRect/>
          </a:stretch>
        </p:blipFill>
        <p:spPr>
          <a:xfrm>
            <a:off x="531630" y="4374396"/>
            <a:ext cx="3733800" cy="1304925"/>
          </a:xfrm>
          <a:prstGeom prst="rect">
            <a:avLst/>
          </a:prstGeom>
        </p:spPr>
      </p:pic>
      <p:sp>
        <p:nvSpPr>
          <p:cNvPr id="8" name="TextBox 6"/>
          <p:cNvSpPr txBox="1"/>
          <p:nvPr/>
        </p:nvSpPr>
        <p:spPr>
          <a:xfrm>
            <a:off x="251520" y="2409877"/>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单点加值：</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251520" y="400506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求</a:t>
            </a:r>
            <a:r>
              <a:rPr lang="en-US" altLang="zh-CN" dirty="0" smtClean="0">
                <a:solidFill>
                  <a:schemeClr val="tx1">
                    <a:lumMod val="95000"/>
                    <a:lumOff val="5000"/>
                  </a:schemeClr>
                </a:solidFill>
                <a:ea typeface="等线" panose="02010600030101010101" pitchFamily="2" charset="-122"/>
              </a:rPr>
              <a:t>[1,pos]</a:t>
            </a:r>
            <a:r>
              <a:rPr lang="zh-CN" altLang="en-US" dirty="0" smtClean="0">
                <a:solidFill>
                  <a:schemeClr val="tx1">
                    <a:lumMod val="95000"/>
                    <a:lumOff val="5000"/>
                  </a:schemeClr>
                </a:solidFill>
                <a:ea typeface="等线" panose="02010600030101010101" pitchFamily="2" charset="-122"/>
              </a:rPr>
              <a:t>区间和：</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9701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树状数组</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区间加单点查</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243366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考虑将原数组差分。令原数组为 </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，得到差分数组</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，有</a:t>
            </a:r>
            <a:r>
              <a:rPr lang="en-US" altLang="zh-CN" dirty="0" smtClean="0">
                <a:solidFill>
                  <a:schemeClr val="tx1">
                    <a:lumMod val="95000"/>
                    <a:lumOff val="5000"/>
                  </a:schemeClr>
                </a:solidFill>
                <a:ea typeface="等线" panose="02010600030101010101" pitchFamily="2" charset="-122"/>
              </a:rPr>
              <a:t>B[</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]=A[</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]-A[i-1]</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6" name="TextBox 6"/>
          <p:cNvSpPr txBox="1"/>
          <p:nvPr/>
        </p:nvSpPr>
        <p:spPr>
          <a:xfrm>
            <a:off x="467544" y="344177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在</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数组上的区间加值变为了在</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数组上的单点加值，在</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数组上的单点查询变为了在</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数组上的区间求和。</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7544" y="459390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具体地，维护</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数组对应的树状数组。对于</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l,r</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区间增加</a:t>
            </a:r>
            <a:r>
              <a:rPr lang="en-US" altLang="zh-CN" dirty="0" err="1" smtClean="0">
                <a:solidFill>
                  <a:schemeClr val="tx1">
                    <a:lumMod val="95000"/>
                    <a:lumOff val="5000"/>
                  </a:schemeClr>
                </a:solidFill>
                <a:ea typeface="等线" panose="02010600030101010101" pitchFamily="2" charset="-122"/>
              </a:rPr>
              <a:t>val</a:t>
            </a:r>
            <a:r>
              <a:rPr lang="zh-CN" altLang="en-US" dirty="0" smtClean="0">
                <a:solidFill>
                  <a:schemeClr val="tx1">
                    <a:lumMod val="95000"/>
                    <a:lumOff val="5000"/>
                  </a:schemeClr>
                </a:solidFill>
                <a:ea typeface="等线" panose="02010600030101010101" pitchFamily="2" charset="-122"/>
              </a:rPr>
              <a:t>，则在树状数组上维护</a:t>
            </a:r>
            <a:r>
              <a:rPr lang="en-US" altLang="zh-CN" dirty="0" smtClean="0">
                <a:solidFill>
                  <a:schemeClr val="tx1">
                    <a:lumMod val="95000"/>
                    <a:lumOff val="5000"/>
                  </a:schemeClr>
                </a:solidFill>
                <a:ea typeface="等线" panose="02010600030101010101" pitchFamily="2" charset="-122"/>
              </a:rPr>
              <a:t>B[l]+=</a:t>
            </a:r>
            <a:r>
              <a:rPr lang="en-US" altLang="zh-CN" dirty="0" err="1" smtClean="0">
                <a:solidFill>
                  <a:schemeClr val="tx1">
                    <a:lumMod val="95000"/>
                    <a:lumOff val="5000"/>
                  </a:schemeClr>
                </a:solidFill>
                <a:ea typeface="等线" panose="02010600030101010101" pitchFamily="2" charset="-122"/>
              </a:rPr>
              <a:t>val</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B[r+1]-=</a:t>
            </a:r>
            <a:r>
              <a:rPr lang="en-US" altLang="zh-CN" dirty="0" err="1" smtClean="0">
                <a:solidFill>
                  <a:schemeClr val="tx1">
                    <a:lumMod val="95000"/>
                    <a:lumOff val="5000"/>
                  </a:schemeClr>
                </a:solidFill>
                <a:ea typeface="等线" panose="02010600030101010101" pitchFamily="2" charset="-122"/>
              </a:rPr>
              <a:t>val</a:t>
            </a:r>
            <a:r>
              <a:rPr lang="zh-CN" altLang="en-US" dirty="0" smtClean="0">
                <a:solidFill>
                  <a:schemeClr val="tx1">
                    <a:lumMod val="95000"/>
                    <a:lumOff val="5000"/>
                  </a:schemeClr>
                </a:solidFill>
                <a:ea typeface="等线" panose="02010600030101010101" pitchFamily="2" charset="-122"/>
              </a:rPr>
              <a:t>；对于查询 </a:t>
            </a:r>
            <a:r>
              <a:rPr lang="en-US" altLang="zh-CN" dirty="0" smtClean="0">
                <a:solidFill>
                  <a:schemeClr val="tx1">
                    <a:lumMod val="95000"/>
                    <a:lumOff val="5000"/>
                  </a:schemeClr>
                </a:solidFill>
                <a:ea typeface="等线" panose="02010600030101010101" pitchFamily="2" charset="-122"/>
              </a:rPr>
              <a:t>A[</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，则用树状数组求</a:t>
            </a:r>
            <a:r>
              <a:rPr lang="en-US" altLang="zh-CN" dirty="0" smtClean="0">
                <a:solidFill>
                  <a:schemeClr val="tx1">
                    <a:lumMod val="95000"/>
                    <a:lumOff val="5000"/>
                  </a:schemeClr>
                </a:solidFill>
                <a:ea typeface="等线" panose="02010600030101010101" pitchFamily="2" charset="-122"/>
              </a:rPr>
              <a:t>B[1~pos]</a:t>
            </a:r>
            <a:r>
              <a:rPr lang="zh-CN" altLang="en-US" dirty="0" smtClean="0">
                <a:solidFill>
                  <a:schemeClr val="tx1">
                    <a:lumMod val="95000"/>
                    <a:lumOff val="5000"/>
                  </a:schemeClr>
                </a:solidFill>
                <a:ea typeface="等线" panose="02010600030101010101" pitchFamily="2" charset="-122"/>
              </a:rPr>
              <a:t>的和。</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467544" y="165103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要求支持区间上每个数增加同一个值，以及查询单点的值。</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2180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ea typeface="等线" panose="02010600030101010101" pitchFamily="2" charset="-122"/>
              </a:rPr>
              <a:t>树状数组</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区间加区间求和</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467544" y="165103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要求支持区间上每个数增加同一个值，以及查询区间的和。</a:t>
            </a:r>
            <a:endParaRPr lang="zh-CN" altLang="en-US" dirty="0">
              <a:solidFill>
                <a:schemeClr val="tx1">
                  <a:lumMod val="95000"/>
                  <a:lumOff val="5000"/>
                </a:schemeClr>
              </a:solidFill>
              <a:ea typeface="等线" panose="02010600030101010101" pitchFamily="2" charset="-122"/>
            </a:endParaRPr>
          </a:p>
        </p:txBody>
      </p:sp>
      <p:sp>
        <p:nvSpPr>
          <p:cNvPr id="7" name="TextBox 6"/>
          <p:cNvSpPr txBox="1"/>
          <p:nvPr/>
        </p:nvSpPr>
        <p:spPr>
          <a:xfrm>
            <a:off x="467544" y="2300515"/>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仍然考虑将原数组差分。令原数组为 </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，得到差分数组</a:t>
            </a:r>
            <a:r>
              <a:rPr lang="en-US" altLang="zh-CN" dirty="0" smtClean="0">
                <a:solidFill>
                  <a:schemeClr val="tx1">
                    <a:lumMod val="95000"/>
                    <a:lumOff val="5000"/>
                  </a:schemeClr>
                </a:solidFill>
                <a:ea typeface="等线" panose="02010600030101010101" pitchFamily="2" charset="-122"/>
              </a:rPr>
              <a:t>B[]</a:t>
            </a:r>
            <a:r>
              <a:rPr lang="zh-CN" altLang="en-US" dirty="0">
                <a:solidFill>
                  <a:schemeClr val="tx1">
                    <a:lumMod val="95000"/>
                    <a:lumOff val="5000"/>
                  </a:schemeClr>
                </a:solidFill>
                <a:ea typeface="等线" panose="02010600030101010101" pitchFamily="2" charset="-122"/>
              </a:rPr>
              <a:t>。</a:t>
            </a:r>
          </a:p>
        </p:txBody>
      </p:sp>
      <p:sp>
        <p:nvSpPr>
          <p:cNvPr id="8" name="TextBox 6"/>
          <p:cNvSpPr txBox="1"/>
          <p:nvPr/>
        </p:nvSpPr>
        <p:spPr>
          <a:xfrm>
            <a:off x="467544" y="295000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考虑如何得到</a:t>
            </a:r>
            <a:r>
              <a:rPr lang="en-US" altLang="zh-CN" dirty="0" smtClean="0">
                <a:solidFill>
                  <a:schemeClr val="tx1">
                    <a:lumMod val="95000"/>
                    <a:lumOff val="5000"/>
                  </a:schemeClr>
                </a:solidFill>
                <a:ea typeface="等线" panose="02010600030101010101" pitchFamily="2" charset="-122"/>
              </a:rPr>
              <a:t>A</a:t>
            </a:r>
            <a:r>
              <a:rPr lang="zh-CN" altLang="en-US" dirty="0" smtClean="0">
                <a:solidFill>
                  <a:schemeClr val="tx1">
                    <a:lumMod val="95000"/>
                    <a:lumOff val="5000"/>
                  </a:schemeClr>
                </a:solidFill>
                <a:ea typeface="等线" panose="02010600030101010101" pitchFamily="2" charset="-122"/>
              </a:rPr>
              <a:t>数组的区间和，假定求 </a:t>
            </a:r>
            <a:r>
              <a:rPr lang="en-US" altLang="zh-CN" dirty="0" smtClean="0">
                <a:solidFill>
                  <a:schemeClr val="tx1">
                    <a:lumMod val="95000"/>
                    <a:lumOff val="5000"/>
                  </a:schemeClr>
                </a:solidFill>
                <a:ea typeface="等线" panose="02010600030101010101" pitchFamily="2" charset="-122"/>
              </a:rPr>
              <a:t>A[1~pos] </a:t>
            </a:r>
            <a:r>
              <a:rPr lang="zh-CN" altLang="en-US" dirty="0" smtClean="0">
                <a:solidFill>
                  <a:schemeClr val="tx1">
                    <a:lumMod val="95000"/>
                    <a:lumOff val="5000"/>
                  </a:schemeClr>
                </a:solidFill>
                <a:ea typeface="等线" panose="02010600030101010101" pitchFamily="2" charset="-122"/>
              </a:rPr>
              <a:t>的和，则即求 </a:t>
            </a:r>
            <a:r>
              <a:rPr lang="en-US" altLang="zh-CN" dirty="0" smtClean="0">
                <a:solidFill>
                  <a:schemeClr val="tx1">
                    <a:lumMod val="95000"/>
                    <a:lumOff val="5000"/>
                  </a:schemeClr>
                </a:solidFill>
                <a:ea typeface="等线" panose="02010600030101010101" pitchFamily="2" charset="-122"/>
              </a:rPr>
              <a:t>(B[1]) + (B[1]+B[2]) + … + (B[1]+B[2]+…+B[</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467544" y="387648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变形即：</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*B[1] + (pos-1)*B[2] + … + 1*B[</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a:t>
            </a:r>
          </a:p>
        </p:txBody>
      </p:sp>
      <p:sp>
        <p:nvSpPr>
          <p:cNvPr id="10" name="TextBox 6"/>
          <p:cNvSpPr txBox="1"/>
          <p:nvPr/>
        </p:nvSpPr>
        <p:spPr>
          <a:xfrm>
            <a:off x="467544" y="452981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仍不方便</a:t>
            </a:r>
            <a:r>
              <a:rPr lang="zh-CN" altLang="en-US" dirty="0">
                <a:solidFill>
                  <a:schemeClr val="tx1">
                    <a:lumMod val="95000"/>
                    <a:lumOff val="5000"/>
                  </a:schemeClr>
                </a:solidFill>
                <a:ea typeface="等线" panose="02010600030101010101" pitchFamily="2" charset="-122"/>
              </a:rPr>
              <a:t>维护</a:t>
            </a:r>
            <a:r>
              <a:rPr lang="zh-CN" altLang="en-US" dirty="0" smtClean="0">
                <a:solidFill>
                  <a:schemeClr val="tx1">
                    <a:lumMod val="95000"/>
                    <a:lumOff val="5000"/>
                  </a:schemeClr>
                </a:solidFill>
                <a:ea typeface="等线" panose="02010600030101010101" pitchFamily="2" charset="-122"/>
              </a:rPr>
              <a:t>，考虑再变形得到：</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*(B[1]+…+B[</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 (0*B[1]+1*B[2]+…+(n-1)*B[</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a:t>
            </a:r>
            <a:endParaRPr lang="en-US" altLang="zh-CN" dirty="0" smtClean="0">
              <a:solidFill>
                <a:schemeClr val="tx1">
                  <a:lumMod val="95000"/>
                  <a:lumOff val="5000"/>
                </a:schemeClr>
              </a:solidFill>
              <a:ea typeface="等线" panose="02010600030101010101" pitchFamily="2" charset="-122"/>
            </a:endParaRPr>
          </a:p>
        </p:txBody>
      </p:sp>
      <p:sp>
        <p:nvSpPr>
          <p:cNvPr id="11" name="TextBox 6"/>
          <p:cNvSpPr txBox="1"/>
          <p:nvPr/>
        </p:nvSpPr>
        <p:spPr>
          <a:xfrm>
            <a:off x="467544" y="5460143"/>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前式可以直接在</a:t>
            </a:r>
            <a:r>
              <a:rPr lang="en-US" altLang="zh-CN" dirty="0" smtClean="0">
                <a:solidFill>
                  <a:schemeClr val="tx1">
                    <a:lumMod val="95000"/>
                    <a:lumOff val="5000"/>
                  </a:schemeClr>
                </a:solidFill>
                <a:ea typeface="等线" panose="02010600030101010101" pitchFamily="2" charset="-122"/>
              </a:rPr>
              <a:t>B</a:t>
            </a:r>
            <a:r>
              <a:rPr lang="zh-CN" altLang="en-US" dirty="0" smtClean="0">
                <a:solidFill>
                  <a:schemeClr val="tx1">
                    <a:lumMod val="95000"/>
                    <a:lumOff val="5000"/>
                  </a:schemeClr>
                </a:solidFill>
                <a:ea typeface="等线" panose="02010600030101010101" pitchFamily="2" charset="-122"/>
              </a:rPr>
              <a:t>数组上用树状数组区间求和得到；后式维护数组 </a:t>
            </a:r>
            <a:r>
              <a:rPr lang="en-US" altLang="zh-CN" dirty="0" smtClean="0">
                <a:solidFill>
                  <a:schemeClr val="tx1">
                    <a:lumMod val="95000"/>
                    <a:lumOff val="5000"/>
                  </a:schemeClr>
                </a:solidFill>
                <a:ea typeface="等线" panose="02010600030101010101" pitchFamily="2" charset="-122"/>
              </a:rPr>
              <a:t>C[</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 = (i-1)*B[</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，使用树状数组区间求和即可得到。</a:t>
            </a:r>
            <a:endParaRPr lang="en-US" altLang="zh-CN" dirty="0" smtClean="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60887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二维</a:t>
            </a:r>
            <a:r>
              <a:rPr lang="zh-CN" altLang="en-US" sz="3600" dirty="0" smtClean="0">
                <a:solidFill>
                  <a:schemeClr val="tx2"/>
                </a:solidFill>
                <a:latin typeface="+mj-lt"/>
                <a:ea typeface="等线" panose="02010600030101010101" pitchFamily="2" charset="-122"/>
              </a:rPr>
              <a:t>树状数组</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单点加区间</a:t>
            </a:r>
            <a:r>
              <a:rPr lang="zh-CN" altLang="en-US" sz="3600" dirty="0">
                <a:solidFill>
                  <a:schemeClr val="tx2"/>
                </a:solidFill>
                <a:latin typeface="+mj-lt"/>
                <a:ea typeface="等线" panose="02010600030101010101" pitchFamily="2" charset="-122"/>
              </a:rPr>
              <a:t>求和</a:t>
            </a:r>
          </a:p>
        </p:txBody>
      </p:sp>
      <p:sp>
        <p:nvSpPr>
          <p:cNvPr id="5" name="TextBox 6"/>
          <p:cNvSpPr txBox="1"/>
          <p:nvPr/>
        </p:nvSpPr>
        <p:spPr>
          <a:xfrm>
            <a:off x="583750" y="141277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描述：</a:t>
            </a:r>
            <a:r>
              <a:rPr lang="en-US" altLang="zh-CN" dirty="0" smtClean="0">
                <a:solidFill>
                  <a:schemeClr val="tx1">
                    <a:lumMod val="95000"/>
                    <a:lumOff val="5000"/>
                  </a:schemeClr>
                </a:solidFill>
                <a:ea typeface="等线" panose="02010600030101010101" pitchFamily="2" charset="-122"/>
              </a:rPr>
              <a:t>n*m</a:t>
            </a:r>
            <a:r>
              <a:rPr lang="zh-CN" altLang="en-US" dirty="0" smtClean="0">
                <a:solidFill>
                  <a:schemeClr val="tx1">
                    <a:lumMod val="95000"/>
                    <a:lumOff val="5000"/>
                  </a:schemeClr>
                </a:solidFill>
                <a:ea typeface="等线" panose="02010600030101010101" pitchFamily="2" charset="-122"/>
              </a:rPr>
              <a:t>个数排成矩形，支持两种操作：将其中一个数增加某个值；询问一个矩形的和。</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n,m</a:t>
            </a:r>
            <a:r>
              <a:rPr lang="en-US" altLang="zh-CN" dirty="0" smtClean="0">
                <a:solidFill>
                  <a:schemeClr val="tx1">
                    <a:lumMod val="95000"/>
                    <a:lumOff val="5000"/>
                  </a:schemeClr>
                </a:solidFill>
                <a:ea typeface="等线" panose="02010600030101010101" pitchFamily="2" charset="-122"/>
              </a:rPr>
              <a:t>&lt;=5000, q&lt;=50000)</a:t>
            </a:r>
            <a:endParaRPr lang="zh-CN" altLang="en-US" dirty="0">
              <a:solidFill>
                <a:schemeClr val="tx1">
                  <a:lumMod val="95000"/>
                  <a:lumOff val="5000"/>
                </a:schemeClr>
              </a:solidFill>
              <a:ea typeface="等线" panose="02010600030101010101" pitchFamily="2" charset="-122"/>
            </a:endParaRPr>
          </a:p>
        </p:txBody>
      </p:sp>
      <p:sp>
        <p:nvSpPr>
          <p:cNvPr id="12" name="TextBox 6"/>
          <p:cNvSpPr txBox="1"/>
          <p:nvPr/>
        </p:nvSpPr>
        <p:spPr>
          <a:xfrm>
            <a:off x="574622" y="213285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回忆一维树状数组上：下标为 </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时，存储的值为以 </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为右端点，长为 </a:t>
            </a:r>
            <a:r>
              <a:rPr lang="en-US" altLang="zh-CN" dirty="0" err="1" smtClean="0">
                <a:solidFill>
                  <a:schemeClr val="tx1">
                    <a:lumMod val="95000"/>
                    <a:lumOff val="5000"/>
                  </a:schemeClr>
                </a:solidFill>
                <a:ea typeface="等线" panose="02010600030101010101" pitchFamily="2" charset="-122"/>
              </a:rPr>
              <a:t>lowbit</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pos</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的区间的和。</a:t>
            </a:r>
            <a:endParaRPr lang="zh-CN" altLang="en-US" dirty="0">
              <a:solidFill>
                <a:schemeClr val="tx1">
                  <a:lumMod val="95000"/>
                  <a:lumOff val="5000"/>
                </a:schemeClr>
              </a:solidFill>
              <a:ea typeface="等线" panose="02010600030101010101" pitchFamily="2" charset="-122"/>
            </a:endParaRPr>
          </a:p>
        </p:txBody>
      </p:sp>
      <p:sp>
        <p:nvSpPr>
          <p:cNvPr id="13" name="TextBox 6"/>
          <p:cNvSpPr txBox="1"/>
          <p:nvPr/>
        </p:nvSpPr>
        <p:spPr>
          <a:xfrm>
            <a:off x="574622" y="285293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那么扩展到二维上：下标为 </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x,y</a:t>
            </a:r>
            <a:r>
              <a:rPr lang="en-US" altLang="zh-CN" dirty="0" smtClean="0">
                <a:solidFill>
                  <a:schemeClr val="tx1">
                    <a:lumMod val="95000"/>
                    <a:lumOff val="5000"/>
                  </a:schemeClr>
                </a:solidFill>
                <a:ea typeface="等线" panose="02010600030101010101" pitchFamily="2" charset="-122"/>
              </a:rPr>
              <a:t>) </a:t>
            </a:r>
            <a:r>
              <a:rPr lang="zh-CN" altLang="en-US" dirty="0" smtClean="0">
                <a:solidFill>
                  <a:schemeClr val="tx1">
                    <a:lumMod val="95000"/>
                    <a:lumOff val="5000"/>
                  </a:schemeClr>
                </a:solidFill>
                <a:ea typeface="等线" panose="02010600030101010101" pitchFamily="2" charset="-122"/>
              </a:rPr>
              <a:t>时，存储的值为以</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x,y</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为右下角，高为 </a:t>
            </a:r>
            <a:r>
              <a:rPr lang="en-US" altLang="zh-CN" dirty="0" err="1" smtClean="0">
                <a:solidFill>
                  <a:schemeClr val="tx1">
                    <a:lumMod val="95000"/>
                    <a:lumOff val="5000"/>
                  </a:schemeClr>
                </a:solidFill>
                <a:ea typeface="等线" panose="02010600030101010101" pitchFamily="2" charset="-122"/>
              </a:rPr>
              <a:t>lowbit</a:t>
            </a:r>
            <a:r>
              <a:rPr lang="en-US" altLang="zh-CN" dirty="0" smtClean="0">
                <a:solidFill>
                  <a:schemeClr val="tx1">
                    <a:lumMod val="95000"/>
                    <a:lumOff val="5000"/>
                  </a:schemeClr>
                </a:solidFill>
                <a:ea typeface="等线" panose="02010600030101010101" pitchFamily="2" charset="-122"/>
              </a:rPr>
              <a:t>(x)</a:t>
            </a:r>
            <a:r>
              <a:rPr lang="zh-CN" altLang="en-US" dirty="0" smtClean="0">
                <a:solidFill>
                  <a:schemeClr val="tx1">
                    <a:lumMod val="95000"/>
                    <a:lumOff val="5000"/>
                  </a:schemeClr>
                </a:solidFill>
                <a:ea typeface="等线" panose="02010600030101010101" pitchFamily="2" charset="-122"/>
              </a:rPr>
              <a:t>，宽为 </a:t>
            </a:r>
            <a:r>
              <a:rPr lang="en-US" altLang="zh-CN" dirty="0" err="1" smtClean="0">
                <a:solidFill>
                  <a:schemeClr val="tx1">
                    <a:lumMod val="95000"/>
                    <a:lumOff val="5000"/>
                  </a:schemeClr>
                </a:solidFill>
                <a:ea typeface="等线" panose="02010600030101010101" pitchFamily="2" charset="-122"/>
              </a:rPr>
              <a:t>lowbit</a:t>
            </a:r>
            <a:r>
              <a:rPr lang="en-US" altLang="zh-CN" dirty="0" smtClean="0">
                <a:solidFill>
                  <a:schemeClr val="tx1">
                    <a:lumMod val="95000"/>
                    <a:lumOff val="5000"/>
                  </a:schemeClr>
                </a:solidFill>
                <a:ea typeface="等线" panose="02010600030101010101" pitchFamily="2" charset="-122"/>
              </a:rPr>
              <a:t>(y)</a:t>
            </a:r>
            <a:r>
              <a:rPr lang="zh-CN" altLang="en-US" dirty="0" smtClean="0">
                <a:solidFill>
                  <a:schemeClr val="tx1">
                    <a:lumMod val="95000"/>
                    <a:lumOff val="5000"/>
                  </a:schemeClr>
                </a:solidFill>
                <a:ea typeface="等线" panose="02010600030101010101" pitchFamily="2" charset="-122"/>
              </a:rPr>
              <a:t>的矩形的和。</a:t>
            </a:r>
            <a:endParaRPr lang="zh-CN" altLang="en-US" dirty="0">
              <a:solidFill>
                <a:schemeClr val="tx1">
                  <a:lumMod val="95000"/>
                  <a:lumOff val="5000"/>
                </a:schemeClr>
              </a:solidFill>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2096266" y="3582714"/>
            <a:ext cx="4314825" cy="1295400"/>
          </a:xfrm>
          <a:prstGeom prst="rect">
            <a:avLst/>
          </a:prstGeom>
        </p:spPr>
      </p:pic>
      <p:pic>
        <p:nvPicPr>
          <p:cNvPr id="14" name="图片 13"/>
          <p:cNvPicPr>
            <a:picLocks noChangeAspect="1"/>
          </p:cNvPicPr>
          <p:nvPr/>
        </p:nvPicPr>
        <p:blipFill>
          <a:blip r:embed="rId3"/>
          <a:stretch>
            <a:fillRect/>
          </a:stretch>
        </p:blipFill>
        <p:spPr>
          <a:xfrm>
            <a:off x="1457323" y="4961561"/>
            <a:ext cx="5657850" cy="1657350"/>
          </a:xfrm>
          <a:prstGeom prst="rect">
            <a:avLst/>
          </a:prstGeom>
        </p:spPr>
      </p:pic>
    </p:spTree>
    <p:extLst>
      <p:ext uri="{BB962C8B-B14F-4D97-AF65-F5344CB8AC3E}">
        <p14:creationId xmlns:p14="http://schemas.microsoft.com/office/powerpoint/2010/main" val="304828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二维</a:t>
            </a:r>
            <a:r>
              <a:rPr lang="zh-CN" altLang="en-US" sz="3600" dirty="0" smtClean="0">
                <a:solidFill>
                  <a:schemeClr val="tx2"/>
                </a:solidFill>
                <a:latin typeface="+mj-lt"/>
                <a:ea typeface="等线" panose="02010600030101010101" pitchFamily="2" charset="-122"/>
              </a:rPr>
              <a:t>树状数组</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区间加单点查</a:t>
            </a:r>
            <a:endParaRPr lang="zh-CN" altLang="en-US" sz="3600" dirty="0">
              <a:solidFill>
                <a:schemeClr val="tx2"/>
              </a:solidFill>
              <a:latin typeface="+mj-lt"/>
              <a:ea typeface="等线" panose="02010600030101010101" pitchFamily="2" charset="-122"/>
            </a:endParaRPr>
          </a:p>
        </p:txBody>
      </p:sp>
      <p:sp>
        <p:nvSpPr>
          <p:cNvPr id="5" name="TextBox 6"/>
          <p:cNvSpPr txBox="1"/>
          <p:nvPr/>
        </p:nvSpPr>
        <p:spPr>
          <a:xfrm>
            <a:off x="583750" y="141277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描述：</a:t>
            </a:r>
            <a:r>
              <a:rPr lang="en-US" altLang="zh-CN" dirty="0" smtClean="0">
                <a:solidFill>
                  <a:schemeClr val="tx1">
                    <a:lumMod val="95000"/>
                    <a:lumOff val="5000"/>
                  </a:schemeClr>
                </a:solidFill>
                <a:ea typeface="等线" panose="02010600030101010101" pitchFamily="2" charset="-122"/>
              </a:rPr>
              <a:t>n*m</a:t>
            </a:r>
            <a:r>
              <a:rPr lang="zh-CN" altLang="en-US" dirty="0" smtClean="0">
                <a:solidFill>
                  <a:schemeClr val="tx1">
                    <a:lumMod val="95000"/>
                    <a:lumOff val="5000"/>
                  </a:schemeClr>
                </a:solidFill>
                <a:ea typeface="等线" panose="02010600030101010101" pitchFamily="2" charset="-122"/>
              </a:rPr>
              <a:t>个数排成矩形，支持两种操作：将其中一个矩形增加某个值；询问一个位置的</a:t>
            </a:r>
            <a:r>
              <a:rPr lang="zh-CN" altLang="en-US" dirty="0">
                <a:solidFill>
                  <a:schemeClr val="tx1">
                    <a:lumMod val="95000"/>
                    <a:lumOff val="5000"/>
                  </a:schemeClr>
                </a:solidFill>
                <a:ea typeface="等线" panose="02010600030101010101" pitchFamily="2" charset="-122"/>
              </a:rPr>
              <a:t>值</a:t>
            </a:r>
            <a:r>
              <a:rPr lang="zh-CN" altLang="en-US" dirty="0" smtClean="0">
                <a:solidFill>
                  <a:schemeClr val="tx1">
                    <a:lumMod val="95000"/>
                    <a:lumOff val="5000"/>
                  </a:schemeClr>
                </a:solidFill>
                <a:ea typeface="等线" panose="02010600030101010101" pitchFamily="2" charset="-122"/>
              </a:rPr>
              <a:t>。</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n,m</a:t>
            </a:r>
            <a:r>
              <a:rPr lang="en-US" altLang="zh-CN" dirty="0" smtClean="0">
                <a:solidFill>
                  <a:schemeClr val="tx1">
                    <a:lumMod val="95000"/>
                    <a:lumOff val="5000"/>
                  </a:schemeClr>
                </a:solidFill>
                <a:ea typeface="等线" panose="02010600030101010101" pitchFamily="2" charset="-122"/>
              </a:rPr>
              <a:t>&lt;=5000, q&lt;=50000)</a:t>
            </a:r>
            <a:endParaRPr lang="zh-CN" altLang="en-US" dirty="0">
              <a:solidFill>
                <a:schemeClr val="tx1">
                  <a:lumMod val="95000"/>
                  <a:lumOff val="5000"/>
                </a:schemeClr>
              </a:solidFill>
              <a:ea typeface="等线" panose="02010600030101010101" pitchFamily="2" charset="-122"/>
            </a:endParaRPr>
          </a:p>
        </p:txBody>
      </p:sp>
      <p:sp>
        <p:nvSpPr>
          <p:cNvPr id="8" name="TextBox 6"/>
          <p:cNvSpPr txBox="1"/>
          <p:nvPr/>
        </p:nvSpPr>
        <p:spPr>
          <a:xfrm>
            <a:off x="583750" y="272185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回忆一维树状数组上，我们利用差分来做了一维的区间加单点查。</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607191" y="386104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那么使用二维差分即可，修改时改四个位置，查询时差前缀矩形和即可。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45831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607191" y="642918"/>
            <a:ext cx="7358114" cy="646331"/>
          </a:xfrm>
          <a:prstGeom prst="rect">
            <a:avLst/>
          </a:prstGeom>
          <a:noFill/>
        </p:spPr>
        <p:txBody>
          <a:bodyPr wrap="square" rtlCol="0">
            <a:spAutoFit/>
          </a:bodyPr>
          <a:lstStyle/>
          <a:p>
            <a:r>
              <a:rPr lang="zh-CN" altLang="en-US" sz="3600" dirty="0">
                <a:solidFill>
                  <a:schemeClr val="tx2"/>
                </a:solidFill>
                <a:latin typeface="+mj-lt"/>
                <a:ea typeface="等线" panose="02010600030101010101" pitchFamily="2" charset="-122"/>
              </a:rPr>
              <a:t>二维</a:t>
            </a:r>
            <a:r>
              <a:rPr lang="zh-CN" altLang="en-US" sz="3600" dirty="0" smtClean="0">
                <a:solidFill>
                  <a:schemeClr val="tx2"/>
                </a:solidFill>
                <a:latin typeface="+mj-lt"/>
                <a:ea typeface="等线" panose="02010600030101010101" pitchFamily="2" charset="-122"/>
              </a:rPr>
              <a:t>树状数组</a:t>
            </a:r>
            <a:r>
              <a:rPr lang="en-US" altLang="zh-CN" sz="3600" dirty="0" smtClean="0">
                <a:solidFill>
                  <a:schemeClr val="tx2"/>
                </a:solidFill>
                <a:latin typeface="+mj-lt"/>
                <a:ea typeface="等线" panose="02010600030101010101" pitchFamily="2" charset="-122"/>
              </a:rPr>
              <a:t>——</a:t>
            </a:r>
            <a:r>
              <a:rPr lang="zh-CN" altLang="en-US" sz="3600" dirty="0" smtClean="0">
                <a:solidFill>
                  <a:schemeClr val="tx2"/>
                </a:solidFill>
                <a:latin typeface="+mj-lt"/>
                <a:ea typeface="等线" panose="02010600030101010101" pitchFamily="2" charset="-122"/>
              </a:rPr>
              <a:t>区间加区间求和</a:t>
            </a:r>
            <a:endParaRPr lang="zh-CN" altLang="en-US" sz="3600" dirty="0">
              <a:solidFill>
                <a:schemeClr val="tx2"/>
              </a:solidFill>
              <a:latin typeface="+mj-lt"/>
              <a:ea typeface="等线" panose="02010600030101010101" pitchFamily="2" charset="-122"/>
            </a:endParaRPr>
          </a:p>
        </p:txBody>
      </p:sp>
      <p:sp>
        <p:nvSpPr>
          <p:cNvPr id="8" name="TextBox 6"/>
          <p:cNvSpPr txBox="1"/>
          <p:nvPr/>
        </p:nvSpPr>
        <p:spPr>
          <a:xfrm>
            <a:off x="607191" y="170573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一个前缀矩形的和，等价于差分矩形 </a:t>
            </a:r>
            <a:r>
              <a:rPr lang="en-US" altLang="zh-CN" dirty="0" smtClean="0">
                <a:solidFill>
                  <a:schemeClr val="tx1">
                    <a:lumMod val="95000"/>
                    <a:lumOff val="5000"/>
                  </a:schemeClr>
                </a:solidFill>
                <a:ea typeface="等线" panose="02010600030101010101" pitchFamily="2" charset="-122"/>
              </a:rPr>
              <a:t>d </a:t>
            </a:r>
            <a:r>
              <a:rPr lang="zh-CN" altLang="en-US" dirty="0" smtClean="0">
                <a:solidFill>
                  <a:schemeClr val="tx1">
                    <a:lumMod val="95000"/>
                    <a:lumOff val="5000"/>
                  </a:schemeClr>
                </a:solidFill>
                <a:ea typeface="等线" panose="02010600030101010101" pitchFamily="2" charset="-122"/>
              </a:rPr>
              <a:t>上的若干的矩形的和（因为一个矩形和对应一个原值）。</a:t>
            </a:r>
            <a:endParaRPr lang="zh-CN" altLang="en-US" dirty="0">
              <a:solidFill>
                <a:schemeClr val="tx1">
                  <a:lumMod val="95000"/>
                  <a:lumOff val="5000"/>
                </a:schemeClr>
              </a:solidFill>
              <a:ea typeface="等线" panose="02010600030101010101" pitchFamily="2" charset="-122"/>
            </a:endParaRPr>
          </a:p>
        </p:txBody>
      </p:sp>
      <p:sp>
        <p:nvSpPr>
          <p:cNvPr id="9" name="TextBox 6"/>
          <p:cNvSpPr txBox="1"/>
          <p:nvPr/>
        </p:nvSpPr>
        <p:spPr>
          <a:xfrm>
            <a:off x="607191" y="248033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考虑贡献的话，假设要求</a:t>
            </a:r>
            <a:r>
              <a:rPr lang="en-US" altLang="zh-CN" dirty="0" smtClean="0">
                <a:solidFill>
                  <a:schemeClr val="tx1">
                    <a:lumMod val="95000"/>
                    <a:lumOff val="5000"/>
                  </a:schemeClr>
                </a:solidFill>
                <a:ea typeface="等线" panose="02010600030101010101" pitchFamily="2" charset="-122"/>
              </a:rPr>
              <a:t>(</a:t>
            </a:r>
            <a:r>
              <a:rPr lang="en-US" altLang="zh-CN" dirty="0" err="1" smtClean="0">
                <a:solidFill>
                  <a:schemeClr val="tx1">
                    <a:lumMod val="95000"/>
                    <a:lumOff val="5000"/>
                  </a:schemeClr>
                </a:solidFill>
                <a:ea typeface="等线" panose="02010600030101010101" pitchFamily="2" charset="-122"/>
              </a:rPr>
              <a:t>x,y</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表示的前缀矩形和，则差分矩形上</a:t>
            </a:r>
            <a:r>
              <a:rPr lang="en-US" altLang="zh-CN" dirty="0" smtClean="0">
                <a:solidFill>
                  <a:schemeClr val="tx1">
                    <a:lumMod val="95000"/>
                    <a:lumOff val="5000"/>
                  </a:schemeClr>
                </a:solidFill>
                <a:ea typeface="等线" panose="02010600030101010101" pitchFamily="2" charset="-122"/>
              </a:rPr>
              <a:t>(</a:t>
            </a:r>
            <a:r>
              <a:rPr lang="en-US" altLang="zh-CN" dirty="0" err="1">
                <a:solidFill>
                  <a:schemeClr val="tx1">
                    <a:lumMod val="95000"/>
                    <a:lumOff val="5000"/>
                  </a:schemeClr>
                </a:solidFill>
                <a:ea typeface="等线" panose="02010600030101010101" pitchFamily="2" charset="-122"/>
              </a:rPr>
              <a:t>i</a:t>
            </a:r>
            <a:r>
              <a:rPr lang="en-US" altLang="zh-CN" dirty="0" err="1" smtClean="0">
                <a:solidFill>
                  <a:schemeClr val="tx1">
                    <a:lumMod val="95000"/>
                    <a:lumOff val="5000"/>
                  </a:schemeClr>
                </a:solidFill>
                <a:ea typeface="等线" panose="02010600030101010101" pitchFamily="2" charset="-122"/>
              </a:rPr>
              <a:t>,j</a:t>
            </a:r>
            <a:r>
              <a:rPr lang="en-US" altLang="zh-CN" dirty="0" smtClean="0">
                <a:solidFill>
                  <a:schemeClr val="tx1">
                    <a:lumMod val="95000"/>
                    <a:lumOff val="5000"/>
                  </a:schemeClr>
                </a:solidFill>
                <a:ea typeface="等线" panose="02010600030101010101" pitchFamily="2" charset="-122"/>
              </a:rPr>
              <a:t>)</a:t>
            </a:r>
            <a:r>
              <a:rPr lang="zh-CN" altLang="en-US" dirty="0" smtClean="0">
                <a:solidFill>
                  <a:schemeClr val="tx1">
                    <a:lumMod val="95000"/>
                    <a:lumOff val="5000"/>
                  </a:schemeClr>
                </a:solidFill>
                <a:ea typeface="等线" panose="02010600030101010101" pitchFamily="2" charset="-122"/>
              </a:rPr>
              <a:t>位置将会被统计 </a:t>
            </a:r>
            <a:r>
              <a:rPr lang="en-US" altLang="zh-CN" dirty="0" smtClean="0">
                <a:solidFill>
                  <a:schemeClr val="tx1">
                    <a:lumMod val="95000"/>
                    <a:lumOff val="5000"/>
                  </a:schemeClr>
                </a:solidFill>
                <a:ea typeface="等线" panose="02010600030101010101" pitchFamily="2" charset="-122"/>
              </a:rPr>
              <a:t>(x-i+1)*(y-j+1) </a:t>
            </a:r>
            <a:r>
              <a:rPr lang="zh-CN" altLang="en-US" dirty="0" smtClean="0">
                <a:solidFill>
                  <a:schemeClr val="tx1">
                    <a:lumMod val="95000"/>
                    <a:lumOff val="5000"/>
                  </a:schemeClr>
                </a:solidFill>
                <a:ea typeface="等线" panose="02010600030101010101" pitchFamily="2" charset="-122"/>
              </a:rPr>
              <a:t>次。那么前缀矩形和即为下式：</a:t>
            </a:r>
            <a:endParaRPr lang="zh-CN" altLang="en-US" dirty="0">
              <a:solidFill>
                <a:schemeClr val="tx1">
                  <a:lumMod val="95000"/>
                  <a:lumOff val="5000"/>
                </a:schemeClr>
              </a:solidFill>
              <a:ea typeface="等线" panose="0201060003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1187624" y="3137073"/>
                <a:ext cx="4968552" cy="7875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𝑥</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𝑦</m:t>
                              </m:r>
                            </m:sup>
                            <m:e>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nary>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87624" y="3137073"/>
                <a:ext cx="4968552" cy="787523"/>
              </a:xfrm>
              <a:prstGeom prst="rect">
                <a:avLst/>
              </a:prstGeom>
              <a:blipFill>
                <a:blip r:embed="rId3"/>
                <a:stretch>
                  <a:fillRect/>
                </a:stretch>
              </a:blipFill>
            </p:spPr>
            <p:txBody>
              <a:bodyPr/>
              <a:lstStyle/>
              <a:p>
                <a:r>
                  <a:rPr lang="zh-CN" altLang="en-US">
                    <a:noFill/>
                  </a:rPr>
                  <a:t> </a:t>
                </a:r>
              </a:p>
            </p:txBody>
          </p:sp>
        </mc:Fallback>
      </mc:AlternateContent>
      <p:sp>
        <p:nvSpPr>
          <p:cNvPr id="7" name="TextBox 6"/>
          <p:cNvSpPr txBox="1"/>
          <p:nvPr/>
        </p:nvSpPr>
        <p:spPr>
          <a:xfrm>
            <a:off x="594665" y="4020450"/>
            <a:ext cx="7358114" cy="369332"/>
          </a:xfrm>
          <a:prstGeom prst="rect">
            <a:avLst/>
          </a:prstGeom>
          <a:noFill/>
        </p:spPr>
        <p:txBody>
          <a:bodyPr wrap="square" rtlCol="0">
            <a:spAutoFit/>
          </a:bodyPr>
          <a:lstStyle/>
          <a:p>
            <a:r>
              <a:rPr lang="zh-CN" altLang="en-US" dirty="0">
                <a:solidFill>
                  <a:schemeClr val="tx1">
                    <a:lumMod val="95000"/>
                    <a:lumOff val="5000"/>
                  </a:schemeClr>
                </a:solidFill>
                <a:ea typeface="等线" panose="02010600030101010101" pitchFamily="2" charset="-122"/>
              </a:rPr>
              <a:t>化简</a:t>
            </a:r>
            <a:r>
              <a:rPr lang="zh-CN" altLang="en-US" dirty="0" smtClean="0">
                <a:solidFill>
                  <a:schemeClr val="tx1">
                    <a:lumMod val="95000"/>
                    <a:lumOff val="5000"/>
                  </a:schemeClr>
                </a:solidFill>
                <a:ea typeface="等线" panose="02010600030101010101" pitchFamily="2" charset="-122"/>
              </a:rPr>
              <a:t>得：</a:t>
            </a:r>
            <a:endParaRPr lang="zh-CN" altLang="en-US" dirty="0">
              <a:solidFill>
                <a:schemeClr val="tx1">
                  <a:lumMod val="95000"/>
                  <a:lumOff val="5000"/>
                </a:schemeClr>
              </a:solidFill>
              <a:ea typeface="等线" panose="02010600030101010101" pitchFamily="2" charset="-122"/>
            </a:endParaRPr>
          </a:p>
        </p:txBody>
      </p:sp>
      <mc:AlternateContent xmlns:mc="http://schemas.openxmlformats.org/markup-compatibility/2006" xmlns:a14="http://schemas.microsoft.com/office/drawing/2010/main">
        <mc:Choice Requires="a14">
          <p:sp>
            <p:nvSpPr>
              <p:cNvPr id="3" name="文本框 2"/>
              <p:cNvSpPr txBox="1"/>
              <p:nvPr/>
            </p:nvSpPr>
            <p:spPr>
              <a:xfrm>
                <a:off x="1619672" y="3935004"/>
                <a:ext cx="6076792" cy="15750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𝑥</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𝑦</m:t>
                              </m:r>
                            </m:sup>
                            <m:e>
                              <m:r>
                                <a:rPr lang="en-US" altLang="zh-CN" i="1">
                                  <a:latin typeface="Cambria Math" panose="02040503050406030204" pitchFamily="18" charset="0"/>
                                </a:rPr>
                                <m:t>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e>
                          </m:nary>
                        </m:e>
                      </m:nary>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+1</m:t>
                          </m:r>
                        </m:e>
                      </m:d>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𝑥</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𝑦</m:t>
                              </m:r>
                            </m:sup>
                            <m:e>
                              <m:r>
                                <a:rPr lang="en-US" altLang="zh-CN" i="1">
                                  <a:latin typeface="Cambria Math" panose="02040503050406030204" pitchFamily="18" charset="0"/>
                                </a:rPr>
                                <m:t>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e>
                          </m:nary>
                        </m:e>
                      </m:nary>
                      <m:r>
                        <a:rPr lang="en-US" altLang="zh-CN" b="0" i="1" smtClean="0">
                          <a:latin typeface="Cambria Math" panose="02040503050406030204" pitchFamily="18" charset="0"/>
                        </a:rPr>
                        <m:t>∗</m:t>
                      </m:r>
                      <m:r>
                        <a:rPr lang="en-US" altLang="zh-CN" b="0" i="1" smtClean="0">
                          <a:latin typeface="Cambria Math" panose="02040503050406030204" pitchFamily="18" charset="0"/>
                        </a:rPr>
                        <m:t>𝑖</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𝑥</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𝑦</m:t>
                              </m:r>
                            </m:sup>
                            <m:e>
                              <m:r>
                                <a:rPr lang="en-US" altLang="zh-CN" i="1">
                                  <a:latin typeface="Cambria Math" panose="02040503050406030204" pitchFamily="18" charset="0"/>
                                </a:rPr>
                                <m:t>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𝑥</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𝑦</m:t>
                              </m:r>
                            </m:sup>
                            <m:e>
                              <m:r>
                                <a:rPr lang="en-US" altLang="zh-CN" i="1">
                                  <a:latin typeface="Cambria Math" panose="02040503050406030204" pitchFamily="18" charset="0"/>
                                </a:rPr>
                                <m:t>𝑑</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nary>
                        </m:e>
                      </m:nary>
                    </m:oMath>
                  </m:oMathPara>
                </a14:m>
                <a:endParaRPr lang="en-US" altLang="zh-CN" b="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1619672" y="3935004"/>
                <a:ext cx="6076792" cy="1575047"/>
              </a:xfrm>
              <a:prstGeom prst="rect">
                <a:avLst/>
              </a:prstGeom>
              <a:blipFill>
                <a:blip r:embed="rId4"/>
                <a:stretch>
                  <a:fillRect/>
                </a:stretch>
              </a:blipFill>
            </p:spPr>
            <p:txBody>
              <a:bodyPr/>
              <a:lstStyle/>
              <a:p>
                <a:r>
                  <a:rPr lang="zh-CN" altLang="en-US">
                    <a:noFill/>
                  </a:rPr>
                  <a:t> </a:t>
                </a:r>
              </a:p>
            </p:txBody>
          </p:sp>
        </mc:Fallback>
      </mc:AlternateContent>
      <p:sp>
        <p:nvSpPr>
          <p:cNvPr id="10" name="TextBox 6"/>
          <p:cNvSpPr txBox="1"/>
          <p:nvPr/>
        </p:nvSpPr>
        <p:spPr>
          <a:xfrm>
            <a:off x="607191" y="5734997"/>
            <a:ext cx="7358114" cy="646331"/>
          </a:xfrm>
          <a:prstGeom prst="rect">
            <a:avLst/>
          </a:prstGeom>
          <a:noFill/>
        </p:spPr>
        <p:txBody>
          <a:bodyPr wrap="square" rtlCol="0">
            <a:spAutoFit/>
          </a:bodyPr>
          <a:lstStyle/>
          <a:p>
            <a:r>
              <a:rPr lang="zh-CN" altLang="en-US" dirty="0" smtClean="0">
                <a:solidFill>
                  <a:schemeClr val="tx1">
                    <a:lumMod val="95000"/>
                    <a:lumOff val="5000"/>
                  </a:schemeClr>
                </a:solidFill>
                <a:ea typeface="等线" panose="02010600030101010101" pitchFamily="2" charset="-122"/>
              </a:rPr>
              <a:t>▪ 注意到 </a:t>
            </a:r>
            <a:r>
              <a:rPr lang="en-US" altLang="zh-CN" dirty="0" smtClean="0">
                <a:solidFill>
                  <a:schemeClr val="tx1">
                    <a:lumMod val="95000"/>
                    <a:lumOff val="5000"/>
                  </a:schemeClr>
                </a:solidFill>
                <a:ea typeface="等线" panose="02010600030101010101" pitchFamily="2" charset="-122"/>
              </a:rPr>
              <a:t>d </a:t>
            </a:r>
            <a:r>
              <a:rPr lang="zh-CN" altLang="en-US" dirty="0" smtClean="0">
                <a:solidFill>
                  <a:schemeClr val="tx1">
                    <a:lumMod val="95000"/>
                    <a:lumOff val="5000"/>
                  </a:schemeClr>
                </a:solidFill>
                <a:ea typeface="等线" panose="02010600030101010101" pitchFamily="2" charset="-122"/>
              </a:rPr>
              <a:t>只会单点修改，所以用四个树状数组维护 </a:t>
            </a:r>
            <a:r>
              <a:rPr lang="en-US" altLang="zh-CN" dirty="0" smtClean="0">
                <a:solidFill>
                  <a:schemeClr val="tx1">
                    <a:lumMod val="95000"/>
                    <a:lumOff val="5000"/>
                  </a:schemeClr>
                </a:solidFill>
                <a:ea typeface="等线" panose="02010600030101010101" pitchFamily="2" charset="-122"/>
              </a:rPr>
              <a:t>d[</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][j], d[</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][j]*</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 d[</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][j]*j, d[</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][j]*</a:t>
            </a:r>
            <a:r>
              <a:rPr lang="en-US" altLang="zh-CN" dirty="0" err="1" smtClean="0">
                <a:solidFill>
                  <a:schemeClr val="tx1">
                    <a:lumMod val="95000"/>
                    <a:lumOff val="5000"/>
                  </a:schemeClr>
                </a:solidFill>
                <a:ea typeface="等线" panose="02010600030101010101" pitchFamily="2" charset="-122"/>
              </a:rPr>
              <a:t>i</a:t>
            </a:r>
            <a:r>
              <a:rPr lang="en-US" altLang="zh-CN" dirty="0" smtClean="0">
                <a:solidFill>
                  <a:schemeClr val="tx1">
                    <a:lumMod val="95000"/>
                    <a:lumOff val="5000"/>
                  </a:schemeClr>
                </a:solidFill>
                <a:ea typeface="等线" panose="02010600030101010101" pitchFamily="2" charset="-122"/>
              </a:rPr>
              <a:t>*j </a:t>
            </a:r>
            <a:r>
              <a:rPr lang="zh-CN" altLang="en-US" dirty="0" smtClean="0">
                <a:solidFill>
                  <a:schemeClr val="tx1">
                    <a:lumMod val="95000"/>
                    <a:lumOff val="5000"/>
                  </a:schemeClr>
                </a:solidFill>
                <a:ea typeface="等线" panose="02010600030101010101" pitchFamily="2" charset="-122"/>
              </a:rPr>
              <a:t>即可。</a:t>
            </a:r>
            <a:endParaRPr lang="zh-CN" altLang="en-US" dirty="0">
              <a:solidFill>
                <a:schemeClr val="tx1">
                  <a:lumMod val="95000"/>
                  <a:lumOff val="5000"/>
                </a:schemeClr>
              </a:solidFill>
              <a:ea typeface="等线" panose="02010600030101010101" pitchFamily="2" charset="-122"/>
            </a:endParaRPr>
          </a:p>
        </p:txBody>
      </p:sp>
    </p:spTree>
    <p:extLst>
      <p:ext uri="{BB962C8B-B14F-4D97-AF65-F5344CB8AC3E}">
        <p14:creationId xmlns:p14="http://schemas.microsoft.com/office/powerpoint/2010/main" val="340667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7" grpId="0"/>
      <p:bldP spid="3"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10280</TotalTime>
  <Words>4198</Words>
  <Application>Microsoft Office PowerPoint</Application>
  <PresentationFormat>全屏显示(4:3)</PresentationFormat>
  <Paragraphs>220</Paragraphs>
  <Slides>30</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宋体</vt:lpstr>
      <vt:lpstr>Arial</vt:lpstr>
      <vt:lpstr>Calibri</vt:lpstr>
      <vt:lpstr>Cambria</vt:lpstr>
      <vt:lpstr>Cambria Math</vt:lpstr>
      <vt:lpstr>Wingdings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LFlame</dc:creator>
  <cp:lastModifiedBy>315629555@qq.com</cp:lastModifiedBy>
  <cp:revision>2730</cp:revision>
  <dcterms:created xsi:type="dcterms:W3CDTF">2017-07-14T00:47:01Z</dcterms:created>
  <dcterms:modified xsi:type="dcterms:W3CDTF">2019-02-15T04:09:00Z</dcterms:modified>
</cp:coreProperties>
</file>