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65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6" r:id="rId13"/>
    <p:sldId id="277" r:id="rId14"/>
    <p:sldId id="278" r:id="rId15"/>
    <p:sldId id="279" r:id="rId16"/>
    <p:sldId id="269" r:id="rId17"/>
    <p:sldId id="270" r:id="rId18"/>
    <p:sldId id="271" r:id="rId19"/>
    <p:sldId id="272" r:id="rId20"/>
    <p:sldId id="274" r:id="rId21"/>
    <p:sldId id="280" r:id="rId22"/>
    <p:sldId id="275" r:id="rId23"/>
    <p:sldId id="26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4D4D-E57A-4DCA-A6D7-5A78C23ADA39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A8A9F-7202-4336-8399-ED954947F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5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A8A9F-7202-4336-8399-ED954947F7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7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6"/>
            <a:ext cx="7543800" cy="2593975"/>
          </a:xfrm>
        </p:spPr>
        <p:txBody>
          <a:bodyPr anchor="b"/>
          <a:lstStyle>
            <a:lvl1pPr>
              <a:defRPr sz="3713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1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62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36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5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5486400"/>
            <a:ext cx="7659687" cy="1168400"/>
          </a:xfrm>
        </p:spPr>
        <p:txBody>
          <a:bodyPr anchor="t"/>
          <a:lstStyle>
            <a:lvl1pPr algn="l">
              <a:defRPr sz="2025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3852863"/>
            <a:ext cx="6135687" cy="1633538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3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5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125" b="1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125" b="1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9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9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1238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2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6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1238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8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8" y="5648331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FFFFFF"/>
                </a:solidFill>
              </a:defRPr>
            </a:lvl1pPr>
          </a:lstStyle>
          <a:p>
            <a:fld id="{C09D0887-EB27-45B3-AA2B-41F21BC4C1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9" y="4048925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9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fld id="{C3117080-10D6-4D8C-B2C6-1A06B563B762}" type="datetimeFigureOut">
              <a:rPr lang="zh-CN" altLang="en-US" smtClean="0"/>
              <a:t>2019/2/20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3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88" kern="1200" spc="-56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88">
          <a:solidFill>
            <a:schemeClr val="tx2"/>
          </a:solidFill>
          <a:latin typeface="Cambria" pitchFamily="18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88">
          <a:solidFill>
            <a:schemeClr val="tx2"/>
          </a:solidFill>
          <a:latin typeface="Cambria" pitchFamily="18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88">
          <a:solidFill>
            <a:schemeClr val="tx2"/>
          </a:solidFill>
          <a:latin typeface="Cambria" pitchFamily="18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88">
          <a:solidFill>
            <a:schemeClr val="tx2"/>
          </a:solidFill>
          <a:latin typeface="Cambria" pitchFamily="18" charset="0"/>
          <a:ea typeface="宋体" charset="-122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2588">
          <a:solidFill>
            <a:schemeClr val="tx2"/>
          </a:solidFill>
          <a:latin typeface="Cambria" pitchFamily="18" charset="0"/>
          <a:ea typeface="宋体" charset="-122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2588">
          <a:solidFill>
            <a:schemeClr val="tx2"/>
          </a:solidFill>
          <a:latin typeface="Cambria" pitchFamily="18" charset="0"/>
          <a:ea typeface="宋体" charset="-122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2588">
          <a:solidFill>
            <a:schemeClr val="tx2"/>
          </a:solidFill>
          <a:latin typeface="Cambria" pitchFamily="18" charset="0"/>
          <a:ea typeface="宋体" charset="-122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2588">
          <a:solidFill>
            <a:schemeClr val="tx2"/>
          </a:solidFill>
          <a:latin typeface="Cambria" pitchFamily="18" charset="0"/>
          <a:ea typeface="宋体" charset="-122"/>
        </a:defRPr>
      </a:lvl9pPr>
    </p:titleStyle>
    <p:bodyStyle>
      <a:lvl1pPr marL="192881" indent="-1285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1pPr>
      <a:lvl2pPr marL="359867" indent="-1285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65250" indent="-128588" algn="l" rtl="0" eaLnBrk="1" fontAlgn="base" hangingPunct="1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733" indent="-128588" algn="l" rtl="0" eaLnBrk="1" fontAlgn="base" hangingPunct="1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74217" indent="-128588" algn="l" rtl="0" eaLnBrk="1" fontAlgn="base" hangingPunct="1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5pPr>
      <a:lvl6pPr marL="977265" indent="-102870" algn="l" defTabSz="51435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788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080135" indent="-102870" algn="l" defTabSz="51435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1183005" indent="-102870" algn="l" defTabSz="51435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1285875" indent="-102870" algn="l" defTabSz="51435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-666603" y="2475914"/>
            <a:ext cx="7666893" cy="95469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317500"/>
          </a:effectLst>
          <a:scene3d>
            <a:camera prst="perspectiveLeft"/>
            <a:lightRig rig="threePt" dir="t"/>
          </a:scene3d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                </a:t>
            </a:r>
            <a:r>
              <a:rPr lang="zh-CN" altLang="en-US" sz="4000" spc="-100" dirty="0" smtClean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提速保分小手册</a:t>
            </a:r>
            <a:endParaRPr kumimoji="0" lang="zh-CN" altLang="en-US" sz="40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3046529" y="4063176"/>
            <a:ext cx="582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清华大学</a:t>
            </a:r>
            <a:r>
              <a:rPr lang="en-US" altLang="zh-CN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&amp;</a:t>
            </a:r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成都七中</a:t>
            </a:r>
            <a:r>
              <a:rPr lang="en-US" altLang="zh-CN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(</a:t>
            </a:r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高新</a:t>
            </a:r>
            <a:r>
              <a:rPr lang="en-US" altLang="zh-CN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)</a:t>
            </a:r>
            <a:r>
              <a:rPr lang="zh-CN" altLang="en-US" sz="2000" dirty="0">
                <a:solidFill>
                  <a:schemeClr val="tx2"/>
                </a:solidFill>
                <a:ea typeface="等线" panose="02010600030101010101" pitchFamily="2" charset="-122"/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  <a:ea typeface="等线" panose="02010600030101010101" pitchFamily="2" charset="-122"/>
              </a:rPr>
              <a:t>    杨雅儒</a:t>
            </a:r>
            <a:endParaRPr lang="zh-CN" altLang="en-US" sz="10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4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GDB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607191" y="1514800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断点：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行数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函数名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在某处设置断点，即运行到此处时暂停下来。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 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行数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函数名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+ if ...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在某处设置条件断点，运行到此处且满足条件时暂停下来。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607191" y="3063791"/>
            <a:ext cx="735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删除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(delete)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disp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删除所有自动显示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disp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编号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删除某编号的自动显示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 (breakpoints)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删除所有断点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 (breakpoints) 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编号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删除某编号的断点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49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GDB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607191" y="151480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下面给出一些稍微高级的应用。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607191" y="223279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更改变量的值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p 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变量名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=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 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如：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 a=3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607191" y="295078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强行调用函数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: call 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函数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	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call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dfs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(1,0) 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607191" y="366878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强行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return : return 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返回值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	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return 3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07191" y="438677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输出系统栈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: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bt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607191" y="508958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跟踪一个变量的断点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watch 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变量名  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【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将在变量值改变时暂停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】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对应的删除用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 + watch (+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编号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))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37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3455802" y="265835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ea typeface="等线" panose="02010600030101010101" pitchFamily="2" charset="-122"/>
              </a:rPr>
              <a:t>对拍</a:t>
            </a:r>
            <a:endParaRPr lang="zh-CN" altLang="en-US" sz="36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01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564988" y="187243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实际上这是个简单的东西，可以很快讲完。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719732" y="628850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对拍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564988" y="294216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需要：数据生成器、一个小小的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bat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、你的暴力、你的正解。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58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719732" y="628850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数据生成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466514" y="128661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写个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c++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代码就好啦。这里给出我的一些小技巧。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441370" y="1857756"/>
            <a:ext cx="735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随机种子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					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因为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time(NULL)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改变一次，所以我们像这样搞，调用时就如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data.exe 3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，这样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argv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中就会存下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内如果这个数不同那么种子就会不同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。注意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32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位机下应该用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)new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int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441370" y="3527192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随机一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个整数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因为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rand()*rand()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恰好在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unsigned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int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内，所以这样不会爆，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注意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Linux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下不要这样写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，可以返回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的一个随机数。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50" y="3634587"/>
            <a:ext cx="5029200" cy="200025"/>
          </a:xfrm>
          <a:prstGeom prst="rect">
            <a:avLst/>
          </a:prstGeom>
        </p:spPr>
      </p:pic>
      <p:sp>
        <p:nvSpPr>
          <p:cNvPr id="8" name="TextBox 9"/>
          <p:cNvSpPr txBox="1"/>
          <p:nvPr/>
        </p:nvSpPr>
        <p:spPr>
          <a:xfrm>
            <a:off x="441370" y="5473091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随机一棵树：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045" y="5574088"/>
            <a:ext cx="4772025" cy="1809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158" y="6240867"/>
            <a:ext cx="2133600" cy="171450"/>
          </a:xfrm>
          <a:prstGeom prst="rect">
            <a:avLst/>
          </a:prstGeom>
        </p:spPr>
      </p:pic>
      <p:sp>
        <p:nvSpPr>
          <p:cNvPr id="11" name="TextBox 9"/>
          <p:cNvSpPr txBox="1"/>
          <p:nvPr/>
        </p:nvSpPr>
        <p:spPr>
          <a:xfrm>
            <a:off x="466514" y="614192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随机打乱一个数组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045" y="1942317"/>
            <a:ext cx="4076700" cy="171450"/>
          </a:xfrm>
          <a:prstGeom prst="rect">
            <a:avLst/>
          </a:prstGeom>
        </p:spPr>
      </p:pic>
      <p:sp>
        <p:nvSpPr>
          <p:cNvPr id="13" name="TextBox 9"/>
          <p:cNvSpPr txBox="1"/>
          <p:nvPr/>
        </p:nvSpPr>
        <p:spPr>
          <a:xfrm>
            <a:off x="441370" y="4913464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随机一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个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实数：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0414" y="4858793"/>
            <a:ext cx="44767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2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719732" y="628850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小小的</a:t>
            </a:r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bat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452446" y="1793047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直接挂代码吧。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452446" y="5504573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注意在命令行中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%%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要写成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%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，如果出现了错误可以试着在命令行中打出，看哪里出错了。另外，一定要注意空格，注意空格，注意空格。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46" y="2404068"/>
            <a:ext cx="3333308" cy="28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3019703" y="2770891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Gvim</a:t>
            </a:r>
            <a:r>
              <a:rPr lang="en-US" altLang="zh-CN" sz="3600" dirty="0" smtClean="0">
                <a:solidFill>
                  <a:schemeClr val="tx2"/>
                </a:solidFill>
                <a:ea typeface="等线" panose="02010600030101010101" pitchFamily="2" charset="-122"/>
              </a:rPr>
              <a:t>/</a:t>
            </a:r>
            <a:r>
              <a:rPr lang="en-US" altLang="zh-CN" sz="3600" dirty="0">
                <a:solidFill>
                  <a:schemeClr val="tx2"/>
                </a:solidFill>
                <a:ea typeface="等线" panose="02010600030101010101" pitchFamily="2" charset="-122"/>
              </a:rPr>
              <a:t>V</a:t>
            </a:r>
            <a:r>
              <a:rPr lang="en-US" altLang="zh-CN" sz="3600" dirty="0" smtClean="0">
                <a:solidFill>
                  <a:schemeClr val="tx2"/>
                </a:solidFill>
                <a:ea typeface="等线" panose="02010600030101010101" pitchFamily="2" charset="-122"/>
              </a:rPr>
              <a:t>im</a:t>
            </a:r>
            <a:endParaRPr lang="zh-CN" altLang="en-US" sz="36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1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Gvim</a:t>
            </a:r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/Vim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607191" y="202123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这两个东西用法大同小异，都是一种编辑器。在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下用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Gvim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就好了，由于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Linux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下没有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Gvim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所以只能用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Vim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。此处讲解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Gvim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607191" y="3199499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当你最开始使用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Gvim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时，你可能会觉得十分别扭以及各种不习惯，但当你使用习惯了之后，你能在不借助鼠标的情况下进行各种花式操作。是的你会爱上它。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607191" y="449138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注意这是一个需要不停练习与使用的东西，学了一个命令就要尝试着多去使用它，当然也不是所有命令都要掌握，取自己需要的就好。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52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Gvim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的</a:t>
            </a:r>
            <a:r>
              <a:rPr lang="zh-CN" altLang="en-US" sz="2800" dirty="0">
                <a:solidFill>
                  <a:schemeClr val="tx2"/>
                </a:solidFill>
                <a:ea typeface="等线" panose="02010600030101010101" pitchFamily="2" charset="-122"/>
              </a:rPr>
              <a:t>模式</a:t>
            </a:r>
          </a:p>
        </p:txBody>
      </p:sp>
      <p:sp>
        <p:nvSpPr>
          <p:cNvPr id="3" name="TextBox 9"/>
          <p:cNvSpPr txBox="1"/>
          <p:nvPr/>
        </p:nvSpPr>
        <p:spPr>
          <a:xfrm>
            <a:off x="607191" y="192384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Gvim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有模式之分。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607191" y="273743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正常模式：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我们称最开始的模式为正常模式，它也是最基本的模式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。在正常模式下你的输入不是正常的输入，按键将带有功能性。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607191" y="387021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插入模式：这是平时大家所熟悉的模式，按键即输入。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70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Gvim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的正常模式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607191" y="1923846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Gvim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的正常模式里的功能按键是特别棒的东西，有很多快捷键能够做不少事情。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607191" y="2749715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这里先教大家最基础的应用。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607191" y="3298585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移动光标：左移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    下移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:j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   上移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:k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   右移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:l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607191" y="388509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退出与保存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退出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“:q”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保存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:”:w” 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保存退出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”: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wq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”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需要强制的话在命令后面加感叹号。注意养成随时用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”:w”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保存的习惯。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07191" y="478627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删除一行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dd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删除一个单词：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dw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607191" y="5743447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进入插入模式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 a   I  A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都试一下吧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第三个是大写的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7191" y="642362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退出特殊模式：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&lt;ESC&gt;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34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7554" y="714356"/>
            <a:ext cx="7358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tx2"/>
                </a:solidFill>
                <a:ea typeface="等线" panose="02010600030101010101" pitchFamily="2" charset="-122"/>
              </a:rPr>
              <a:t>目录</a:t>
            </a:r>
            <a:endParaRPr lang="zh-CN" altLang="en-US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2024722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g++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&amp;&amp; 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gdb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10" y="4072311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gvim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/</a:t>
            </a: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vim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642910" y="3101252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▪对拍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3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Gvim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的正常模式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607191" y="157026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跳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转到括号的另一端：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%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607191" y="225754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注意在一个命令前加一个数，就会重复这么多次。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607191" y="2987013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撤销：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u  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取消撤销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&lt;Ctrl&gt;+r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607191" y="380088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向下翻一整页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:&lt;Ctrl&gt;+d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向上翻一整页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:&lt;Ctrl&gt;+u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跳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转到文首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:gg 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跳转到文末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:G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07191" y="477922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自动缩进光标以下内容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=G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4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Gvim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的正常模式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607191" y="2748605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替换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%s/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abc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/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def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/g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——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将所有的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abc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替换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def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，最后的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/g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如果不加，则只是将每一行第一个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abc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改为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def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。这里可以使用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607191" y="386277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录制宏：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q+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字母，再次按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q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结束录制。使用宏时用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@+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字母 使用对应的宏。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7191" y="1905469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搜索：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/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abc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 ——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搜索所有的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abc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7191" y="4976939"/>
            <a:ext cx="735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更多内容的学习可以百度找找。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另外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Gvim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目录下有个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vimtutor.bat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，是个很好用的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教程（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划重点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）！上面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所讲的都能在里面看到并且练习。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87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719732" y="628850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Gvim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的</a:t>
            </a:r>
            <a:r>
              <a:rPr lang="zh-CN" altLang="en-US" sz="2800" dirty="0">
                <a:solidFill>
                  <a:schemeClr val="tx2"/>
                </a:solidFill>
                <a:ea typeface="等线" panose="02010600030101010101" pitchFamily="2" charset="-122"/>
              </a:rPr>
              <a:t>配置</a:t>
            </a:r>
          </a:p>
        </p:txBody>
      </p:sp>
      <p:sp>
        <p:nvSpPr>
          <p:cNvPr id="3" name="TextBox 9"/>
          <p:cNvSpPr txBox="1"/>
          <p:nvPr/>
        </p:nvSpPr>
        <p:spPr>
          <a:xfrm>
            <a:off x="607191" y="157026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在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Gvim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的正常模式中，输入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“ :!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gvim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$vim/_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vimrc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“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也就是打开安装目录下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vim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目录中的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_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vimrc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文件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607191" y="2510459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在里面改配置即可。下面是我的个人配置。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32" y="3441675"/>
            <a:ext cx="44481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607191" y="4815579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▪关于更多的内容请自行了解学习，找到对自己有用的命令以及快捷键之类的东西，不断提高速度，养成自己的习惯吧。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END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00790" y="2667693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tx2"/>
                </a:solidFill>
                <a:latin typeface="+mj-lt"/>
                <a:ea typeface="等线" panose="02010600030101010101" pitchFamily="2" charset="-122"/>
              </a:rPr>
              <a:t>谢谢各位</a:t>
            </a:r>
            <a:endParaRPr lang="zh-CN" altLang="en-US" sz="3600" dirty="0">
              <a:solidFill>
                <a:schemeClr val="tx2"/>
              </a:solidFill>
              <a:latin typeface="+mj-lt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1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说明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607191" y="198541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▪讲解将以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为基础，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Linux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可能会稍有提到。但是实际上学会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下如何操作后，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Linux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下也就很快学会了。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607191" y="406508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另外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这只是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我个人习惯的一些基础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用法，大可不必照搬，学会了之后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大家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可试着弄出自己的风格。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7191" y="304635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▪注意命令行的基础指令需要自行学会，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Windows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Linux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下的命令不同。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90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2428860" y="271462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tx2"/>
                </a:solidFill>
                <a:ea typeface="等线" panose="02010600030101010101" pitchFamily="2" charset="-122"/>
              </a:rPr>
              <a:t>G++ &amp;&amp; GDB</a:t>
            </a:r>
            <a:endParaRPr lang="zh-CN" altLang="en-US" sz="36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9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G++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607191" y="1985412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G++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是一个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C++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的编译器。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607191" y="2804686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基础用法：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g++ a.cpp -o a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607191" y="343929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生成调试信息：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-g	</a:t>
            </a:r>
          </a:p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▪用这个才能够用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gdb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调试，务必记住。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07191" y="4350901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开启警告：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-Wall –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Wconversion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-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Wextra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607191" y="5080075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开启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O2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-O2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7191" y="5809249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于是一般的用法：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g++ a.cpp –o a –g –Wall –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Wconversion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-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Wextra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42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206819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G++  -- </a:t>
            </a:r>
            <a:r>
              <a:rPr lang="en-US" altLang="zh-CN" sz="2800" dirty="0" err="1" smtClean="0">
                <a:solidFill>
                  <a:schemeClr val="tx2"/>
                </a:solidFill>
                <a:ea typeface="等线" panose="02010600030101010101" pitchFamily="2" charset="-122"/>
              </a:rPr>
              <a:t>Gprof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607191" y="811144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Gprof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是一个超好用的东西。能够用于分析程序，包括各个函数的调用所耗时间和调用次数等。以程序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a.cpp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为例。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607191" y="1404003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用法：在编译命令中加上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–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。然后运行程序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a.exe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，再输入命令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gprof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a.exe &gt; a.log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，打开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a.log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即可。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607191" y="205920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a.log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分为两部分，第一部分为每个函数消耗的时间及调用次数等信息，第二部分为调用树。每部分下面都有解释，英文好的同学可以自己读。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91" y="2705531"/>
            <a:ext cx="6602803" cy="403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/>
          <p:nvPr/>
        </p:nvSpPr>
        <p:spPr>
          <a:xfrm>
            <a:off x="607191" y="1908422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▪注意：除了要用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gprof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，其他时候不要加编译命令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-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。加入该命令后程序运行时间其实是差不多的，但由于要记录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gprof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信息，会看起来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慢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很多。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ea typeface="等线" panose="02010600030101010101" pitchFamily="2" charset="-122"/>
              </a:rPr>
              <a:t>G++  -- </a:t>
            </a:r>
            <a:r>
              <a:rPr lang="en-US" altLang="zh-CN" sz="2800" dirty="0" err="1">
                <a:solidFill>
                  <a:schemeClr val="tx2"/>
                </a:solidFill>
                <a:ea typeface="等线" panose="02010600030101010101" pitchFamily="2" charset="-122"/>
              </a:rPr>
              <a:t>Gprof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9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补充 </a:t>
            </a:r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-- size</a:t>
            </a:r>
            <a:r>
              <a:rPr lang="zh-CN" altLang="en-US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命令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607191" y="1936560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Size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命令可用于查看程序使用的</a:t>
            </a:r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静态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内存。用于检验是否超内存，避免静态内存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MLE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91" y="3921822"/>
            <a:ext cx="4219575" cy="571500"/>
          </a:xfrm>
          <a:prstGeom prst="rect">
            <a:avLst/>
          </a:prstGeom>
        </p:spPr>
      </p:pic>
      <p:sp>
        <p:nvSpPr>
          <p:cNvPr id="5" name="TextBox 9"/>
          <p:cNvSpPr txBox="1"/>
          <p:nvPr/>
        </p:nvSpPr>
        <p:spPr>
          <a:xfrm>
            <a:off x="607191" y="2929191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用法：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size a.exe	       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看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bss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下面的即可，单位是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。除以两次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1024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即转化为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607191" y="4973857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但一定一定注意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这只是静态内存，程序运行过程中新开的空间不会被计入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!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比如说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vector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map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之类所新开的空间是不会被计入的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。所以这里的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bss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到限制的空间大小不要太接近。建议还是要自己计算一次空间大小来确保无误。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95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607191" y="64291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/>
                </a:solidFill>
                <a:ea typeface="等线" panose="02010600030101010101" pitchFamily="2" charset="-122"/>
              </a:rPr>
              <a:t>GDB</a:t>
            </a:r>
            <a:endParaRPr lang="zh-CN" altLang="en-US" sz="2800" dirty="0">
              <a:solidFill>
                <a:schemeClr val="tx2"/>
              </a:solidFill>
              <a:ea typeface="等线" panose="02010600030101010101" pitchFamily="2" charset="-122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607191" y="193656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GDB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是一个可以用来调试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C/C++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的工具，十分方便并且功能强大。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607191" y="2524101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打开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GDB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方法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 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gdb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a.exe		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下面给出一些常用命令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5" name="TextBox 9"/>
          <p:cNvSpPr txBox="1"/>
          <p:nvPr/>
        </p:nvSpPr>
        <p:spPr>
          <a:xfrm>
            <a:off x="607191" y="3076314"/>
            <a:ext cx="735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执行：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r(un)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直接运行程序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遇到断点才停止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s(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tep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单步步入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遇到函数进入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ext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单步步过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遇到函数，执行进入后的过程，再在下一行停下来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c(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ontinue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一直执行到程序结束或下一个断点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607191" y="4736523"/>
            <a:ext cx="735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显示：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l(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ist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显示上下共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行代码，再按回车继续向下显示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10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行。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rint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 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变量名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显示一次一个变量的值。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disp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(lay) +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变量名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一直显示一个变量的值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也叫自动显示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nfo + b(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reakpoints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) :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等线" panose="02010600030101010101" pitchFamily="2" charset="-122"/>
              </a:rPr>
              <a:t>显示断点信息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77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630</TotalTime>
  <Words>1489</Words>
  <Application>Microsoft Office PowerPoint</Application>
  <PresentationFormat>全屏显示(4:3)</PresentationFormat>
  <Paragraphs>115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宋体</vt:lpstr>
      <vt:lpstr>Arial</vt:lpstr>
      <vt:lpstr>Calibri</vt:lpstr>
      <vt:lpstr>Cambria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LFlame</dc:creator>
  <cp:lastModifiedBy>315629555@qq.com</cp:lastModifiedBy>
  <cp:revision>609</cp:revision>
  <dcterms:created xsi:type="dcterms:W3CDTF">2017-07-28T02:14:19Z</dcterms:created>
  <dcterms:modified xsi:type="dcterms:W3CDTF">2019-02-20T07:02:19Z</dcterms:modified>
</cp:coreProperties>
</file>