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7" r:id="rId2"/>
    <p:sldId id="268" r:id="rId3"/>
    <p:sldId id="256" r:id="rId4"/>
    <p:sldId id="263" r:id="rId5"/>
    <p:sldId id="264" r:id="rId6"/>
    <p:sldId id="265" r:id="rId7"/>
    <p:sldId id="266" r:id="rId8"/>
    <p:sldId id="269" r:id="rId9"/>
    <p:sldId id="270" r:id="rId10"/>
    <p:sldId id="272" r:id="rId11"/>
    <p:sldId id="271" r:id="rId12"/>
    <p:sldId id="273" r:id="rId13"/>
    <p:sldId id="274" r:id="rId14"/>
    <p:sldId id="258" r:id="rId15"/>
    <p:sldId id="275" r:id="rId16"/>
    <p:sldId id="276" r:id="rId17"/>
    <p:sldId id="278" r:id="rId18"/>
    <p:sldId id="277" r:id="rId19"/>
    <p:sldId id="26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35" autoAdjust="0"/>
    <p:restoredTop sz="88170" autoAdjust="0"/>
  </p:normalViewPr>
  <p:slideViewPr>
    <p:cSldViewPr>
      <p:cViewPr varScale="1">
        <p:scale>
          <a:sx n="75" d="100"/>
          <a:sy n="75" d="100"/>
        </p:scale>
        <p:origin x="15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42C2-6587-4EF1-B403-B85C1A93FADF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27E51-7203-4F61-9ECF-D9CF4DC7A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BZOJ3626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434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洛谷</a:t>
            </a:r>
            <a:r>
              <a:rPr lang="en-US" altLang="zh-CN" dirty="0" smtClean="0"/>
              <a:t>1972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88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417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bzoj3781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90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3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50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86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洛谷</a:t>
            </a:r>
            <a:r>
              <a:rPr lang="en-US" altLang="zh-CN" dirty="0" smtClean="0"/>
              <a:t>2801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19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36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69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UVA12345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82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48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FFFFFF"/>
                </a:solidFill>
                <a:ea typeface="等线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等线" panose="0201060003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2019/2/17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等线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2-4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467544" y="1484784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题目：给定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个点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条边的无向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带权图，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Q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个询问，每次询问在图中删掉一条边后图的最小生成树。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各询问间独立，每次询问不对之后的询问产生影响，即被删掉的边在下一条询问中依然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存在，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n,m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&lt;=10</a:t>
            </a:r>
            <a:r>
              <a:rPr lang="en-US" altLang="zh-CN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5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475597" y="292494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先求任意一棵最小生成树。 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597" y="341637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若被删边不在树上，直接输出最小生成树边权和，若在树上，考虑找一条最小的非树边代替。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75597" y="4283640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考虑一条非树边，可以替代其两端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u,v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在树上路径中的任意一条边，于是可以将这条路径对该非树边的权值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val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取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min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值，表示可以替代的非树边的最小权值。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475597" y="5454077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那么就变为了链取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min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，单点查，用链剖维护即可。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分块算法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——</a:t>
            </a:r>
            <a:r>
              <a:rPr lang="zh-CN" altLang="en-US" sz="3600" dirty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补充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395536" y="177281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事实上分的块大小并不一定是在取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sqrt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是最优的，具体可以通过均值不等式推算。这里不细讲了。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95536" y="3139227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另外一种得到分块大小的方法就是造数据测速，更改块大小直到尽可能快。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363960" y="450912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对拍技巧：同样一份分块代码，按照不同的分块大小，进行对拍即可。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17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2-1-1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467544" y="177281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：长为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的序列，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次操作，支持区间加值，以及查询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区间的和。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n,m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&lt;= 10</a:t>
            </a:r>
            <a:r>
              <a:rPr lang="en-US" altLang="zh-CN" baseline="30000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5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467544" y="282932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比例题还简单的题目。对每个整块维护和，查询区间和时整块的和直接加起来，非整块的和暴力单个加入即可。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467544" y="4162841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区间加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val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时，整块的和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+=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块大小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*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val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注意因为查询时可能需要查单个位置的值，所以要对每个块记录加标记，查单值时加上所在块的加标记即可；非整块的位置暴力修改，并且修改这两块的整块和，暴力修改两块的时候，标记可以下放到每个单点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5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2-1-2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467544" y="177281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：长为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的序列，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次操作，支持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区间乘法、区间加法、区间求和。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n,m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&lt;= 10</a:t>
            </a:r>
            <a:r>
              <a:rPr lang="en-US" altLang="zh-CN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5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467544" y="282932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对每个整块维护和，查询区间和时整块的和直接加起来，非整块的和暴力单个加入。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467544" y="4005064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区间加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val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时，整块的和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+=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块大小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*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val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区间乘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val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时，整块的和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*=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val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，另外同样需要维护乘标记和加标记，注意新加入乘标记时原来的加标记也需要乘上这个乘标记；非整块的位置暴力修改，并且修改这两块的整块和，可以把标记下放到单点。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36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2-2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467544" y="152553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：长为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的序列，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次操作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，需要支持求出一段区间内有多少个不同的值，以及单点修改。（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n,m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&lt;=10</a:t>
            </a:r>
            <a:r>
              <a:rPr lang="en-US" altLang="zh-CN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5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数的大小不超过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10</a:t>
            </a:r>
            <a:r>
              <a:rPr lang="en-US" altLang="zh-CN" baseline="30000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6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且非负）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467544" y="242088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nxt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表示下一个与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相等的数的下标。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7544" y="2998693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查询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l,r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区间时，对于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l&lt;=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&lt;=r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，若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nxt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]&gt;r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，则表示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这个值在区间内最后一次出现在下标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处。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88885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▪那么考虑每个值只在最后一次出现处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统计，问题就变成求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nxt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数组上，在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l,r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区间内，值大于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的数的个数，同例题相同。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67544" y="4648700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▪做单点修改操作将下标为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的值改为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y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nxt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[pre[x]]=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nxt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[x]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，并且找到位置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之前和之后的第一次出现的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y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值的下标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pa,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，则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nxt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[pa]=x,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nxt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[x]=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，单点修改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nxt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对应例题的单点修改。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467544" y="567772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▪如何找到位置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之前和之后第一次出现的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y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值？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67544" y="621166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▪维护若干个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set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set&lt;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&gt;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[1000005]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，其中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中存放所有值为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的下标。于是在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[y]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上对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进行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lower_bound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即可。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25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7" grpId="0"/>
      <p:bldP spid="8" grpId="0"/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2"/>
                </a:solidFill>
                <a:ea typeface="等线" panose="02010600030101010101" pitchFamily="2" charset="-122"/>
              </a:rPr>
              <a:t>Problem </a:t>
            </a:r>
            <a:r>
              <a:rPr lang="en-US" altLang="zh-CN" sz="3600" dirty="0" smtClean="0">
                <a:solidFill>
                  <a:schemeClr val="tx2"/>
                </a:solidFill>
                <a:ea typeface="等线" panose="02010600030101010101" pitchFamily="2" charset="-122"/>
              </a:rPr>
              <a:t>2-3</a:t>
            </a:r>
            <a:endParaRPr lang="zh-CN" altLang="en-US" sz="36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467544" y="1525539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有一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排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个弹簧，每个弹簧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会把绵羊弹到这个位置以右的某个弹簧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上，当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]&gt;n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时称该绵羊被弹飞。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次操作，支持单点修改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数组，以及询问从第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个弹簧开始绵羊被弹几次会被弹飞。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475060" y="285293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将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个弹簧分块之后，存储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times[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表示从第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个弹簧开始直到弹出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所在块需要的次数，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nxt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表示经过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times[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次后弹到的位置。初始时对每个块从右向左递推即可得到这两个信息。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467544" y="401255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单点修改时，只有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所在块的信息会被改变，重新递推更新这个块的信息即可。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7544" y="490442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查询时，每次可以跳到下一个块，于是暴力跳至多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sqrt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(n)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次，每次累加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times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即可。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38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11663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莫队算法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467544" y="908720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是另一种奇妙的算法，基础的莫队算法一般用于处理多次询问区间信息而不带修改的题目，且区间支持移动（例如从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l,r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的信息得到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[l,r+1]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的信息只需要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O(1)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的时间复杂度等）。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997603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莫队算法通过离线询问，巧妙地安排处理区间询问的顺序，来达到降低时间复杂度的目的。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440656" y="2728245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▪按照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sqrt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对序列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分块，然后将所有询问按照左端点从小到大排序，此时，将左端点处于某一块的询问称为“该块内的询问”。我们对每一块，将这一块内的询问重新按照右端点从小到大排序，按照这个顺序处理该块内的所有询问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467544" y="4012885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▪假设区间扩充和删减都是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O(1)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的，例如由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l,r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的信息到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[l+1,r]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的信息为区间的删减，而由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l,r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的信息到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[l-1,r]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的信息为区间的扩充。统称为区间的移动。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440656" y="4936215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▪我们通过区间的移动，块内的一次询问区间移动到下一次询问区间，每次移动完成之后便可记录答案。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440656" y="5665588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▪复杂度分析：由于左端点只会在同一块内移动，故每次移动距离不超过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sqrt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，总移动距离不超过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n*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sqrt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；而同一块内右端点单增，每块内总移动距离不超过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，共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sqrt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块，故右端点总移动距离不超过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n*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sqrt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，总复杂度为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O(n*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sqrt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(n))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66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467544" y="77169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莫队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算法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——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例题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86768" y="2886033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首先将询问按照左端点排序，以便将同一个块内的询问单独提取出来。对于同一块内的询问，按照右端点重新排序，然后按这个顺序依次处理该块内的询问。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467544" y="192119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：长为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的序列，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次询问，每次询问一段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区间内有多少个不同的值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，不带修改。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（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n,m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&lt;=5*10</a:t>
            </a:r>
            <a:r>
              <a:rPr lang="en-US" altLang="zh-CN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5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数的大小不超过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10</a:t>
            </a:r>
            <a:r>
              <a:rPr lang="en-US" altLang="zh-CN" baseline="30000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且非负）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486768" y="408463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那么核心就只是变成了区间移动：即扩张和删减。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470744" y="4677201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维护数组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表示当前这个区间下数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出现的次数，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ans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表示当前区间的答案。扩张即加入一个位置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pos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，那么直接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pos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]]++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；删减即删掉一个位置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pos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，那么直接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pos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]]--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。当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pos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减为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ans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--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，当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pos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增为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ans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++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3275856" y="6318967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（注意由于范围较大，洛谷上该做法将得到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80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分）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3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467544" y="77169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莫队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算法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——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补充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395536" y="227184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通过刚刚例题的代码可以发现，普通的莫队算法框架很固定，唯一的不同就是出现在区间的移动时，对信息的修改上。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395536" y="371703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另外注意四个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while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循环书写时，一定要把扩张的两个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while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写在前面，这样可以避免出现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l&gt;r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的情况。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6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3-1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467544" y="191683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：长为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序列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次询问，每次询问一段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区间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内每个不同值出现次数的平方。（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1&lt;=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n,m,A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]&lt;=50000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607191" y="282141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核心仍然是区间移动：即扩张和删减。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607191" y="3448997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同样记录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表示当前区间下，值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出现的次数；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ans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记录当前答案。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7191" y="404680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加入位置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pos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ans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-=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pos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]]*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pos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pos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]]++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ans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+=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pos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]]*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pos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695" y="489277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删除位置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pos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ans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-=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pos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]]*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pos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pos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]]--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ans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+=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pos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]]*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pos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37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END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8926" y="2786058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谢谢各位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546" y="414338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欢迎没有听懂的同学找我问清楚。</a:t>
            </a:r>
            <a:endParaRPr lang="en-US" altLang="zh-CN" baseline="30000" dirty="0" smtClean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45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2-5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6"/>
              <p:cNvSpPr txBox="1"/>
              <p:nvPr/>
            </p:nvSpPr>
            <p:spPr>
              <a:xfrm>
                <a:off x="467544" y="1484784"/>
                <a:ext cx="7358114" cy="15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题目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：给出一个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n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个节点的有根树（编号为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0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到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n-1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，根节点为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0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）。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一个点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的深度定义为这个节点到根的距离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+1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。设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dep[</a:t>
                </a:r>
                <a:r>
                  <a:rPr lang="en-US" altLang="zh-CN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i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]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表示点</a:t>
                </a:r>
                <a:r>
                  <a:rPr lang="en-US" altLang="zh-CN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i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的深度，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LCA(</a:t>
                </a:r>
                <a:r>
                  <a:rPr lang="en-US" altLang="zh-CN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i,j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)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表示</a:t>
                </a:r>
                <a:r>
                  <a:rPr lang="en-US" altLang="zh-CN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i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与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j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的最近公共祖先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。有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q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次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询问，每次询问给出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l, r, z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，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𝑟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𝑑𝑒𝑝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[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𝐿𝐶𝐴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/>
                </a:r>
                <a:b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</a:b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（即，求在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[</a:t>
                </a:r>
                <a:r>
                  <a:rPr lang="en-US" altLang="zh-CN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l,r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]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区间内的每个节点</a:t>
                </a:r>
                <a:r>
                  <a:rPr lang="en-US" altLang="zh-CN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i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与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z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等线" panose="02010600030101010101" pitchFamily="2" charset="-122"/>
                  </a:rPr>
                  <a:t>的最近公共祖先的深度之和）</a:t>
                </a:r>
              </a:p>
            </p:txBody>
          </p:sp>
        </mc:Choice>
        <mc:Fallback xmlns="">
          <p:sp>
            <p:nvSpPr>
              <p:cNvPr id="3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7358114" cy="1530034"/>
              </a:xfrm>
              <a:prstGeom prst="rect">
                <a:avLst/>
              </a:prstGeom>
              <a:blipFill>
                <a:blip r:embed="rId3"/>
                <a:stretch>
                  <a:fillRect l="-4640" t="-2390" r="-994" b="-2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6"/>
          <p:cNvSpPr txBox="1"/>
          <p:nvPr/>
        </p:nvSpPr>
        <p:spPr>
          <a:xfrm>
            <a:off x="467544" y="335699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首先可以转化为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[1,r]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的区间。但是似乎仍不易做出。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461581" y="397457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考虑离线，将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从小到大枚举，每次相当于加入一个点。考虑答案相当于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z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的根缀路径与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l,r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所有结点的根缀路径的交叠数。 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461581" y="486916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那么加入一个结点，便将根缀路径加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；查询的时候，便查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z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的根缀路径的和即可。链剖维护。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20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-540568" y="2676220"/>
            <a:ext cx="7500990" cy="57150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  <a:scene3d>
            <a:camera prst="perspectiveLeft"/>
            <a:lightRig rig="threePt" dir="t"/>
          </a:scene3d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                数据结构</a:t>
            </a:r>
            <a:endParaRPr kumimoji="0" lang="zh-CN" altLang="en-US" sz="60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4128" y="2786058"/>
            <a:ext cx="1357322" cy="46166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3</a:t>
            </a:r>
            <a:endParaRPr lang="zh-CN" altLang="en-US" sz="24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9927" y="4005064"/>
            <a:ext cx="582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清华大学</a:t>
            </a:r>
            <a:r>
              <a:rPr lang="en-US" altLang="zh-CN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&amp;</a:t>
            </a:r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七高</a:t>
            </a:r>
            <a:r>
              <a:rPr lang="en-US" altLang="zh-CN" sz="1000" dirty="0" smtClean="0">
                <a:solidFill>
                  <a:schemeClr val="tx2"/>
                </a:solidFill>
                <a:ea typeface="等线" panose="02010600030101010101" pitchFamily="2" charset="-122"/>
              </a:rPr>
              <a:t> </a:t>
            </a:r>
            <a:r>
              <a:rPr lang="en-US" altLang="zh-CN" sz="1000" dirty="0">
                <a:solidFill>
                  <a:schemeClr val="tx2"/>
                </a:solidFill>
                <a:ea typeface="等线" panose="02010600030101010101" pitchFamily="2" charset="-122"/>
              </a:rPr>
              <a:t> </a:t>
            </a:r>
            <a:r>
              <a:rPr lang="en-US" altLang="zh-CN" sz="1000" dirty="0" smtClean="0">
                <a:solidFill>
                  <a:schemeClr val="tx2"/>
                </a:solidFill>
                <a:ea typeface="等线" panose="02010600030101010101" pitchFamily="2" charset="-122"/>
              </a:rPr>
              <a:t>                 </a:t>
            </a:r>
            <a:r>
              <a:rPr lang="zh-CN" altLang="en-US" dirty="0" smtClean="0">
                <a:solidFill>
                  <a:schemeClr val="tx2"/>
                </a:solidFill>
                <a:ea typeface="等线" panose="02010600030101010101" pitchFamily="2" charset="-122"/>
              </a:rPr>
              <a:t>杨雅儒</a:t>
            </a:r>
            <a:endParaRPr lang="zh-CN" altLang="en-US" sz="10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873" y="599588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tx2"/>
                </a:solidFill>
                <a:ea typeface="等线" panose="02010600030101010101" pitchFamily="2" charset="-122"/>
              </a:rPr>
              <a:t>目录</a:t>
            </a:r>
            <a:endParaRPr lang="zh-CN" altLang="en-US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3260616" y="2278121"/>
            <a:ext cx="3012525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aseline="-25000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可持久</a:t>
            </a:r>
            <a:r>
              <a:rPr lang="zh-CN" altLang="en-US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化线段树</a:t>
            </a:r>
            <a:endParaRPr lang="en-US" altLang="zh-CN" sz="4400" baseline="-250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3789040"/>
            <a:ext cx="3012525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莫队</a:t>
            </a:r>
            <a:r>
              <a:rPr lang="en-US" altLang="zh-CN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/</a:t>
            </a:r>
            <a:r>
              <a:rPr lang="zh-CN" altLang="en-US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分块</a:t>
            </a:r>
            <a:endParaRPr lang="en-US" altLang="zh-CN" sz="4400" baseline="-250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1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可持久化线段树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599591" y="249289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考虑只有单点修改的线段树，每次只会修改线段树上的长为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logn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的一条链。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607191" y="3286725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那么如果我们不在这一条链上直接修改，而是对于这条链上每个结点，新开一条链，这便成了可持久化的线段树。 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607191" y="1641655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可持久化线段树即可以基于历史上某个时刻的线段树进行操作，而非仅基于当前时刻最新的线段树进行操作。主席树便是指可持久化线段树。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077072"/>
            <a:ext cx="3600450" cy="1885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471" y="400506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一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张来自网络的图：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修改第四个叶子结点的信息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599591" y="5962701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例题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长为n的序列，m次操作，两种操作：更改序列为在第 x 次操作后的序列的基础上，将 pos 位置的值改为 val 后得到的序列 ；或求第 x 次操作后的序列上 l 到 r 的区间和。</a:t>
            </a:r>
          </a:p>
        </p:txBody>
      </p:sp>
    </p:spTree>
    <p:extLst>
      <p:ext uri="{BB962C8B-B14F-4D97-AF65-F5344CB8AC3E}">
        <p14:creationId xmlns:p14="http://schemas.microsoft.com/office/powerpoint/2010/main" val="67365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1-1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467544" y="148478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题目：长为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的序列，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次询问，每次询问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l,r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区间内第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小的数。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n,m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&lt;=10</a:t>
            </a:r>
            <a:r>
              <a:rPr lang="en-US" altLang="zh-CN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5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，提示：回忆值域线段树求第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小的做法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607191" y="2204864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假设是询问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[1,r]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上第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小的数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每次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root[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root[i-1]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通过加入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更新而来，且维护的为值域线段树，那么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root[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表示的实际上就是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[1,i]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区间上的数所构成的值域线段树。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607191" y="321420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查询时判断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size[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lc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[s]]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是否大于等于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，若是则向左子树递归查询；否则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K-=size[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lc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[s]]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，并向右子树递归查询。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7191" y="3931315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但现在是询问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l,r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上第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小的数，考虑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l,r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即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[1,r] – [1,l-1]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，所以在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root[l-1]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root[r]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上同时查询。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725144"/>
            <a:ext cx="4933950" cy="1466850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607191" y="6348187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调用时直接调用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query(root[l-1], root[r], 1, n);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0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1-2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467544" y="148478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个结点的树，结点有点权，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次询问，每次询问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路径上第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小的数。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n,m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&lt;=10</a:t>
            </a:r>
            <a:r>
              <a:rPr lang="en-US" altLang="zh-CN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5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607191" y="2687793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考虑每次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root[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root[fa[u]]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通过加入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val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[u]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更新而来，且维护的为值域线段树，那么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root[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表示的实际上就是根到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所有点权构成的值域线段树。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607191" y="5047213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查询时用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root[a]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root[b]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root[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lca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三个同时查询即可。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607191" y="3983135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那么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到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的路径便被拆为：根到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根到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 –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根到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lca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55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987824" y="285293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分块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/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莫队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4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分块算法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467544" y="156956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是一种奇妙的算法，将序列分成若干小块，常分成大小为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sqrt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(n)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的块。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467544" y="214563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那么对于区间操作，便被分为对不超过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sqrt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个整段的操作，以及对边界两个长度不超过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sqrt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的非整段的操作。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467544" y="372980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例题：长为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的序列，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次操作，支持区间加值，以及查询区间内大于等于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的数的个数（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每次给出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）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7544" y="29377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同线段树的比较：线段树为对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O(log)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个整段的操作，分块为对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sqrt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个整段的操作，但线段树需要支持标记的下放等，而分块不需要下放标记。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462660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假设只考虑查询，对于边界的非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整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段暴力计数即可；对于整段，可以维护一个将该段排好序的数组，那么二分即可得到大于等于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的数的个数。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67544" y="5457998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考虑区间加值。对于整段的区间加值直接打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delta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标记即可，那么查询是便应当查大于等于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x-delta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的数的个数；对于非整段，暴力修改即可，注意会影响到其所在整段的数的排序，所以重新排序即可。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32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8405</TotalTime>
  <Words>2657</Words>
  <Application>Microsoft Office PowerPoint</Application>
  <PresentationFormat>全屏显示(4:3)</PresentationFormat>
  <Paragraphs>110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宋体</vt:lpstr>
      <vt:lpstr>Arial</vt:lpstr>
      <vt:lpstr>Calibri</vt:lpstr>
      <vt:lpstr>Cambria</vt:lpstr>
      <vt:lpstr>Cambria Math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LFlame</dc:creator>
  <cp:lastModifiedBy>315629555@qq.com</cp:lastModifiedBy>
  <cp:revision>2510</cp:revision>
  <dcterms:created xsi:type="dcterms:W3CDTF">2017-07-14T00:47:01Z</dcterms:created>
  <dcterms:modified xsi:type="dcterms:W3CDTF">2019-02-17T05:41:38Z</dcterms:modified>
</cp:coreProperties>
</file>