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52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24" r:id="rId14"/>
    <p:sldId id="325" r:id="rId15"/>
    <p:sldId id="333" r:id="rId16"/>
    <p:sldId id="329" r:id="rId17"/>
    <p:sldId id="336" r:id="rId18"/>
    <p:sldId id="350" r:id="rId19"/>
    <p:sldId id="353" r:id="rId20"/>
    <p:sldId id="354" r:id="rId21"/>
    <p:sldId id="355" r:id="rId22"/>
    <p:sldId id="334" r:id="rId23"/>
    <p:sldId id="356" r:id="rId24"/>
    <p:sldId id="338" r:id="rId25"/>
    <p:sldId id="337" r:id="rId26"/>
    <p:sldId id="35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 autoAdjust="0"/>
    <p:restoredTop sz="93367" autoAdjust="0"/>
  </p:normalViewPr>
  <p:slideViewPr>
    <p:cSldViewPr>
      <p:cViewPr varScale="1">
        <p:scale>
          <a:sx n="79" d="100"/>
          <a:sy n="79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42C2-6587-4EF1-B403-B85C1A93FADF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27E51-7203-4F61-9ECF-D9CF4DC7A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SPOJ1026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7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SGU495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3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UVA11021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0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改自</a:t>
            </a:r>
            <a:r>
              <a:rPr lang="en-US" altLang="zh-CN" dirty="0" smtClean="0"/>
              <a:t>tyvj1952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6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HDU4576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3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POJ2823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5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CF834D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2019/2/18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-540568" y="2676220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</a:t>
            </a:r>
            <a:r>
              <a:rPr lang="zh-CN" altLang="en-US" sz="6000" spc="-1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动态规划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4128" y="2786058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3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077072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七高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期望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607191" y="28571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举个例子：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给一张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条边的图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第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概率染黑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1-p(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概率染白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问两端颜色不同的边的数目的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07191" y="385678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计算每条边对期望的贡献再加起来即可。对于一条边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a,b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，期望值即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(p(a)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(1-p(b))+p(b)*(1-p(a)))*1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185760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期望具有线性性：即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E(X+Y)=E(X)+E(Y)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，并且若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Z=k*X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E(Z)=E(k*X)=k*E(X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，其中 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为常数。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48563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注意：期望的平方不等于平方的期望。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0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 descr=" 2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 descr=" 3"/>
          <p:cNvSpPr txBox="1"/>
          <p:nvPr/>
        </p:nvSpPr>
        <p:spPr>
          <a:xfrm>
            <a:off x="392459" y="182297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题目：有一个具有 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面的骰子，每掷一次任意一面朝上的概率相等，问要使得每一面都出现过朝上，需要掷骰子的期望次数为多少次？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 descr=" 6"/>
          <p:cNvSpPr txBox="1"/>
          <p:nvPr/>
        </p:nvSpPr>
        <p:spPr>
          <a:xfrm>
            <a:off x="399573" y="27809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面的骰子，出现过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个面了，还剩掷的期望次数。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 descr=" 6"/>
          <p:cNvSpPr txBox="1"/>
          <p:nvPr/>
        </p:nvSpPr>
        <p:spPr>
          <a:xfrm>
            <a:off x="391878" y="359265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初值：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[n]=0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 descr=" 6"/>
          <p:cNvSpPr txBox="1"/>
          <p:nvPr/>
        </p:nvSpPr>
        <p:spPr>
          <a:xfrm>
            <a:off x="399573" y="436357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= (double)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/n*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]+1)+(double)(n-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)/n*(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[i+1]+1)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7" descr=" 6"/>
          <p:cNvSpPr txBox="1"/>
          <p:nvPr/>
        </p:nvSpPr>
        <p:spPr>
          <a:xfrm>
            <a:off x="399573" y="52292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化简得：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=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 + (double)n/(n-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。答案为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[0]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0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 descr=" 2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 descr=" 3"/>
          <p:cNvSpPr txBox="1"/>
          <p:nvPr/>
        </p:nvSpPr>
        <p:spPr>
          <a:xfrm>
            <a:off x="392459" y="182297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个奖品，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个人排队来选礼物，对于每个人，他打开的盒子，可能有礼物，也有可能已经被之前的人取走了，然后把盒子放回原处。为最后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个人取走礼物的期望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 descr=" 6"/>
          <p:cNvSpPr txBox="1"/>
          <p:nvPr/>
        </p:nvSpPr>
        <p:spPr>
          <a:xfrm>
            <a:off x="392459" y="325106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考虑期望的线性性，令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为取走总礼物数，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个物品是否被取走，那么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E(X) = E(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ΣX</a:t>
            </a:r>
            <a:r>
              <a:rPr lang="en-US" altLang="zh-CN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= Σ E(X</a:t>
            </a:r>
            <a:r>
              <a:rPr lang="en-US" altLang="zh-C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" descr=" 6"/>
              <p:cNvSpPr txBox="1"/>
              <p:nvPr/>
            </p:nvSpPr>
            <p:spPr>
              <a:xfrm>
                <a:off x="392459" y="4149080"/>
                <a:ext cx="7358114" cy="102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E(X</a:t>
                </a:r>
                <a:r>
                  <a:rPr lang="en-US" altLang="zh-CN" baseline="-25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)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即用第 </a:t>
                </a:r>
                <a:r>
                  <a:rPr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个物品被取走的概率乘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1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即可计算，故 </a:t>
                </a:r>
                <a:endPara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∗1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5" name="TextBox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9" y="4149080"/>
                <a:ext cx="7358114" cy="1023806"/>
              </a:xfrm>
              <a:prstGeom prst="rect">
                <a:avLst/>
              </a:prstGeom>
              <a:blipFill>
                <a:blip r:embed="rId3"/>
                <a:stretch>
                  <a:fillRect l="-663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 descr=" 6"/>
              <p:cNvSpPr txBox="1"/>
              <p:nvPr/>
            </p:nvSpPr>
            <p:spPr>
              <a:xfrm>
                <a:off x="392459" y="5424566"/>
                <a:ext cx="7358114" cy="102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由于每个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E(X</a:t>
                </a:r>
                <a:r>
                  <a:rPr lang="en-US" altLang="zh-CN" baseline="-25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)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都相等，则答案为： </a:t>
                </a:r>
                <a:endPara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Σ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7" descr="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9" y="5424566"/>
                <a:ext cx="7358114" cy="1023806"/>
              </a:xfrm>
              <a:prstGeom prst="rect">
                <a:avLst/>
              </a:prstGeom>
              <a:blipFill>
                <a:blip r:embed="rId4"/>
                <a:stretch>
                  <a:fillRect l="-663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 descr=" 2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 descr=" 3"/>
          <p:cNvSpPr txBox="1"/>
          <p:nvPr/>
        </p:nvSpPr>
        <p:spPr>
          <a:xfrm>
            <a:off x="392459" y="182297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题目：你在一个数轴上，最开始你位于原点，每次以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的概率向右走一个单位，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1-p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的概率向左走一个单位，问第一次走到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需要的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期望步数。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(p&lt;0.5)</a:t>
            </a:r>
          </a:p>
        </p:txBody>
      </p:sp>
      <p:sp>
        <p:nvSpPr>
          <p:cNvPr id="4" name="TextBox 7" descr=" 6"/>
          <p:cNvSpPr txBox="1"/>
          <p:nvPr/>
        </p:nvSpPr>
        <p:spPr>
          <a:xfrm>
            <a:off x="392459" y="30030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设从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走到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的期望步数为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。那么就有：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E=p*(2*E+1)+(1-p)*1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 descr=" 6"/>
          <p:cNvSpPr txBox="1"/>
          <p:nvPr/>
        </p:nvSpPr>
        <p:spPr>
          <a:xfrm>
            <a:off x="392459" y="375800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解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E=1/(1-2*p)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 descr=" 6"/>
          <p:cNvSpPr txBox="1"/>
          <p:nvPr/>
        </p:nvSpPr>
        <p:spPr>
          <a:xfrm>
            <a:off x="392459" y="44905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种做法，每次期望向左移动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(1-2*p)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个单位，所以答案即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1/(1-2*p)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4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92459" y="182297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题目：你有一个数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2013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，还有一个按钮，你每按一次按钮这个数就变成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0~n-1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中的某一个数，一直到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为止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。求这个过程中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在某一次变为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999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92459" y="35948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▪实际上就是概率的流动分配。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2459" y="417157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1/1000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2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1-1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7190" y="1639615"/>
            <a:ext cx="7073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只麻球，每只活一天就会死亡，临死之前可能生出一些新的麻球。具体来说，生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个麻球的概率为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，每次最多可以生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个麻球。给定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天后所有麻球均死亡的概率，不足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天死亡也算入。（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0&lt;=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n,k,m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584706" y="30596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▪每只麻球后代独立。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84706" y="37077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▪只用考虑一开始只有一只麻球，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天后全部死亡的概率为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44278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)=P</a:t>
            </a:r>
            <a:r>
              <a:rPr lang="en-US" altLang="zh-C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+P</a:t>
            </a:r>
            <a:r>
              <a:rPr lang="en-US" altLang="zh-C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*f(i-1)+P</a:t>
            </a:r>
            <a:r>
              <a:rPr lang="en-US" altLang="zh-C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*f(i-1)^2+…+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f(i-1)^n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8808" y="51479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▪答案即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f(m)^k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1-2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7190" y="1639615"/>
            <a:ext cx="7073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题目：给定一个长度为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串，第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个位置有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的概率为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，最终得分为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串中所有连在一起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的长度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的平方和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，求得分的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(n&lt;=100000)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539552" y="314880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▪也就是说在长度为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后加上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会获得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2x+1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得分。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39552" y="256490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考虑长度为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后面加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的贡献。</a:t>
            </a:r>
            <a:r>
              <a:rPr lang="en-US" altLang="zh-CN" dirty="0"/>
              <a:t>(x+1</a:t>
            </a:r>
            <a:r>
              <a:rPr lang="en-US" altLang="zh-CN" dirty="0" smtClean="0"/>
              <a:t>)^2-x^2=2x+1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37538" y="441927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为仅考虑前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个位置的期望得分，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为前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个位置下，末尾连续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的期望长度，也即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E(x)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。所以每次期望改变分数为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2*d[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7538" y="5412307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f[i+1]=f[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]+a[i+1]*(2*d[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]+1)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d[i+1]=a[i+1]*(d[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]+1)+(1-a[i+1])*0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60585" y="37673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▪加入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后，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期望改变的分数即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E(2x+1)=2*E(x)+1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。加入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后，改变分数为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1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1-3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7191" y="1639615"/>
            <a:ext cx="6618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给定一棵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个节点的树，一个人在树上随机游走，即从一个点等概率走到相邻的一个点，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组询问，问从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开始走到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的期望。 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n≤100000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n≤100000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07191" y="290605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▪树上的概率和期望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一般会设两个值，一个是从该点到父亲，一个从父亲到该点。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349969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走到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的期望步数，令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度数。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/>
              <p:cNvSpPr txBox="1"/>
              <p:nvPr/>
            </p:nvSpPr>
            <p:spPr>
              <a:xfrm>
                <a:off x="1115616" y="3876211"/>
                <a:ext cx="735811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k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𝑠𝑜𝑛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76211"/>
                <a:ext cx="7358114" cy="483466"/>
              </a:xfrm>
              <a:prstGeom prst="rect">
                <a:avLst/>
              </a:prstGeom>
              <a:blipFill>
                <a:blip r:embed="rId2"/>
                <a:stretch>
                  <a:fillRect l="-663" t="-79747" b="-13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3504" y="4303329"/>
                <a:ext cx="7358114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▪故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𝑜𝑛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𝑠𝑜𝑛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04" y="4303329"/>
                <a:ext cx="7358114" cy="375487"/>
              </a:xfrm>
              <a:prstGeom prst="rect">
                <a:avLst/>
              </a:prstGeom>
              <a:blipFill>
                <a:blip r:embed="rId3"/>
                <a:stretch>
                  <a:fillRect l="-663" t="-117742" b="-17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7"/>
          <p:cNvSpPr txBox="1"/>
          <p:nvPr/>
        </p:nvSpPr>
        <p:spPr>
          <a:xfrm>
            <a:off x="593375" y="465298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走到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期望步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度数。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/>
              <p:cNvSpPr txBox="1"/>
              <p:nvPr/>
            </p:nvSpPr>
            <p:spPr>
              <a:xfrm>
                <a:off x="1115616" y="4984869"/>
                <a:ext cx="735811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k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k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fa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&amp;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&amp;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𝑠𝑜𝑛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𝑓𝑎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]!=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∗(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𝑠𝑜𝑛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+1)</m:t>
                        </m:r>
                      </m:e>
                    </m:nary>
                  </m:oMath>
                </a14:m>
                <a:endParaRPr lang="en-US" altLang="zh-CN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84869"/>
                <a:ext cx="7358114" cy="483466"/>
              </a:xfrm>
              <a:prstGeom prst="rect">
                <a:avLst/>
              </a:prstGeom>
              <a:blipFill>
                <a:blip r:embed="rId4"/>
                <a:stretch>
                  <a:fillRect l="-663" t="-79747" b="-13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/>
              <p:cNvSpPr txBox="1"/>
              <p:nvPr/>
            </p:nvSpPr>
            <p:spPr>
              <a:xfrm>
                <a:off x="1147664" y="5494328"/>
                <a:ext cx="7358114" cy="40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▪故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k</m:t>
                    </m:r>
                    <m:r>
                      <a:rPr lang="en-US" altLang="zh-CN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&amp;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&amp;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𝑠𝑜𝑛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!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𝑠𝑜𝑛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𝑓𝑎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4" y="5494328"/>
                <a:ext cx="7358114" cy="407227"/>
              </a:xfrm>
              <a:prstGeom prst="rect">
                <a:avLst/>
              </a:prstGeom>
              <a:blipFill>
                <a:blip r:embed="rId5"/>
                <a:stretch>
                  <a:fillRect l="-663" t="-107463" b="-15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7"/>
              <p:cNvSpPr txBox="1"/>
              <p:nvPr/>
            </p:nvSpPr>
            <p:spPr>
              <a:xfrm>
                <a:off x="607191" y="5954681"/>
                <a:ext cx="7358114" cy="39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▪现在即可</a:t>
                </a:r>
                <a:r>
                  <a:rPr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dfs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求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出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f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和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g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，询问答案即为：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𝑙𝑐𝑎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→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𝑙𝑐𝑎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。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91" y="5954681"/>
                <a:ext cx="7358114" cy="398571"/>
              </a:xfrm>
              <a:prstGeom prst="rect">
                <a:avLst/>
              </a:prstGeom>
              <a:blipFill>
                <a:blip r:embed="rId6"/>
                <a:stretch>
                  <a:fillRect l="-746" t="-110769" b="-16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7"/>
          <p:cNvSpPr txBox="1"/>
          <p:nvPr/>
        </p:nvSpPr>
        <p:spPr>
          <a:xfrm>
            <a:off x="607191" y="63532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▪倍增即可。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0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总结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755576" y="24928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注意期望和概率的性质。另外一般求概率是正推，求期望是逆推。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0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635896" y="28529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优化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0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28386" y="2381205"/>
            <a:ext cx="2652485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概率和期望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8386" y="3717032"/>
            <a:ext cx="3012525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优化基础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滚动数组优化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611140" y="191683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▪用于优化空间，是一个非常简单易懂的东西。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07191" y="288941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▪例如转移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只与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[i-1][k]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有关，那么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[i-2][]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的值不再需要，所以不必再存储，而只需要存储两行，空间复杂度除以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395179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▪写法：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307105"/>
            <a:ext cx="5314950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293925"/>
            <a:ext cx="5273653" cy="619125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625527" y="622359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特别要注意，对于即将计算的那一行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值应当首先初始化。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8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190" y="1639615"/>
            <a:ext cx="7073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1~n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的环，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个操作，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每次以相等的概率顺时针走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步或逆时针走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步，询问最后在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l~r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这段区间内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(n&lt;=200, m&lt;=1000000)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27809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次操作之后在位置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的概率。为方便，位置用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0~n-1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7191" y="34605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转移到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[i+1][(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)%n]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[i+1][(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j+n-w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)%n]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49" y="4140224"/>
            <a:ext cx="4286250" cy="342900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03398" y="49411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转移到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[i+1][(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)%n]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[i+1][(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j+n-w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)%n]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4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单调队列优化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597283" y="198299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对于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，它的转移方程的一般形式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min(f[j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])+g[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], (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]&lt;=j&lt;=r[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582148" y="31384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▪当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都单调不减时，可考虑用单调队列。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465313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▪步骤：剔除“过时”队首，更新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值，新元素入队并且维护单调。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383215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▪性质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由于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单调不减，考虑在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], 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之间若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&lt; 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f[j] &lt; f[k]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8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191" y="1639615"/>
            <a:ext cx="6618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的序列，给出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，求出所有长为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的区间的最大值和最小值。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306896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单调队列裸题。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191" y="1639615"/>
            <a:ext cx="6618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个人排成一排，不能连续选超过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个人，每个人有个收益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，问如何选择能够使得总收益最大。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n,k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&lt;=10^5)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91385" y="29249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表示仅考虑前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个人的最大总收益，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sum[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表示前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个人的收益之和。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91385" y="35831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]=max(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[j-1]+sum[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]-sum[j])(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-k&lt;=j&lt;=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1385" y="424144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[j-1]-sum[j])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sum[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     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-k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&lt;=j&lt;=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85" y="489970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▪注意到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是单调递增的，这里便可以使用单调队列优化。对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[j-1]-sum[j]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维护单调队列即可。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9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线段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树、树状数组优化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07191" y="19888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▪同样对于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min(f[j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])+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 ,   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]&lt;=j&lt;=r[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而此时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不单调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3356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此时就可以使用数据结构来进行快速得到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区间的最优转移值。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2-2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191" y="1639615"/>
            <a:ext cx="661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给出n个数字，将这些数字隔成k个部分（相对位置不变），统计每个部分有几个不同数字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，令有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个不同数字，则将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累加起来，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问和最大是多少。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07191" y="407871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▪线段树每个索引为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的结点维护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f[k][j-1]+diff(k+1,i)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25855" y="299766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][j]=max(f[k][j-1]+diff(k+1,i)), 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[j-1,i-1]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。其中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diff(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内不同数字的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个数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625855" y="488277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▪计算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之后，更新线段树中索引为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607191" y="56868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▪由于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会向右移动，结点的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diff(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k,i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将变为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diff(k,i+1)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，此时找到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A[i+1]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之前出现的最近的位置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pre[i+1]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，则区间将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[pre[i+1]+1, i+1]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加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5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771800" y="299695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概率和期望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4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607191" y="19110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▪这里大概讲讲概念和性质就好，严谨的数学推导请自行百度。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07191" y="257907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是随机试验，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是它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样本空间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的每一事件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赋于一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个实数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，记为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，称为事件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的概率。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11047" y="343781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样本空间是由若干个基本结果构成，事件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是由样本空间中的一些基本结果组成的。比如说掷骰子，基本结果是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5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，而“抛出奇数”这样一个事件便包含了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1,3,5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这三个基本结果。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7191" y="457355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一个事件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的概率等于它包含的所有基本结果的概率之和。整个样本空间也可以作为一个事件，它的概率为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191" y="551854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计算概率最基本的方法之一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P(A)=m/n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。其中</a:t>
            </a:r>
            <a:r>
              <a:rPr lang="en-US" altLang="zh-CN" dirty="0"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表示该试验中所有可能出现的基本结果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的总数目。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事件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包含的试验基本结果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6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607191" y="19110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举个例子。有三个白球，两个红球，随机地取出两个球，问取到一个红球和一个白球的概率。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7191" y="280991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▪这里的样本空间就是取两个球得到的所有情况，我们把白球分别标为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，红球标为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，那么样本空间中就有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{1,2} , {1,3} , {1,4} , {1,5} , {2,3} , {2,4} , {2,5} , {3,4} , {3,5} , {4,5}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7191" y="398573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▪其中满足条件的有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{1,4} , {1,5} , {2,4} , {2,5} , {3,4} , {3,5}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。所以取到一个红球一个白球的概率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P=6/10=0.6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191" y="488456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▪也可以直接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P=C(3,1)*C(2,1)/C(5,2)=3*2/10=0.6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。实质上这是同样的算法。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607191" y="550640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▪还可以用这样的做法，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P=(3/5)*(2/4)+(2/5)*(3/4)=12/20=0.6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。也就是考虑先取白球再取红球或是先取红球再取白球。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0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概率的一些公式以及条件概率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434663" y="1758944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一些公式：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样本空间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-A)=1-P(A)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∪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B)=P(A)+P(B)-P(AB)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其中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P(AB)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同时发生的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概率，这个公式实际上很多时候在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P(AB)=0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的时候使用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】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434663" y="305963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条件概率：已知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事件发生，那么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事件发生的概率。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作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0" y="3463861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不妨令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P(AB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都发生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都不发生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)=b</a:t>
            </a:r>
          </a:p>
          <a:p>
            <a:pPr lvl="2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只有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发生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)=c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只有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发生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)=d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4663" y="468455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那么按照定义，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P(B|A)=a/(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a+c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P(A)=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a+c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所以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P(B|A)=P(AB)/P(A)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434663" y="516366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再来个例子，仍然是三个白球两个红球，我们取两个球，现在已知第一个球取到红球，问第二个球取到白球的概率。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34663" y="591977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设事件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：第一次取到红球，事件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：第二次取到白球。那么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P(B|A)=P(AB)/P(A)=((2/5)*(3/4))/(2/5)=3/4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1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概率的一些公式以及条件概率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92460" y="155549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有人说直接就可以看出来等于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3/4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啊。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392460" y="21034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那再来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个例子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依旧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三个白球两个红球，我们取两个球，现在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已知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两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次取到的球颜色不同，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问第二个球取到白球的概率。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92460" y="287854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设事件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：两次取到的球颜色不同，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事件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：第二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次取到白球。那么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P(AB)=(2/5)*(3/4)=0.3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P(A)=(2/5)*(3/4)+(3/5)*(2/4)=0.6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P(B|A)=P(AB)/P(A)=0.5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2460" y="380187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全概率公式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实际上和分类讨论类似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假如事件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B1,B2,B3…Bn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两两之间交集为空且它们的并集就是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样本空间，那么对于另一个事件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P(A)=P(B1)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P(A|B1)+P(B2)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P(A|B2)…P(Bn)*P(A|Bn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2460" y="492868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例如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已知某场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OI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比赛的第一题有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30%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概率出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,70%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概率出数据结构题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,DP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题是难题的概率为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50%,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数据结构题为难题的概率为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60%,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问第一题是难题的概率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460" y="605549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是难题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)=P(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是难题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|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)+P(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是数据结构题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是难题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|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是数据结构题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)=0.3*0.5+0.7*0.6=0.57</a:t>
            </a:r>
            <a:endParaRPr lang="zh-CN" altLang="en-US" noProof="1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概率的一些公式以及条件概率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92460" y="1696175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加黑公式复习：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∪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B)=P(A)+P(B)-P(AB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② 条件概率：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P(B|A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)=P(AB)/P(A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③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全概率公式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实际上和分类讨论类似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假如事件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B1,B2,B3…Bn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两两之间交集为空且它们的并集就是样本空间，那么对于另一个事件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P(A)=P(B1)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P(A|B1)+P(B2)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P(A|B2)…P(Bn)*P(A|Bn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en-US" altLang="zh-CN" b="1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392460" y="441142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还有一些公式在这里就不讨论了，有兴趣的同学请自行学习。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期望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92459" y="182297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我们所说的期望，实际上就是一个随机变量的期望值。</a:t>
            </a:r>
            <a:endParaRPr lang="en-US" altLang="zh-CN" noProof="1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392459" y="261394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随机变量是定义在概率空间上的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函数，随机试验的不同结果对应着这个随机变量相应的取值。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92459" y="380442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例子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令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随机变量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掷骰子的结果模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余数，那么掷骰子的不同结果就对应着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的相应取值。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2459" y="487239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期望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对于随机变量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X,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它的期望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E(X)=sigma{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基本结果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发生的概率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发生基本结果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noProof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数值</a:t>
            </a:r>
            <a:r>
              <a:rPr lang="en-US" altLang="zh-CN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}</a:t>
            </a:r>
            <a:r>
              <a:rPr lang="zh-CN" alt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，相当于我们所说的大次数模拟下的平均值。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6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6581</TotalTime>
  <Words>2731</Words>
  <Application>Microsoft Office PowerPoint</Application>
  <PresentationFormat>全屏显示(4:3)</PresentationFormat>
  <Paragraphs>159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</vt:lpstr>
      <vt:lpstr>Cambria Math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2214</cp:revision>
  <dcterms:created xsi:type="dcterms:W3CDTF">2017-07-14T00:47:01Z</dcterms:created>
  <dcterms:modified xsi:type="dcterms:W3CDTF">2019-02-19T03:56:45Z</dcterms:modified>
</cp:coreProperties>
</file>