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8" r:id="rId3"/>
    <p:sldId id="259" r:id="rId4"/>
    <p:sldId id="265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76" r:id="rId13"/>
    <p:sldId id="277" r:id="rId14"/>
    <p:sldId id="278" r:id="rId15"/>
    <p:sldId id="279" r:id="rId16"/>
    <p:sldId id="269" r:id="rId17"/>
    <p:sldId id="270" r:id="rId18"/>
    <p:sldId id="271" r:id="rId19"/>
    <p:sldId id="272" r:id="rId20"/>
    <p:sldId id="274" r:id="rId21"/>
    <p:sldId id="275" r:id="rId22"/>
    <p:sldId id="260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11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F74D4D-E57A-4DCA-A6D7-5A78C23ADA39}" type="datetimeFigureOut">
              <a:rPr lang="zh-CN" altLang="en-US" smtClean="0"/>
              <a:t>2019/2/20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2A8A9F-7202-4336-8399-ED954947F7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055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2A8A9F-7202-4336-8399-ED954947F73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878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6"/>
            <a:ext cx="7543800" cy="2593975"/>
          </a:xfrm>
        </p:spPr>
        <p:txBody>
          <a:bodyPr anchor="b"/>
          <a:lstStyle>
            <a:lvl1pPr>
              <a:defRPr sz="3713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>
            <a:normAutofit/>
          </a:bodyPr>
          <a:lstStyle>
            <a:lvl1pPr marL="0" indent="0" algn="l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9D0887-EB27-45B3-AA2B-41F21BC4C16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C3117080-10D6-4D8C-B2C6-1A06B563B762}" type="datetimeFigureOut">
              <a:rPr lang="zh-CN" altLang="en-US" smtClean="0"/>
              <a:t>2019/2/20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5814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9D0887-EB27-45B3-AA2B-41F21BC4C16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C3117080-10D6-4D8C-B2C6-1A06B563B762}" type="datetimeFigureOut">
              <a:rPr lang="zh-CN" altLang="en-US" smtClean="0"/>
              <a:t>2019/2/20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6624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4"/>
            <a:ext cx="1752600" cy="58515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4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9D0887-EB27-45B3-AA2B-41F21BC4C16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C3117080-10D6-4D8C-B2C6-1A06B563B762}" type="datetimeFigureOut">
              <a:rPr lang="zh-CN" altLang="en-US" smtClean="0"/>
              <a:t>2019/2/20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364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9D0887-EB27-45B3-AA2B-41F21BC4C16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C3117080-10D6-4D8C-B2C6-1A06B563B762}" type="datetimeFigureOut">
              <a:rPr lang="zh-CN" altLang="en-US" smtClean="0"/>
              <a:t>2019/2/20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957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5" y="5486400"/>
            <a:ext cx="7659687" cy="1168400"/>
          </a:xfrm>
        </p:spPr>
        <p:txBody>
          <a:bodyPr anchor="t"/>
          <a:lstStyle>
            <a:lvl1pPr algn="l">
              <a:defRPr sz="2025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5" y="3852863"/>
            <a:ext cx="6135687" cy="1633538"/>
          </a:xfrm>
        </p:spPr>
        <p:txBody>
          <a:bodyPr anchor="b"/>
          <a:lstStyle>
            <a:lvl1pPr marL="0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9D0887-EB27-45B3-AA2B-41F21BC4C16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C3117080-10D6-4D8C-B2C6-1A06B563B762}" type="datetimeFigureOut">
              <a:rPr lang="zh-CN" altLang="en-US" smtClean="0"/>
              <a:t>2019/2/20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3032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9D0887-EB27-45B3-AA2B-41F21BC4C16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C3117080-10D6-4D8C-B2C6-1A06B563B762}" type="datetimeFigureOut">
              <a:rPr lang="zh-CN" altLang="en-US" smtClean="0"/>
              <a:t>2019/2/20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2055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1125" b="1">
                <a:solidFill>
                  <a:schemeClr val="tx2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1125" b="1">
                <a:solidFill>
                  <a:schemeClr val="tx2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9D0887-EB27-45B3-AA2B-41F21BC4C16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C3117080-10D6-4D8C-B2C6-1A06B563B762}" type="datetimeFigureOut">
              <a:rPr lang="zh-CN" altLang="en-US" smtClean="0"/>
              <a:t>2019/2/20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0496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9D0887-EB27-45B3-AA2B-41F21BC4C16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C3117080-10D6-4D8C-B2C6-1A06B563B762}" type="datetimeFigureOut">
              <a:rPr lang="zh-CN" altLang="en-US" smtClean="0"/>
              <a:t>2019/2/20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890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9D0887-EB27-45B3-AA2B-41F21BC4C16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C3117080-10D6-4D8C-B2C6-1A06B563B762}" type="datetimeFigureOut">
              <a:rPr lang="zh-CN" altLang="en-US" smtClean="0"/>
              <a:t>2019/2/20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731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1238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2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900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9D0887-EB27-45B3-AA2B-41F21BC4C16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fld id="{C3117080-10D6-4D8C-B2C6-1A06B563B762}" type="datetimeFigureOut">
              <a:rPr lang="zh-CN" altLang="en-US" smtClean="0"/>
              <a:t>2019/2/20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5962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1238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900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9D0887-EB27-45B3-AA2B-41F21BC4C16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C3117080-10D6-4D8C-B2C6-1A06B563B762}" type="datetimeFigureOut">
              <a:rPr lang="zh-CN" altLang="en-US" smtClean="0"/>
              <a:t>2019/2/20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2284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6200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13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13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228" y="5648331"/>
            <a:ext cx="549275" cy="396875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>
                <a:solidFill>
                  <a:srgbClr val="FFFFFF"/>
                </a:solidFill>
              </a:defRPr>
            </a:lvl1pPr>
          </a:lstStyle>
          <a:p>
            <a:fld id="{C09D0887-EB27-45B3-AA2B-41F21BC4C16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7459" y="4048925"/>
            <a:ext cx="23669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675">
                <a:solidFill>
                  <a:schemeClr val="bg2"/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738" y="1646239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675">
                <a:solidFill>
                  <a:schemeClr val="bg2"/>
                </a:solidFill>
                <a:latin typeface="+mn-lt"/>
                <a:ea typeface="+mn-ea"/>
              </a:defRPr>
            </a:lvl1pPr>
          </a:lstStyle>
          <a:p>
            <a:fld id="{C3117080-10D6-4D8C-B2C6-1A06B563B762}" type="datetimeFigureOut">
              <a:rPr lang="zh-CN" altLang="en-US" smtClean="0"/>
              <a:t>2019/2/20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1836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588" kern="1200" spc="-56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588">
          <a:solidFill>
            <a:schemeClr val="tx2"/>
          </a:solidFill>
          <a:latin typeface="Cambria" pitchFamily="18" charset="0"/>
          <a:ea typeface="宋体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588">
          <a:solidFill>
            <a:schemeClr val="tx2"/>
          </a:solidFill>
          <a:latin typeface="Cambria" pitchFamily="18" charset="0"/>
          <a:ea typeface="宋体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588">
          <a:solidFill>
            <a:schemeClr val="tx2"/>
          </a:solidFill>
          <a:latin typeface="Cambria" pitchFamily="18" charset="0"/>
          <a:ea typeface="宋体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588">
          <a:solidFill>
            <a:schemeClr val="tx2"/>
          </a:solidFill>
          <a:latin typeface="Cambria" pitchFamily="18" charset="0"/>
          <a:ea typeface="宋体" charset="-122"/>
        </a:defRPr>
      </a:lvl5pPr>
      <a:lvl6pPr marL="257175" algn="l" rtl="0" eaLnBrk="1" fontAlgn="base" hangingPunct="1">
        <a:spcBef>
          <a:spcPct val="0"/>
        </a:spcBef>
        <a:spcAft>
          <a:spcPct val="0"/>
        </a:spcAft>
        <a:defRPr sz="2588">
          <a:solidFill>
            <a:schemeClr val="tx2"/>
          </a:solidFill>
          <a:latin typeface="Cambria" pitchFamily="18" charset="0"/>
          <a:ea typeface="宋体" charset="-122"/>
        </a:defRPr>
      </a:lvl6pPr>
      <a:lvl7pPr marL="514350" algn="l" rtl="0" eaLnBrk="1" fontAlgn="base" hangingPunct="1">
        <a:spcBef>
          <a:spcPct val="0"/>
        </a:spcBef>
        <a:spcAft>
          <a:spcPct val="0"/>
        </a:spcAft>
        <a:defRPr sz="2588">
          <a:solidFill>
            <a:schemeClr val="tx2"/>
          </a:solidFill>
          <a:latin typeface="Cambria" pitchFamily="18" charset="0"/>
          <a:ea typeface="宋体" charset="-122"/>
        </a:defRPr>
      </a:lvl7pPr>
      <a:lvl8pPr marL="771525" algn="l" rtl="0" eaLnBrk="1" fontAlgn="base" hangingPunct="1">
        <a:spcBef>
          <a:spcPct val="0"/>
        </a:spcBef>
        <a:spcAft>
          <a:spcPct val="0"/>
        </a:spcAft>
        <a:defRPr sz="2588">
          <a:solidFill>
            <a:schemeClr val="tx2"/>
          </a:solidFill>
          <a:latin typeface="Cambria" pitchFamily="18" charset="0"/>
          <a:ea typeface="宋体" charset="-122"/>
        </a:defRPr>
      </a:lvl8pPr>
      <a:lvl9pPr marL="1028700" algn="l" rtl="0" eaLnBrk="1" fontAlgn="base" hangingPunct="1">
        <a:spcBef>
          <a:spcPct val="0"/>
        </a:spcBef>
        <a:spcAft>
          <a:spcPct val="0"/>
        </a:spcAft>
        <a:defRPr sz="2588">
          <a:solidFill>
            <a:schemeClr val="tx2"/>
          </a:solidFill>
          <a:latin typeface="Cambria" pitchFamily="18" charset="0"/>
          <a:ea typeface="宋体" charset="-122"/>
        </a:defRPr>
      </a:lvl9pPr>
    </p:titleStyle>
    <p:bodyStyle>
      <a:lvl1pPr marL="192881" indent="-1285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sz="1238" kern="1200">
          <a:solidFill>
            <a:schemeClr val="tx1"/>
          </a:solidFill>
          <a:latin typeface="+mn-lt"/>
          <a:ea typeface="+mn-ea"/>
          <a:cs typeface="+mn-cs"/>
        </a:defRPr>
      </a:lvl1pPr>
      <a:lvl2pPr marL="359867" indent="-12858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565250" indent="-128588" algn="l" rtl="0" eaLnBrk="1" fontAlgn="base" hangingPunct="1">
        <a:spcBef>
          <a:spcPct val="20000"/>
        </a:spcBef>
        <a:spcAft>
          <a:spcPct val="0"/>
        </a:spcAft>
        <a:buClr>
          <a:srgbClr val="D2CB6C"/>
        </a:buClr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719733" indent="-128588" algn="l" rtl="0" eaLnBrk="1" fontAlgn="base" hangingPunct="1">
        <a:spcBef>
          <a:spcPct val="20000"/>
        </a:spcBef>
        <a:spcAft>
          <a:spcPct val="0"/>
        </a:spcAft>
        <a:buClr>
          <a:srgbClr val="95A39D"/>
        </a:buClr>
        <a:buFont typeface="Arial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874217" indent="-128588" algn="l" rtl="0" eaLnBrk="1" fontAlgn="base" hangingPunct="1">
        <a:spcBef>
          <a:spcPct val="20000"/>
        </a:spcBef>
        <a:spcAft>
          <a:spcPct val="0"/>
        </a:spcAft>
        <a:buClr>
          <a:srgbClr val="C89F5D"/>
        </a:buClr>
        <a:buFont typeface="Arial" charset="0"/>
        <a:buChar char="•"/>
        <a:defRPr sz="788" kern="1200">
          <a:solidFill>
            <a:schemeClr val="tx1"/>
          </a:solidFill>
          <a:latin typeface="+mn-lt"/>
          <a:ea typeface="+mn-ea"/>
          <a:cs typeface="+mn-cs"/>
        </a:defRPr>
      </a:lvl5pPr>
      <a:lvl6pPr marL="977265" indent="-102870" algn="l" defTabSz="51435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788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080135" indent="-102870" algn="l" defTabSz="51435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788" kern="1200">
          <a:solidFill>
            <a:schemeClr val="tx1"/>
          </a:solidFill>
          <a:latin typeface="+mn-lt"/>
          <a:ea typeface="+mn-ea"/>
          <a:cs typeface="+mn-cs"/>
        </a:defRPr>
      </a:lvl7pPr>
      <a:lvl8pPr marL="1183005" indent="-102870" algn="l" defTabSz="51435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788" kern="1200">
          <a:solidFill>
            <a:schemeClr val="tx1"/>
          </a:solidFill>
          <a:latin typeface="+mn-lt"/>
          <a:ea typeface="+mn-ea"/>
          <a:cs typeface="+mn-cs"/>
        </a:defRPr>
      </a:lvl8pPr>
      <a:lvl9pPr marL="1285875" indent="-102870" algn="l" defTabSz="51435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7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-666603" y="2475914"/>
            <a:ext cx="7666893" cy="954690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317500"/>
          </a:effectLst>
          <a:scene3d>
            <a:camera prst="perspectiveLeft"/>
            <a:lightRig rig="threePt" dir="t"/>
          </a:scene3d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000" b="0" i="0" u="none" strike="noStrike" kern="1200" cap="none" spc="-10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j-cs"/>
              </a:rPr>
              <a:t>                </a:t>
            </a:r>
            <a:r>
              <a:rPr lang="zh-CN" altLang="en-US" sz="4000" spc="-100" dirty="0" smtClean="0">
                <a:solidFill>
                  <a:schemeClr val="tx2"/>
                </a:solidFill>
                <a:latin typeface="等线" panose="02010600030101010101" pitchFamily="2" charset="-122"/>
                <a:ea typeface="等线" panose="02010600030101010101" pitchFamily="2" charset="-122"/>
                <a:cs typeface="+mj-cs"/>
              </a:rPr>
              <a:t>提速保分小手册</a:t>
            </a:r>
            <a:endParaRPr kumimoji="0" lang="zh-CN" altLang="en-US" sz="4000" b="0" i="0" u="none" strike="noStrike" kern="1200" cap="none" spc="-10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j-cs"/>
            </a:endParaRPr>
          </a:p>
        </p:txBody>
      </p:sp>
      <p:sp>
        <p:nvSpPr>
          <p:cNvPr id="10" name="TextBox 4"/>
          <p:cNvSpPr txBox="1"/>
          <p:nvPr/>
        </p:nvSpPr>
        <p:spPr>
          <a:xfrm>
            <a:off x="3046529" y="4063176"/>
            <a:ext cx="58221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tx2"/>
                </a:solidFill>
                <a:ea typeface="等线" panose="02010600030101010101" pitchFamily="2" charset="-122"/>
              </a:rPr>
              <a:t>清华大学</a:t>
            </a:r>
            <a:r>
              <a:rPr lang="en-US" altLang="zh-CN" sz="2000" dirty="0" smtClean="0">
                <a:solidFill>
                  <a:schemeClr val="tx2"/>
                </a:solidFill>
                <a:ea typeface="等线" panose="02010600030101010101" pitchFamily="2" charset="-122"/>
              </a:rPr>
              <a:t>&amp;</a:t>
            </a:r>
            <a:r>
              <a:rPr lang="zh-CN" altLang="en-US" sz="2000" dirty="0" smtClean="0">
                <a:solidFill>
                  <a:schemeClr val="tx2"/>
                </a:solidFill>
                <a:ea typeface="等线" panose="02010600030101010101" pitchFamily="2" charset="-122"/>
              </a:rPr>
              <a:t>成都七中</a:t>
            </a:r>
            <a:r>
              <a:rPr lang="en-US" altLang="zh-CN" sz="2000" dirty="0" smtClean="0">
                <a:solidFill>
                  <a:schemeClr val="tx2"/>
                </a:solidFill>
                <a:ea typeface="等线" panose="02010600030101010101" pitchFamily="2" charset="-122"/>
              </a:rPr>
              <a:t>(</a:t>
            </a:r>
            <a:r>
              <a:rPr lang="zh-CN" altLang="en-US" sz="2000" dirty="0" smtClean="0">
                <a:solidFill>
                  <a:schemeClr val="tx2"/>
                </a:solidFill>
                <a:ea typeface="等线" panose="02010600030101010101" pitchFamily="2" charset="-122"/>
              </a:rPr>
              <a:t>高新</a:t>
            </a:r>
            <a:r>
              <a:rPr lang="en-US" altLang="zh-CN" sz="2000" dirty="0" smtClean="0">
                <a:solidFill>
                  <a:schemeClr val="tx2"/>
                </a:solidFill>
                <a:ea typeface="等线" panose="02010600030101010101" pitchFamily="2" charset="-122"/>
              </a:rPr>
              <a:t>)</a:t>
            </a:r>
            <a:r>
              <a:rPr lang="zh-CN" altLang="en-US" sz="2000" dirty="0">
                <a:solidFill>
                  <a:schemeClr val="tx2"/>
                </a:solidFill>
                <a:ea typeface="等线" panose="02010600030101010101" pitchFamily="2" charset="-122"/>
              </a:rPr>
              <a:t> </a:t>
            </a:r>
            <a:r>
              <a:rPr lang="zh-CN" altLang="en-US" sz="2000" dirty="0" smtClean="0">
                <a:solidFill>
                  <a:schemeClr val="tx2"/>
                </a:solidFill>
                <a:ea typeface="等线" panose="02010600030101010101" pitchFamily="2" charset="-122"/>
              </a:rPr>
              <a:t>    </a:t>
            </a:r>
            <a:r>
              <a:rPr lang="zh-CN" altLang="en-US" sz="2000" dirty="0" smtClean="0">
                <a:solidFill>
                  <a:schemeClr val="tx2"/>
                </a:solidFill>
                <a:ea typeface="等线" panose="02010600030101010101" pitchFamily="2" charset="-122"/>
              </a:rPr>
              <a:t>杨雅儒</a:t>
            </a:r>
            <a:endParaRPr lang="zh-CN" altLang="en-US" sz="1000" dirty="0">
              <a:solidFill>
                <a:schemeClr val="tx2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1443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/>
          <p:cNvSpPr txBox="1"/>
          <p:nvPr/>
        </p:nvSpPr>
        <p:spPr>
          <a:xfrm>
            <a:off x="607191" y="642918"/>
            <a:ext cx="7358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2"/>
                </a:solidFill>
                <a:ea typeface="等线" panose="02010600030101010101" pitchFamily="2" charset="-122"/>
              </a:rPr>
              <a:t>GDB</a:t>
            </a:r>
            <a:endParaRPr lang="zh-CN" altLang="en-US" sz="2800" dirty="0">
              <a:solidFill>
                <a:schemeClr val="tx2"/>
              </a:solidFill>
              <a:ea typeface="等线" panose="02010600030101010101" pitchFamily="2" charset="-122"/>
            </a:endParaRPr>
          </a:p>
        </p:txBody>
      </p:sp>
      <p:sp>
        <p:nvSpPr>
          <p:cNvPr id="3" name="TextBox 9"/>
          <p:cNvSpPr txBox="1"/>
          <p:nvPr/>
        </p:nvSpPr>
        <p:spPr>
          <a:xfrm>
            <a:off x="607191" y="1514800"/>
            <a:ext cx="73581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断点：</a:t>
            </a: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  <a:p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b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 +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行数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/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函数名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 :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在某处设置断点，即运行到此处时暂停下来。</a:t>
            </a: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  <a:p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b +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行数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/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函数名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+ if ... :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在某处设置条件断点，运行到此处且满足条件时暂停下来。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4" name="TextBox 9"/>
          <p:cNvSpPr txBox="1"/>
          <p:nvPr/>
        </p:nvSpPr>
        <p:spPr>
          <a:xfrm>
            <a:off x="607191" y="3063791"/>
            <a:ext cx="73581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删除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(delete)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：</a:t>
            </a: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  <a:p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d 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disp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 :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删除所有自动显示</a:t>
            </a: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  <a:p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d 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disp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 +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编号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 :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删除某编号的自动显示</a:t>
            </a: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  <a:p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d (breakpoints) :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删除所有断点</a:t>
            </a: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  <a:p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d (breakpoints) +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编号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: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删除某编号的断点</a:t>
            </a: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6497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/>
          <p:cNvSpPr txBox="1"/>
          <p:nvPr/>
        </p:nvSpPr>
        <p:spPr>
          <a:xfrm>
            <a:off x="607191" y="642918"/>
            <a:ext cx="7358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2"/>
                </a:solidFill>
                <a:ea typeface="等线" panose="02010600030101010101" pitchFamily="2" charset="-122"/>
              </a:rPr>
              <a:t>GDB</a:t>
            </a:r>
            <a:endParaRPr lang="zh-CN" altLang="en-US" sz="2800" dirty="0">
              <a:solidFill>
                <a:schemeClr val="tx2"/>
              </a:solidFill>
              <a:ea typeface="等线" panose="02010600030101010101" pitchFamily="2" charset="-122"/>
            </a:endParaRPr>
          </a:p>
        </p:txBody>
      </p:sp>
      <p:sp>
        <p:nvSpPr>
          <p:cNvPr id="3" name="TextBox 9"/>
          <p:cNvSpPr txBox="1"/>
          <p:nvPr/>
        </p:nvSpPr>
        <p:spPr>
          <a:xfrm>
            <a:off x="607191" y="1514800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下面给出一些稍微高级的应用。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4" name="TextBox 9"/>
          <p:cNvSpPr txBox="1"/>
          <p:nvPr/>
        </p:nvSpPr>
        <p:spPr>
          <a:xfrm>
            <a:off x="607191" y="2232794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更改变量的值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: p +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变量名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=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数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     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如：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p a=3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5" name="TextBox 9"/>
          <p:cNvSpPr txBox="1"/>
          <p:nvPr/>
        </p:nvSpPr>
        <p:spPr>
          <a:xfrm>
            <a:off x="607191" y="2950788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强行调用函数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 : call +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函数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	  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如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: call 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dfs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(1,0) 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6" name="TextBox 9"/>
          <p:cNvSpPr txBox="1"/>
          <p:nvPr/>
        </p:nvSpPr>
        <p:spPr>
          <a:xfrm>
            <a:off x="607191" y="3668782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强行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return : return +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返回值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	  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如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: return 3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7" name="TextBox 9"/>
          <p:cNvSpPr txBox="1"/>
          <p:nvPr/>
        </p:nvSpPr>
        <p:spPr>
          <a:xfrm>
            <a:off x="607191" y="4386776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输出系统栈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 : 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bt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8" name="TextBox 9"/>
          <p:cNvSpPr txBox="1"/>
          <p:nvPr/>
        </p:nvSpPr>
        <p:spPr>
          <a:xfrm>
            <a:off x="607191" y="5089586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跟踪一个变量的断点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: watch +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变量名  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【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将在变量值改变时暂停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】</a:t>
            </a:r>
          </a:p>
          <a:p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(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对应的删除用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d + watch (+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编号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))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737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/>
          <p:nvPr/>
        </p:nvSpPr>
        <p:spPr>
          <a:xfrm>
            <a:off x="3455802" y="2658350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tx2"/>
                </a:solidFill>
                <a:ea typeface="等线" panose="02010600030101010101" pitchFamily="2" charset="-122"/>
              </a:rPr>
              <a:t>对拍</a:t>
            </a:r>
            <a:endParaRPr lang="zh-CN" altLang="en-US" sz="3600" dirty="0">
              <a:solidFill>
                <a:schemeClr val="tx2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011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9"/>
          <p:cNvSpPr txBox="1"/>
          <p:nvPr/>
        </p:nvSpPr>
        <p:spPr>
          <a:xfrm>
            <a:off x="564988" y="1872434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实际上这是个简单的东西，可以很快讲完。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3" name="TextBox 5"/>
          <p:cNvSpPr txBox="1"/>
          <p:nvPr/>
        </p:nvSpPr>
        <p:spPr>
          <a:xfrm>
            <a:off x="719732" y="628850"/>
            <a:ext cx="7358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tx2"/>
                </a:solidFill>
                <a:ea typeface="等线" panose="02010600030101010101" pitchFamily="2" charset="-122"/>
              </a:rPr>
              <a:t>对拍</a:t>
            </a:r>
            <a:endParaRPr lang="zh-CN" altLang="en-US" sz="2800" dirty="0">
              <a:solidFill>
                <a:schemeClr val="tx2"/>
              </a:solidFill>
              <a:ea typeface="等线" panose="02010600030101010101" pitchFamily="2" charset="-122"/>
            </a:endParaRPr>
          </a:p>
        </p:txBody>
      </p:sp>
      <p:sp>
        <p:nvSpPr>
          <p:cNvPr id="4" name="TextBox 9"/>
          <p:cNvSpPr txBox="1"/>
          <p:nvPr/>
        </p:nvSpPr>
        <p:spPr>
          <a:xfrm>
            <a:off x="564988" y="2942166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需要：数据生成器、一个小小的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bat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、你的暴力、你的正解。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0585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/>
          <p:cNvSpPr txBox="1"/>
          <p:nvPr/>
        </p:nvSpPr>
        <p:spPr>
          <a:xfrm>
            <a:off x="719732" y="628850"/>
            <a:ext cx="7358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tx2"/>
                </a:solidFill>
                <a:ea typeface="等线" panose="02010600030101010101" pitchFamily="2" charset="-122"/>
              </a:rPr>
              <a:t>数据生成</a:t>
            </a:r>
            <a:endParaRPr lang="zh-CN" altLang="en-US" sz="2800" dirty="0">
              <a:solidFill>
                <a:schemeClr val="tx2"/>
              </a:solidFill>
              <a:ea typeface="等线" panose="02010600030101010101" pitchFamily="2" charset="-122"/>
            </a:endParaRPr>
          </a:p>
        </p:txBody>
      </p:sp>
      <p:sp>
        <p:nvSpPr>
          <p:cNvPr id="3" name="TextBox 9"/>
          <p:cNvSpPr txBox="1"/>
          <p:nvPr/>
        </p:nvSpPr>
        <p:spPr>
          <a:xfrm>
            <a:off x="466514" y="1286610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写个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c++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代码就好啦。这里给出我的一些小技巧。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4" name="TextBox 9"/>
          <p:cNvSpPr txBox="1"/>
          <p:nvPr/>
        </p:nvSpPr>
        <p:spPr>
          <a:xfrm>
            <a:off x="441370" y="1857756"/>
            <a:ext cx="73581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随机种子：</a:t>
            </a: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  <a:p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因为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time(NULL)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在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Windows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下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1s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改变一次，所以我们像这样搞，调用时就如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 data.exe 3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，这样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argv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中就会存下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3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，在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1s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内如果这个数不同那么种子就会不同。</a:t>
            </a: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6087" y="1790482"/>
            <a:ext cx="3759077" cy="583126"/>
          </a:xfrm>
          <a:prstGeom prst="rect">
            <a:avLst/>
          </a:prstGeom>
        </p:spPr>
      </p:pic>
      <p:sp>
        <p:nvSpPr>
          <p:cNvPr id="6" name="TextBox 9"/>
          <p:cNvSpPr txBox="1"/>
          <p:nvPr/>
        </p:nvSpPr>
        <p:spPr>
          <a:xfrm>
            <a:off x="441370" y="3803923"/>
            <a:ext cx="73581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随机一个数：</a:t>
            </a: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  <a:p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因为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Windows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下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rand()*rand()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恰好在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unsigned 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int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内，所以这样不会爆，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(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注意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Linux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下不要这样写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)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，可以返回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l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到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r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的一个随机数。</a:t>
            </a: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9045" y="3888576"/>
            <a:ext cx="5029200" cy="200025"/>
          </a:xfrm>
          <a:prstGeom prst="rect">
            <a:avLst/>
          </a:prstGeom>
        </p:spPr>
      </p:pic>
      <p:sp>
        <p:nvSpPr>
          <p:cNvPr id="8" name="TextBox 9"/>
          <p:cNvSpPr txBox="1"/>
          <p:nvPr/>
        </p:nvSpPr>
        <p:spPr>
          <a:xfrm>
            <a:off x="441370" y="5473091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随机一棵树：</a:t>
            </a: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9045" y="5574088"/>
            <a:ext cx="4772025" cy="1809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7158" y="6240867"/>
            <a:ext cx="2133600" cy="171450"/>
          </a:xfrm>
          <a:prstGeom prst="rect">
            <a:avLst/>
          </a:prstGeom>
        </p:spPr>
      </p:pic>
      <p:sp>
        <p:nvSpPr>
          <p:cNvPr id="11" name="TextBox 9"/>
          <p:cNvSpPr txBox="1"/>
          <p:nvPr/>
        </p:nvSpPr>
        <p:spPr>
          <a:xfrm>
            <a:off x="466514" y="6141926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随机打乱一个数组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767026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8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719732" y="628850"/>
            <a:ext cx="7358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tx2"/>
                </a:solidFill>
                <a:ea typeface="等线" panose="02010600030101010101" pitchFamily="2" charset="-122"/>
              </a:rPr>
              <a:t>小小的</a:t>
            </a:r>
            <a:r>
              <a:rPr lang="en-US" altLang="zh-CN" sz="2800" dirty="0" smtClean="0">
                <a:solidFill>
                  <a:schemeClr val="tx2"/>
                </a:solidFill>
                <a:ea typeface="等线" panose="02010600030101010101" pitchFamily="2" charset="-122"/>
              </a:rPr>
              <a:t>bat</a:t>
            </a:r>
            <a:endParaRPr lang="zh-CN" altLang="en-US" sz="2800" dirty="0">
              <a:solidFill>
                <a:schemeClr val="tx2"/>
              </a:solidFill>
              <a:ea typeface="等线" panose="02010600030101010101" pitchFamily="2" charset="-122"/>
            </a:endParaRPr>
          </a:p>
        </p:txBody>
      </p:sp>
      <p:sp>
        <p:nvSpPr>
          <p:cNvPr id="6" name="TextBox 9"/>
          <p:cNvSpPr txBox="1"/>
          <p:nvPr/>
        </p:nvSpPr>
        <p:spPr>
          <a:xfrm>
            <a:off x="452446" y="1793047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直接挂代码吧。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8" name="TextBox 9"/>
          <p:cNvSpPr txBox="1"/>
          <p:nvPr/>
        </p:nvSpPr>
        <p:spPr>
          <a:xfrm>
            <a:off x="452446" y="5504573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注意在命令行中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%%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要写成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%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，如果出现了错误可以试着在命令行中打出，看哪里出错了。另外，一定要注意空格，注意空格，注意空格。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46" y="2404068"/>
            <a:ext cx="3333308" cy="285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43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/>
          <p:nvPr/>
        </p:nvSpPr>
        <p:spPr>
          <a:xfrm>
            <a:off x="3019703" y="2770891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err="1" smtClean="0">
                <a:solidFill>
                  <a:schemeClr val="tx2"/>
                </a:solidFill>
                <a:ea typeface="等线" panose="02010600030101010101" pitchFamily="2" charset="-122"/>
              </a:rPr>
              <a:t>Gvim</a:t>
            </a:r>
            <a:r>
              <a:rPr lang="en-US" altLang="zh-CN" sz="3600" dirty="0" smtClean="0">
                <a:solidFill>
                  <a:schemeClr val="tx2"/>
                </a:solidFill>
                <a:ea typeface="等线" panose="02010600030101010101" pitchFamily="2" charset="-122"/>
              </a:rPr>
              <a:t>/</a:t>
            </a:r>
            <a:r>
              <a:rPr lang="en-US" altLang="zh-CN" sz="3600" dirty="0">
                <a:solidFill>
                  <a:schemeClr val="tx2"/>
                </a:solidFill>
                <a:ea typeface="等线" panose="02010600030101010101" pitchFamily="2" charset="-122"/>
              </a:rPr>
              <a:t>V</a:t>
            </a:r>
            <a:r>
              <a:rPr lang="en-US" altLang="zh-CN" sz="3600" dirty="0" smtClean="0">
                <a:solidFill>
                  <a:schemeClr val="tx2"/>
                </a:solidFill>
                <a:ea typeface="等线" panose="02010600030101010101" pitchFamily="2" charset="-122"/>
              </a:rPr>
              <a:t>im</a:t>
            </a:r>
            <a:endParaRPr lang="zh-CN" altLang="en-US" sz="3600" dirty="0">
              <a:solidFill>
                <a:schemeClr val="tx2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118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/>
          <p:cNvSpPr txBox="1"/>
          <p:nvPr/>
        </p:nvSpPr>
        <p:spPr>
          <a:xfrm>
            <a:off x="607191" y="642918"/>
            <a:ext cx="7358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 smtClean="0">
                <a:solidFill>
                  <a:schemeClr val="tx2"/>
                </a:solidFill>
                <a:ea typeface="等线" panose="02010600030101010101" pitchFamily="2" charset="-122"/>
              </a:rPr>
              <a:t>Gvim</a:t>
            </a:r>
            <a:r>
              <a:rPr lang="en-US" altLang="zh-CN" sz="2800" dirty="0" smtClean="0">
                <a:solidFill>
                  <a:schemeClr val="tx2"/>
                </a:solidFill>
                <a:ea typeface="等线" panose="02010600030101010101" pitchFamily="2" charset="-122"/>
              </a:rPr>
              <a:t>/Vim</a:t>
            </a:r>
            <a:endParaRPr lang="zh-CN" altLang="en-US" sz="2800" dirty="0">
              <a:solidFill>
                <a:schemeClr val="tx2"/>
              </a:solidFill>
              <a:ea typeface="等线" panose="02010600030101010101" pitchFamily="2" charset="-122"/>
            </a:endParaRPr>
          </a:p>
        </p:txBody>
      </p:sp>
      <p:sp>
        <p:nvSpPr>
          <p:cNvPr id="3" name="TextBox 9"/>
          <p:cNvSpPr txBox="1"/>
          <p:nvPr/>
        </p:nvSpPr>
        <p:spPr>
          <a:xfrm>
            <a:off x="607191" y="2021236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这两个东西用法大同小异，都是一种编辑器。在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Windows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下用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Gvim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就好了，由于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Linux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下没有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Gvim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所以只能用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Vim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。此处讲解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Gvim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。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5" name="TextBox 9"/>
          <p:cNvSpPr txBox="1"/>
          <p:nvPr/>
        </p:nvSpPr>
        <p:spPr>
          <a:xfrm>
            <a:off x="607191" y="3199499"/>
            <a:ext cx="73581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当你最开始使用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Gvim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时，你可能会觉得十分别扭以及各种不习惯，但当你使用习惯了之后，你能在不借助鼠标的情况下进行各种花式操作。是的你会爱上它。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6" name="TextBox 9"/>
          <p:cNvSpPr txBox="1"/>
          <p:nvPr/>
        </p:nvSpPr>
        <p:spPr>
          <a:xfrm>
            <a:off x="607191" y="4491382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注意这是一个需要不停练习与使用的东西，学了一个命令就要尝试着多去使用它，当然也不是所有命令都要掌握，取自己需要的就好。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5206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/>
          <p:cNvSpPr txBox="1"/>
          <p:nvPr/>
        </p:nvSpPr>
        <p:spPr>
          <a:xfrm>
            <a:off x="607191" y="642918"/>
            <a:ext cx="7358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 smtClean="0">
                <a:solidFill>
                  <a:schemeClr val="tx2"/>
                </a:solidFill>
                <a:ea typeface="等线" panose="02010600030101010101" pitchFamily="2" charset="-122"/>
              </a:rPr>
              <a:t>Gvim</a:t>
            </a:r>
            <a:r>
              <a:rPr lang="zh-CN" altLang="en-US" sz="2800" dirty="0" smtClean="0">
                <a:solidFill>
                  <a:schemeClr val="tx2"/>
                </a:solidFill>
                <a:ea typeface="等线" panose="02010600030101010101" pitchFamily="2" charset="-122"/>
              </a:rPr>
              <a:t>的</a:t>
            </a:r>
            <a:r>
              <a:rPr lang="zh-CN" altLang="en-US" sz="2800" dirty="0">
                <a:solidFill>
                  <a:schemeClr val="tx2"/>
                </a:solidFill>
                <a:ea typeface="等线" panose="02010600030101010101" pitchFamily="2" charset="-122"/>
              </a:rPr>
              <a:t>模式</a:t>
            </a:r>
          </a:p>
        </p:txBody>
      </p:sp>
      <p:sp>
        <p:nvSpPr>
          <p:cNvPr id="3" name="TextBox 9"/>
          <p:cNvSpPr txBox="1"/>
          <p:nvPr/>
        </p:nvSpPr>
        <p:spPr>
          <a:xfrm>
            <a:off x="607191" y="1923846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Gvim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有模式之分。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4" name="TextBox 9"/>
          <p:cNvSpPr txBox="1"/>
          <p:nvPr/>
        </p:nvSpPr>
        <p:spPr>
          <a:xfrm>
            <a:off x="607191" y="2737430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正常模式：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我们称最开始的模式为正常模式，它也是最基本的模式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。在正常模式下你的输入不是正常的输入，按键将带有功能性。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5" name="TextBox 9"/>
          <p:cNvSpPr txBox="1"/>
          <p:nvPr/>
        </p:nvSpPr>
        <p:spPr>
          <a:xfrm>
            <a:off x="607191" y="3870212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插入模式：这是平时大家所熟悉的模式，按键即输入。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0702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/>
          <p:cNvSpPr txBox="1"/>
          <p:nvPr/>
        </p:nvSpPr>
        <p:spPr>
          <a:xfrm>
            <a:off x="607191" y="642918"/>
            <a:ext cx="7358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 smtClean="0">
                <a:solidFill>
                  <a:schemeClr val="tx2"/>
                </a:solidFill>
                <a:ea typeface="等线" panose="02010600030101010101" pitchFamily="2" charset="-122"/>
              </a:rPr>
              <a:t>Gvim</a:t>
            </a:r>
            <a:r>
              <a:rPr lang="zh-CN" altLang="en-US" sz="2800" dirty="0" smtClean="0">
                <a:solidFill>
                  <a:schemeClr val="tx2"/>
                </a:solidFill>
                <a:ea typeface="等线" panose="02010600030101010101" pitchFamily="2" charset="-122"/>
              </a:rPr>
              <a:t>的正常模式</a:t>
            </a:r>
            <a:endParaRPr lang="zh-CN" altLang="en-US" sz="2800" dirty="0">
              <a:solidFill>
                <a:schemeClr val="tx2"/>
              </a:solidFill>
              <a:ea typeface="等线" panose="02010600030101010101" pitchFamily="2" charset="-122"/>
            </a:endParaRPr>
          </a:p>
        </p:txBody>
      </p:sp>
      <p:sp>
        <p:nvSpPr>
          <p:cNvPr id="3" name="TextBox 9"/>
          <p:cNvSpPr txBox="1"/>
          <p:nvPr/>
        </p:nvSpPr>
        <p:spPr>
          <a:xfrm>
            <a:off x="607191" y="1923846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Gvim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的正常模式里的功能按键是特别棒的东西，有很多快捷键能够做不少事情。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4" name="TextBox 9"/>
          <p:cNvSpPr txBox="1"/>
          <p:nvPr/>
        </p:nvSpPr>
        <p:spPr>
          <a:xfrm>
            <a:off x="607191" y="2749715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这里先教大家最基础的应用。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5" name="TextBox 9"/>
          <p:cNvSpPr txBox="1"/>
          <p:nvPr/>
        </p:nvSpPr>
        <p:spPr>
          <a:xfrm>
            <a:off x="607191" y="3298585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移动光标：左移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:h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     下移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:j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    上移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:k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    右移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:l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6" name="TextBox 9"/>
          <p:cNvSpPr txBox="1"/>
          <p:nvPr/>
        </p:nvSpPr>
        <p:spPr>
          <a:xfrm>
            <a:off x="607191" y="3885094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退出与保存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:  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退出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: “:q”   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保存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:”:w”    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保存退出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”: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wq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”   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需要强制的话在命令后面加感叹号。注意养成随时用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”:w”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保存的习惯。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7" name="TextBox 9"/>
          <p:cNvSpPr txBox="1"/>
          <p:nvPr/>
        </p:nvSpPr>
        <p:spPr>
          <a:xfrm>
            <a:off x="607191" y="4786274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删除一行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: 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dd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删除一个单词：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dw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8" name="TextBox 9"/>
          <p:cNvSpPr txBox="1"/>
          <p:nvPr/>
        </p:nvSpPr>
        <p:spPr>
          <a:xfrm>
            <a:off x="607191" y="5743447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进入插入模式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: 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  a   I  A 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都试一下吧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(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第三个是大写的 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)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07191" y="6423622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退出特殊模式：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&lt;ESC&gt;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2346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57554" y="714356"/>
            <a:ext cx="73581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chemeClr val="tx2"/>
                </a:solidFill>
                <a:ea typeface="等线" panose="02010600030101010101" pitchFamily="2" charset="-122"/>
              </a:rPr>
              <a:t>目录</a:t>
            </a:r>
            <a:endParaRPr lang="zh-CN" altLang="en-US" dirty="0">
              <a:solidFill>
                <a:schemeClr val="tx2"/>
              </a:solidFill>
              <a:ea typeface="等线" panose="02010600030101010101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2910" y="2024722"/>
            <a:ext cx="7358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</a:t>
            </a: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g++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 </a:t>
            </a: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&amp;&amp; </a:t>
            </a:r>
            <a:r>
              <a:rPr lang="en-US" altLang="zh-CN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gdb</a:t>
            </a:r>
            <a:endParaRPr lang="zh-CN" altLang="en-US" sz="2400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2910" y="4072311"/>
            <a:ext cx="7358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</a:t>
            </a:r>
            <a:r>
              <a:rPr lang="en-US" altLang="zh-CN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gvim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/</a:t>
            </a: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vim</a:t>
            </a:r>
            <a:endParaRPr lang="zh-CN" altLang="en-US" sz="2400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6" name="TextBox 9"/>
          <p:cNvSpPr txBox="1"/>
          <p:nvPr/>
        </p:nvSpPr>
        <p:spPr>
          <a:xfrm>
            <a:off x="642910" y="3101252"/>
            <a:ext cx="7358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▪对拍</a:t>
            </a:r>
            <a:endParaRPr lang="zh-CN" altLang="en-US" sz="2400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039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/>
          <p:cNvSpPr txBox="1"/>
          <p:nvPr/>
        </p:nvSpPr>
        <p:spPr>
          <a:xfrm>
            <a:off x="607191" y="642918"/>
            <a:ext cx="7358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 smtClean="0">
                <a:solidFill>
                  <a:schemeClr val="tx2"/>
                </a:solidFill>
                <a:ea typeface="等线" panose="02010600030101010101" pitchFamily="2" charset="-122"/>
              </a:rPr>
              <a:t>Gvim</a:t>
            </a:r>
            <a:r>
              <a:rPr lang="zh-CN" altLang="en-US" sz="2800" dirty="0" smtClean="0">
                <a:solidFill>
                  <a:schemeClr val="tx2"/>
                </a:solidFill>
                <a:ea typeface="等线" panose="02010600030101010101" pitchFamily="2" charset="-122"/>
              </a:rPr>
              <a:t>的正常模式</a:t>
            </a:r>
            <a:endParaRPr lang="zh-CN" altLang="en-US" sz="2800" dirty="0">
              <a:solidFill>
                <a:schemeClr val="tx2"/>
              </a:solidFill>
              <a:ea typeface="等线" panose="02010600030101010101" pitchFamily="2" charset="-122"/>
            </a:endParaRPr>
          </a:p>
        </p:txBody>
      </p:sp>
      <p:sp>
        <p:nvSpPr>
          <p:cNvPr id="3" name="TextBox 9"/>
          <p:cNvSpPr txBox="1"/>
          <p:nvPr/>
        </p:nvSpPr>
        <p:spPr>
          <a:xfrm>
            <a:off x="607191" y="1570268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跳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转到括号的另一端：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%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4" name="TextBox 9"/>
          <p:cNvSpPr txBox="1"/>
          <p:nvPr/>
        </p:nvSpPr>
        <p:spPr>
          <a:xfrm>
            <a:off x="607191" y="2257540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注意在一个命令前加一个数，就会重复这么多次。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5" name="TextBox 9"/>
          <p:cNvSpPr txBox="1"/>
          <p:nvPr/>
        </p:nvSpPr>
        <p:spPr>
          <a:xfrm>
            <a:off x="607191" y="2987013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撤销：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u     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取消撤销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: &lt;Ctrl&gt;+r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6" name="TextBox 9"/>
          <p:cNvSpPr txBox="1"/>
          <p:nvPr/>
        </p:nvSpPr>
        <p:spPr>
          <a:xfrm>
            <a:off x="607191" y="3800889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向下翻一整页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:&lt;Ctrl&gt;+d   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向上翻一整页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:&lt;Ctrl&gt;+u</a:t>
            </a:r>
          </a:p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跳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转到文首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:gg    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跳转到文末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:G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7" name="TextBox 9"/>
          <p:cNvSpPr txBox="1"/>
          <p:nvPr/>
        </p:nvSpPr>
        <p:spPr>
          <a:xfrm>
            <a:off x="607191" y="4779226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自动缩进光标以下内容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: =G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8" name="TextBox 9"/>
          <p:cNvSpPr txBox="1"/>
          <p:nvPr/>
        </p:nvSpPr>
        <p:spPr>
          <a:xfrm>
            <a:off x="607191" y="5295898"/>
            <a:ext cx="73581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更多内容的学习可以百度找找。</a:t>
            </a: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另外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Gvim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目录下有个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vimtutor.bat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，是个很好用的教程。上面所讲的都能在里面看到并且练习。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3499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/>
          <p:cNvSpPr txBox="1"/>
          <p:nvPr/>
        </p:nvSpPr>
        <p:spPr>
          <a:xfrm>
            <a:off x="719732" y="628850"/>
            <a:ext cx="7358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 smtClean="0">
                <a:solidFill>
                  <a:schemeClr val="tx2"/>
                </a:solidFill>
                <a:ea typeface="等线" panose="02010600030101010101" pitchFamily="2" charset="-122"/>
              </a:rPr>
              <a:t>Gvim</a:t>
            </a:r>
            <a:r>
              <a:rPr lang="zh-CN" altLang="en-US" sz="2800" dirty="0" smtClean="0">
                <a:solidFill>
                  <a:schemeClr val="tx2"/>
                </a:solidFill>
                <a:ea typeface="等线" panose="02010600030101010101" pitchFamily="2" charset="-122"/>
              </a:rPr>
              <a:t>的</a:t>
            </a:r>
            <a:r>
              <a:rPr lang="zh-CN" altLang="en-US" sz="2800" dirty="0">
                <a:solidFill>
                  <a:schemeClr val="tx2"/>
                </a:solidFill>
                <a:ea typeface="等线" panose="02010600030101010101" pitchFamily="2" charset="-122"/>
              </a:rPr>
              <a:t>配置</a:t>
            </a:r>
          </a:p>
        </p:txBody>
      </p:sp>
      <p:sp>
        <p:nvSpPr>
          <p:cNvPr id="3" name="TextBox 9"/>
          <p:cNvSpPr txBox="1"/>
          <p:nvPr/>
        </p:nvSpPr>
        <p:spPr>
          <a:xfrm>
            <a:off x="607191" y="1570268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在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Gvim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的正常模式中，输入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 “ :!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gvim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 $vim/_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vimrc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 “ 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也就是打开安装目录下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vim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目录中的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_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vimrc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文件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4" name="TextBox 9"/>
          <p:cNvSpPr txBox="1"/>
          <p:nvPr/>
        </p:nvSpPr>
        <p:spPr>
          <a:xfrm>
            <a:off x="607191" y="2510459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在里面改配置即可。下面是我的个人配置。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732" y="3441675"/>
            <a:ext cx="4448175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37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9"/>
          <p:cNvSpPr txBox="1"/>
          <p:nvPr/>
        </p:nvSpPr>
        <p:spPr>
          <a:xfrm>
            <a:off x="607191" y="4815579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▪关于更多的内容请自行了解学习，找到对自己有用的命令以及快捷键之类的东西，不断提高速度，养成自己的习惯吧。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3" name="TextBox 5"/>
          <p:cNvSpPr txBox="1"/>
          <p:nvPr/>
        </p:nvSpPr>
        <p:spPr>
          <a:xfrm>
            <a:off x="607191" y="642918"/>
            <a:ext cx="7358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2"/>
                </a:solidFill>
                <a:ea typeface="等线" panose="02010600030101010101" pitchFamily="2" charset="-122"/>
              </a:rPr>
              <a:t>END</a:t>
            </a:r>
            <a:endParaRPr lang="zh-CN" altLang="en-US" sz="2800" dirty="0">
              <a:solidFill>
                <a:schemeClr val="tx2"/>
              </a:solidFill>
              <a:ea typeface="等线" panose="02010600030101010101" pitchFamily="2" charset="-122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900790" y="2667693"/>
            <a:ext cx="6858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tx2"/>
                </a:solidFill>
                <a:latin typeface="+mj-lt"/>
                <a:ea typeface="等线" panose="02010600030101010101" pitchFamily="2" charset="-122"/>
              </a:rPr>
              <a:t>谢谢各位</a:t>
            </a:r>
            <a:endParaRPr lang="zh-CN" altLang="en-US" sz="3600" dirty="0">
              <a:solidFill>
                <a:schemeClr val="tx2"/>
              </a:solidFill>
              <a:latin typeface="+mj-lt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411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/>
          <p:cNvSpPr txBox="1"/>
          <p:nvPr/>
        </p:nvSpPr>
        <p:spPr>
          <a:xfrm>
            <a:off x="607191" y="642918"/>
            <a:ext cx="7358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tx2"/>
                </a:solidFill>
                <a:ea typeface="等线" panose="02010600030101010101" pitchFamily="2" charset="-122"/>
              </a:rPr>
              <a:t>说明</a:t>
            </a:r>
            <a:endParaRPr lang="zh-CN" altLang="en-US" sz="2800" dirty="0">
              <a:solidFill>
                <a:schemeClr val="tx2"/>
              </a:solidFill>
              <a:ea typeface="等线" panose="02010600030101010101" pitchFamily="2" charset="-122"/>
            </a:endParaRPr>
          </a:p>
        </p:txBody>
      </p:sp>
      <p:sp>
        <p:nvSpPr>
          <p:cNvPr id="6" name="TextBox 9"/>
          <p:cNvSpPr txBox="1"/>
          <p:nvPr/>
        </p:nvSpPr>
        <p:spPr>
          <a:xfrm>
            <a:off x="607191" y="1985412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▪讲解将以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Windows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为基础，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Linux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可能会稍有提到。但是实际上学会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Windows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下如何操作后，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Linux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下也就很快学会了。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8" name="TextBox 9"/>
          <p:cNvSpPr txBox="1"/>
          <p:nvPr/>
        </p:nvSpPr>
        <p:spPr>
          <a:xfrm>
            <a:off x="607191" y="4065084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另外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这只是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我个人习惯的一些基础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用法，大可不必照搬，学会了之后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大家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可试着弄出自己的风格。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07191" y="3046350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▪注意命令行的基础指令需要自行学会，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Windows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和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Linux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下的命令不同。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2902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/>
          <p:nvPr/>
        </p:nvSpPr>
        <p:spPr>
          <a:xfrm>
            <a:off x="2428860" y="2714620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chemeClr val="tx2"/>
                </a:solidFill>
                <a:ea typeface="等线" panose="02010600030101010101" pitchFamily="2" charset="-122"/>
              </a:rPr>
              <a:t>G++ &amp;&amp; GDB</a:t>
            </a:r>
            <a:endParaRPr lang="zh-CN" altLang="en-US" sz="3600" dirty="0">
              <a:solidFill>
                <a:schemeClr val="tx2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893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/>
          <p:cNvSpPr txBox="1"/>
          <p:nvPr/>
        </p:nvSpPr>
        <p:spPr>
          <a:xfrm>
            <a:off x="607191" y="642918"/>
            <a:ext cx="7358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2"/>
                </a:solidFill>
                <a:ea typeface="等线" panose="02010600030101010101" pitchFamily="2" charset="-122"/>
              </a:rPr>
              <a:t>G++</a:t>
            </a:r>
            <a:endParaRPr lang="zh-CN" altLang="en-US" sz="2800" dirty="0">
              <a:solidFill>
                <a:schemeClr val="tx2"/>
              </a:solidFill>
              <a:ea typeface="等线" panose="02010600030101010101" pitchFamily="2" charset="-122"/>
            </a:endParaRPr>
          </a:p>
        </p:txBody>
      </p:sp>
      <p:sp>
        <p:nvSpPr>
          <p:cNvPr id="3" name="TextBox 9"/>
          <p:cNvSpPr txBox="1"/>
          <p:nvPr/>
        </p:nvSpPr>
        <p:spPr>
          <a:xfrm>
            <a:off x="607191" y="1985412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G++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是一个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C++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的编译器。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4" name="TextBox 9"/>
          <p:cNvSpPr txBox="1"/>
          <p:nvPr/>
        </p:nvSpPr>
        <p:spPr>
          <a:xfrm>
            <a:off x="607191" y="2804686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基础用法：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g++ a.cpp -o a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5" name="TextBox 9"/>
          <p:cNvSpPr txBox="1"/>
          <p:nvPr/>
        </p:nvSpPr>
        <p:spPr>
          <a:xfrm>
            <a:off x="607191" y="3439294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生成调试信息：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-g	</a:t>
            </a:r>
          </a:p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▪用这个才能够用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gdb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调试，务必记住。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7" name="TextBox 9"/>
          <p:cNvSpPr txBox="1"/>
          <p:nvPr/>
        </p:nvSpPr>
        <p:spPr>
          <a:xfrm>
            <a:off x="607191" y="4350901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开启警告：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-Wall –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Wconversion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 -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Wextra</a:t>
            </a: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8" name="TextBox 9"/>
          <p:cNvSpPr txBox="1"/>
          <p:nvPr/>
        </p:nvSpPr>
        <p:spPr>
          <a:xfrm>
            <a:off x="607191" y="5080075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开启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O2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：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-O2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7191" y="5809249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于是一般的用法：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g++ a.cpp –o a –g –Wall –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Wconversion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 -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Wextra</a:t>
            </a: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420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7" grpId="0"/>
      <p:bldP spid="8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/>
          <p:cNvSpPr txBox="1"/>
          <p:nvPr/>
        </p:nvSpPr>
        <p:spPr>
          <a:xfrm>
            <a:off x="607191" y="206819"/>
            <a:ext cx="7358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2"/>
                </a:solidFill>
                <a:ea typeface="等线" panose="02010600030101010101" pitchFamily="2" charset="-122"/>
              </a:rPr>
              <a:t>G++  -- </a:t>
            </a:r>
            <a:r>
              <a:rPr lang="en-US" altLang="zh-CN" sz="2800" dirty="0" err="1" smtClean="0">
                <a:solidFill>
                  <a:schemeClr val="tx2"/>
                </a:solidFill>
                <a:ea typeface="等线" panose="02010600030101010101" pitchFamily="2" charset="-122"/>
              </a:rPr>
              <a:t>Gprof</a:t>
            </a:r>
            <a:endParaRPr lang="zh-CN" altLang="en-US" sz="2800" dirty="0">
              <a:solidFill>
                <a:schemeClr val="tx2"/>
              </a:solidFill>
              <a:ea typeface="等线" panose="02010600030101010101" pitchFamily="2" charset="-122"/>
            </a:endParaRPr>
          </a:p>
        </p:txBody>
      </p:sp>
      <p:sp>
        <p:nvSpPr>
          <p:cNvPr id="3" name="TextBox 9"/>
          <p:cNvSpPr txBox="1"/>
          <p:nvPr/>
        </p:nvSpPr>
        <p:spPr>
          <a:xfrm>
            <a:off x="607191" y="811144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Gprof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是一个超好用的东西。能够用于分析程序，包括各个函数的调用所耗时间和调用次数等。以程序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a.cpp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为例。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4" name="TextBox 9"/>
          <p:cNvSpPr txBox="1"/>
          <p:nvPr/>
        </p:nvSpPr>
        <p:spPr>
          <a:xfrm>
            <a:off x="607191" y="1404003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用法：在编译命令中加上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–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pg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。然后运行程序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a.exe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，再输入命令 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gprof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 a.exe &gt; a.log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，打开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a.log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即可。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5" name="TextBox 9"/>
          <p:cNvSpPr txBox="1"/>
          <p:nvPr/>
        </p:nvSpPr>
        <p:spPr>
          <a:xfrm>
            <a:off x="607191" y="2059200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a.log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分为两部分，第一部分为每个函数消耗的时间及调用次数等信息，第二部分为调用树。每部分下面都有解释，英文好的同学可以自己读。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191" y="2705531"/>
            <a:ext cx="6602803" cy="4033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279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9"/>
          <p:cNvSpPr txBox="1"/>
          <p:nvPr/>
        </p:nvSpPr>
        <p:spPr>
          <a:xfrm>
            <a:off x="607191" y="1908422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▪注意：除了要用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gprof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，其他时候不要加编译命令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-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pg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。加入该命令后程序运行时间其实是差不多的，但由于要记录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gprof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信息，会看起来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慢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很多。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4" name="TextBox 5"/>
          <p:cNvSpPr txBox="1"/>
          <p:nvPr/>
        </p:nvSpPr>
        <p:spPr>
          <a:xfrm>
            <a:off x="607191" y="642918"/>
            <a:ext cx="7358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tx2"/>
                </a:solidFill>
                <a:ea typeface="等线" panose="02010600030101010101" pitchFamily="2" charset="-122"/>
              </a:rPr>
              <a:t>G++  -- </a:t>
            </a:r>
            <a:r>
              <a:rPr lang="en-US" altLang="zh-CN" sz="2800" dirty="0" err="1">
                <a:solidFill>
                  <a:schemeClr val="tx2"/>
                </a:solidFill>
                <a:ea typeface="等线" panose="02010600030101010101" pitchFamily="2" charset="-122"/>
              </a:rPr>
              <a:t>Gprof</a:t>
            </a:r>
            <a:endParaRPr lang="zh-CN" altLang="en-US" sz="2800" dirty="0">
              <a:solidFill>
                <a:schemeClr val="tx2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8928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/>
          <p:cNvSpPr txBox="1"/>
          <p:nvPr/>
        </p:nvSpPr>
        <p:spPr>
          <a:xfrm>
            <a:off x="607191" y="642918"/>
            <a:ext cx="7358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tx2"/>
                </a:solidFill>
                <a:ea typeface="等线" panose="02010600030101010101" pitchFamily="2" charset="-122"/>
              </a:rPr>
              <a:t>补充 </a:t>
            </a:r>
            <a:r>
              <a:rPr lang="en-US" altLang="zh-CN" sz="2800" dirty="0" smtClean="0">
                <a:solidFill>
                  <a:schemeClr val="tx2"/>
                </a:solidFill>
                <a:ea typeface="等线" panose="02010600030101010101" pitchFamily="2" charset="-122"/>
              </a:rPr>
              <a:t>-- size</a:t>
            </a:r>
            <a:r>
              <a:rPr lang="zh-CN" altLang="en-US" sz="2800" dirty="0" smtClean="0">
                <a:solidFill>
                  <a:schemeClr val="tx2"/>
                </a:solidFill>
                <a:ea typeface="等线" panose="02010600030101010101" pitchFamily="2" charset="-122"/>
              </a:rPr>
              <a:t>命令</a:t>
            </a:r>
            <a:endParaRPr lang="zh-CN" altLang="en-US" sz="2800" dirty="0">
              <a:solidFill>
                <a:schemeClr val="tx2"/>
              </a:solidFill>
              <a:ea typeface="等线" panose="02010600030101010101" pitchFamily="2" charset="-122"/>
            </a:endParaRPr>
          </a:p>
        </p:txBody>
      </p:sp>
      <p:sp>
        <p:nvSpPr>
          <p:cNvPr id="3" name="TextBox 9"/>
          <p:cNvSpPr txBox="1"/>
          <p:nvPr/>
        </p:nvSpPr>
        <p:spPr>
          <a:xfrm>
            <a:off x="607191" y="1936560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Size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命令可用于查看程序使用的</a:t>
            </a:r>
            <a:r>
              <a:rPr lang="zh-CN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静态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内存。用于检验是否超内存，避免静态内存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MLE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。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191" y="3921822"/>
            <a:ext cx="4219575" cy="571500"/>
          </a:xfrm>
          <a:prstGeom prst="rect">
            <a:avLst/>
          </a:prstGeom>
        </p:spPr>
      </p:pic>
      <p:sp>
        <p:nvSpPr>
          <p:cNvPr id="5" name="TextBox 9"/>
          <p:cNvSpPr txBox="1"/>
          <p:nvPr/>
        </p:nvSpPr>
        <p:spPr>
          <a:xfrm>
            <a:off x="607191" y="2929191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用法：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size a.exe	          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看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bss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下面的即可，单位是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B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。除以两次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1024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即转化为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MB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。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6" name="TextBox 9"/>
          <p:cNvSpPr txBox="1"/>
          <p:nvPr/>
        </p:nvSpPr>
        <p:spPr>
          <a:xfrm>
            <a:off x="607191" y="4973857"/>
            <a:ext cx="73581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但一定一定注意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这只是静态内存，程序运行过程中新开的空间不会被计入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!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比如说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vector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、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map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之类所新开的空间是不会被计入的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。所以这里的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bss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到限制的空间大小不要太接近。建议还是要自己计算一次空间大小来确保无误。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4955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/>
          <p:cNvSpPr txBox="1"/>
          <p:nvPr/>
        </p:nvSpPr>
        <p:spPr>
          <a:xfrm>
            <a:off x="607191" y="642918"/>
            <a:ext cx="7358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2"/>
                </a:solidFill>
                <a:ea typeface="等线" panose="02010600030101010101" pitchFamily="2" charset="-122"/>
              </a:rPr>
              <a:t>GDB</a:t>
            </a:r>
            <a:endParaRPr lang="zh-CN" altLang="en-US" sz="2800" dirty="0">
              <a:solidFill>
                <a:schemeClr val="tx2"/>
              </a:solidFill>
              <a:ea typeface="等线" panose="02010600030101010101" pitchFamily="2" charset="-122"/>
            </a:endParaRPr>
          </a:p>
        </p:txBody>
      </p:sp>
      <p:sp>
        <p:nvSpPr>
          <p:cNvPr id="3" name="TextBox 9"/>
          <p:cNvSpPr txBox="1"/>
          <p:nvPr/>
        </p:nvSpPr>
        <p:spPr>
          <a:xfrm>
            <a:off x="607191" y="1936560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GDB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是一个可以用来调试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C/C++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的工具，十分方便并且功能强大。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4" name="TextBox 9"/>
          <p:cNvSpPr txBox="1"/>
          <p:nvPr/>
        </p:nvSpPr>
        <p:spPr>
          <a:xfrm>
            <a:off x="607191" y="2524101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打开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GDB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方法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:  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gdb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 a.exe		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下面给出一些常用命令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5" name="TextBox 9"/>
          <p:cNvSpPr txBox="1"/>
          <p:nvPr/>
        </p:nvSpPr>
        <p:spPr>
          <a:xfrm>
            <a:off x="607191" y="3076314"/>
            <a:ext cx="73581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执行：</a:t>
            </a: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  <a:p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r(un) :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直接运行程序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(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遇到断点才停止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)</a:t>
            </a:r>
          </a:p>
          <a:p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s(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tep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) :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单步步入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(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遇到函数进入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)</a:t>
            </a:r>
          </a:p>
          <a:p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n(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ext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) :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单步步过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(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遇到函数，执行进入后的过程，再在下一行停下来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)</a:t>
            </a:r>
          </a:p>
          <a:p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c(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ontinue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)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 :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一直执行到程序结束或下一个断点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8" name="TextBox 9"/>
          <p:cNvSpPr txBox="1"/>
          <p:nvPr/>
        </p:nvSpPr>
        <p:spPr>
          <a:xfrm>
            <a:off x="607191" y="4736523"/>
            <a:ext cx="73581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显示：</a:t>
            </a: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  <a:p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l(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ist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) :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显示上下共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10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行代码，再按回车继续向下显示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10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行。</a:t>
            </a: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  <a:p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p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(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rint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) +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变量名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: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显示一次一个变量的值。</a:t>
            </a: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  <a:p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disp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(lay) +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变量名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: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一直显示一个变量的值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(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也叫自动显示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)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。</a:t>
            </a: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  <a:p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nfo + b(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reakpoints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) :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显示断点信息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6770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相邻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589</TotalTime>
  <Words>1453</Words>
  <Application>Microsoft Office PowerPoint</Application>
  <PresentationFormat>全屏显示(4:3)</PresentationFormat>
  <Paragraphs>110</Paragraphs>
  <Slides>22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8" baseType="lpstr">
      <vt:lpstr>等线</vt:lpstr>
      <vt:lpstr>宋体</vt:lpstr>
      <vt:lpstr>Arial</vt:lpstr>
      <vt:lpstr>Calibri</vt:lpstr>
      <vt:lpstr>Cambria</vt:lpstr>
      <vt:lpstr>主题1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LFlame</dc:creator>
  <cp:lastModifiedBy>315629555@qq.com</cp:lastModifiedBy>
  <cp:revision>601</cp:revision>
  <dcterms:created xsi:type="dcterms:W3CDTF">2017-07-28T02:14:19Z</dcterms:created>
  <dcterms:modified xsi:type="dcterms:W3CDTF">2019-02-20T00:27:33Z</dcterms:modified>
</cp:coreProperties>
</file>