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4" r:id="rId4"/>
    <p:sldId id="261" r:id="rId5"/>
    <p:sldId id="262" r:id="rId6"/>
    <p:sldId id="263" r:id="rId7"/>
    <p:sldId id="265" r:id="rId8"/>
    <p:sldId id="267" r:id="rId9"/>
    <p:sldId id="258" r:id="rId10"/>
    <p:sldId id="259" r:id="rId11"/>
    <p:sldId id="260" r:id="rId12"/>
    <p:sldId id="268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3783" autoAdjust="0"/>
  </p:normalViewPr>
  <p:slideViewPr>
    <p:cSldViewPr>
      <p:cViewPr varScale="1">
        <p:scale>
          <a:sx n="70" d="100"/>
          <a:sy n="70" d="100"/>
        </p:scale>
        <p:origin x="139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B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2A4C9-2C7C-4D67-A494-ECB93E45FE94}" type="datetimeFigureOut">
              <a:rPr lang="es-BO" smtClean="0"/>
              <a:t>22/06/2015</a:t>
            </a:fld>
            <a:endParaRPr lang="es-B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B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B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1292C0-D370-49BE-BA42-519CD2DFD7AC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017606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292C0-D370-49BE-BA42-519CD2DFD7AC}" type="slidenum">
              <a:rPr lang="es-BO" smtClean="0"/>
              <a:t>20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525954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B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9CFE6-B521-485B-96E7-F28E602F097B}" type="datetimeFigureOut">
              <a:rPr lang="es-BO" smtClean="0"/>
              <a:t>22/06/2015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4A15-971B-4EA7-AD3E-E8832D8DBCB6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83430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9CFE6-B521-485B-96E7-F28E602F097B}" type="datetimeFigureOut">
              <a:rPr lang="es-BO" smtClean="0"/>
              <a:t>22/06/2015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4A15-971B-4EA7-AD3E-E8832D8DBCB6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538892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9CFE6-B521-485B-96E7-F28E602F097B}" type="datetimeFigureOut">
              <a:rPr lang="es-BO" smtClean="0"/>
              <a:t>22/06/2015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4A15-971B-4EA7-AD3E-E8832D8DBCB6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23014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9CFE6-B521-485B-96E7-F28E602F097B}" type="datetimeFigureOut">
              <a:rPr lang="es-BO" smtClean="0"/>
              <a:t>22/06/2015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4A15-971B-4EA7-AD3E-E8832D8DBCB6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212879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9CFE6-B521-485B-96E7-F28E602F097B}" type="datetimeFigureOut">
              <a:rPr lang="es-BO" smtClean="0"/>
              <a:t>22/06/2015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4A15-971B-4EA7-AD3E-E8832D8DBCB6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91671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9CFE6-B521-485B-96E7-F28E602F097B}" type="datetimeFigureOut">
              <a:rPr lang="es-BO" smtClean="0"/>
              <a:t>22/06/2015</a:t>
            </a:fld>
            <a:endParaRPr lang="es-B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4A15-971B-4EA7-AD3E-E8832D8DBCB6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7165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9CFE6-B521-485B-96E7-F28E602F097B}" type="datetimeFigureOut">
              <a:rPr lang="es-BO" smtClean="0"/>
              <a:t>22/06/2015</a:t>
            </a:fld>
            <a:endParaRPr lang="es-B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4A15-971B-4EA7-AD3E-E8832D8DBCB6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96987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9CFE6-B521-485B-96E7-F28E602F097B}" type="datetimeFigureOut">
              <a:rPr lang="es-BO" smtClean="0"/>
              <a:t>22/06/2015</a:t>
            </a:fld>
            <a:endParaRPr lang="es-B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4A15-971B-4EA7-AD3E-E8832D8DBCB6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834067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9CFE6-B521-485B-96E7-F28E602F097B}" type="datetimeFigureOut">
              <a:rPr lang="es-BO" smtClean="0"/>
              <a:t>22/06/2015</a:t>
            </a:fld>
            <a:endParaRPr lang="es-B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4A15-971B-4EA7-AD3E-E8832D8DBCB6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34537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9CFE6-B521-485B-96E7-F28E602F097B}" type="datetimeFigureOut">
              <a:rPr lang="es-BO" smtClean="0"/>
              <a:t>22/06/2015</a:t>
            </a:fld>
            <a:endParaRPr lang="es-B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4A15-971B-4EA7-AD3E-E8832D8DBCB6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027404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9CFE6-B521-485B-96E7-F28E602F097B}" type="datetimeFigureOut">
              <a:rPr lang="es-BO" smtClean="0"/>
              <a:t>22/06/2015</a:t>
            </a:fld>
            <a:endParaRPr lang="es-B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4A15-971B-4EA7-AD3E-E8832D8DBCB6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907679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9CFE6-B521-485B-96E7-F28E602F097B}" type="datetimeFigureOut">
              <a:rPr lang="es-BO" smtClean="0"/>
              <a:t>22/06/2015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64A15-971B-4EA7-AD3E-E8832D8DBCB6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045803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BO" dirty="0" smtClean="0"/>
              <a:t>Arrays en C++</a:t>
            </a:r>
            <a:endParaRPr lang="es-B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573016"/>
            <a:ext cx="6400800" cy="2065784"/>
          </a:xfrm>
        </p:spPr>
        <p:txBody>
          <a:bodyPr>
            <a:normAutofit fontScale="70000" lnSpcReduction="20000"/>
          </a:bodyPr>
          <a:lstStyle/>
          <a:p>
            <a:r>
              <a:rPr lang="es-BO" dirty="0" smtClean="0"/>
              <a:t>Que es un array?</a:t>
            </a:r>
          </a:p>
          <a:p>
            <a:r>
              <a:rPr lang="es-BO" dirty="0" smtClean="0"/>
              <a:t>Tipos de Array</a:t>
            </a:r>
          </a:p>
          <a:p>
            <a:r>
              <a:rPr lang="es-BO" dirty="0" smtClean="0"/>
              <a:t>Array Unidimensionales (Vectores)</a:t>
            </a:r>
          </a:p>
          <a:p>
            <a:r>
              <a:rPr lang="es-BO" dirty="0" smtClean="0"/>
              <a:t>Array Bidimensionales (Matrices o Tablas)</a:t>
            </a:r>
          </a:p>
          <a:p>
            <a:r>
              <a:rPr lang="es-BO" dirty="0" smtClean="0"/>
              <a:t>¿Porqué usar arrays?</a:t>
            </a:r>
          </a:p>
          <a:p>
            <a:r>
              <a:rPr lang="es-BO" dirty="0" smtClean="0"/>
              <a:t>Operaciones con Arrays</a:t>
            </a:r>
          </a:p>
        </p:txBody>
      </p:sp>
    </p:spTree>
    <p:extLst>
      <p:ext uri="{BB962C8B-B14F-4D97-AF65-F5344CB8AC3E}">
        <p14:creationId xmlns:p14="http://schemas.microsoft.com/office/powerpoint/2010/main" val="27803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¿</a:t>
            </a:r>
            <a:r>
              <a:rPr lang="es-BO" dirty="0" smtClean="0"/>
              <a:t>Porqué </a:t>
            </a:r>
            <a:r>
              <a:rPr lang="es-BO" dirty="0"/>
              <a:t>usar arrays?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-BO" dirty="0" smtClean="0"/>
              <a:t>Entonces </a:t>
            </a:r>
            <a:r>
              <a:rPr lang="es-BO" dirty="0"/>
              <a:t>el problema atraviesa por declarar 100 variables arrays)en donde se almacene la nota de todos los estudiantes </a:t>
            </a:r>
            <a:r>
              <a:rPr lang="es-BO" dirty="0" smtClean="0"/>
              <a:t>y manejar las 100 variables en todo momento.</a:t>
            </a:r>
          </a:p>
          <a:p>
            <a:pPr marL="0" indent="0">
              <a:spcBef>
                <a:spcPts val="0"/>
              </a:spcBef>
              <a:buNone/>
            </a:pPr>
            <a:endParaRPr lang="es-BO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s-BO" dirty="0" smtClean="0"/>
              <a:t>    int </a:t>
            </a:r>
            <a:r>
              <a:rPr lang="es-BO" dirty="0"/>
              <a:t>x1,x2,x3,x4,x5,x6,x7,x8,...,x100;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BO" dirty="0"/>
              <a:t>    float total;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BO" dirty="0"/>
              <a:t>    cin&gt;&gt;x1&gt;&gt;x2&gt;&gt;x3&gt;&gt;x4&gt;&gt;</a:t>
            </a:r>
            <a:r>
              <a:rPr lang="es-BO" dirty="0" smtClean="0"/>
              <a:t>x5&gt;&gt;x6&gt;&gt;x7&gt;&gt;x8&gt;&gt;x9&gt;&gt;x10&gt;&gt;x11&gt;&gt;x12&gt;&gt;x13&gt;&gt; ... &gt;&gt;x98&gt;&gt;x99&gt;&gt;x100;</a:t>
            </a:r>
            <a:endParaRPr lang="es-BO" dirty="0"/>
          </a:p>
          <a:p>
            <a:pPr marL="0" indent="0">
              <a:spcBef>
                <a:spcPts val="0"/>
              </a:spcBef>
              <a:buNone/>
            </a:pPr>
            <a:r>
              <a:rPr lang="es-BO" dirty="0"/>
              <a:t>    </a:t>
            </a:r>
            <a:r>
              <a:rPr lang="es-BO" dirty="0" smtClean="0"/>
              <a:t>total=x1+x2+x3+x4+x5+x6+x7+x8+x9+x10+x11+x12+x13+x14+x15+ ... +x98+x99+x100</a:t>
            </a:r>
            <a:r>
              <a:rPr lang="es-BO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BO" dirty="0"/>
              <a:t>    </a:t>
            </a:r>
            <a:r>
              <a:rPr lang="es-BO" dirty="0" smtClean="0"/>
              <a:t>promedio = total / 100</a:t>
            </a:r>
            <a:r>
              <a:rPr lang="es-BO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BO" dirty="0"/>
              <a:t>    cout&lt;&lt;</a:t>
            </a:r>
            <a:r>
              <a:rPr lang="es-BO" dirty="0" smtClean="0"/>
              <a:t>promedio - x1</a:t>
            </a:r>
            <a:r>
              <a:rPr lang="es-BO" dirty="0"/>
              <a:t>&lt;&lt;endl;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BO" dirty="0"/>
              <a:t>    cout&lt;&lt;</a:t>
            </a:r>
            <a:r>
              <a:rPr lang="es-BO" dirty="0" smtClean="0"/>
              <a:t>promedio - x2</a:t>
            </a:r>
            <a:r>
              <a:rPr lang="es-BO" dirty="0"/>
              <a:t>&lt;&lt;endl;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BO" dirty="0"/>
              <a:t>    cout&lt;&lt;</a:t>
            </a:r>
            <a:r>
              <a:rPr lang="es-BO" dirty="0" smtClean="0"/>
              <a:t>promedio - x3</a:t>
            </a:r>
            <a:r>
              <a:rPr lang="es-BO" dirty="0"/>
              <a:t>&lt;&lt;endl</a:t>
            </a:r>
            <a:r>
              <a:rPr lang="es-BO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BO" dirty="0"/>
              <a:t> </a:t>
            </a:r>
            <a:r>
              <a:rPr lang="es-BO" dirty="0" smtClean="0"/>
              <a:t>   cout</a:t>
            </a:r>
            <a:r>
              <a:rPr lang="es-BO" dirty="0"/>
              <a:t>&lt;&lt;</a:t>
            </a:r>
            <a:r>
              <a:rPr lang="es-BO" dirty="0" smtClean="0"/>
              <a:t>promedio - x4&lt;&lt;</a:t>
            </a:r>
            <a:r>
              <a:rPr lang="es-BO" dirty="0"/>
              <a:t>endl</a:t>
            </a:r>
            <a:r>
              <a:rPr lang="es-BO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BO" dirty="0"/>
              <a:t> </a:t>
            </a:r>
            <a:r>
              <a:rPr lang="es-BO" dirty="0" smtClean="0"/>
              <a:t>   cout</a:t>
            </a:r>
            <a:r>
              <a:rPr lang="es-BO" dirty="0"/>
              <a:t>&lt;&lt;</a:t>
            </a:r>
            <a:r>
              <a:rPr lang="es-BO" dirty="0" smtClean="0"/>
              <a:t>promedio - x5&lt;&lt;</a:t>
            </a:r>
            <a:r>
              <a:rPr lang="es-BO" dirty="0"/>
              <a:t>endl</a:t>
            </a:r>
            <a:r>
              <a:rPr lang="es-BO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BO" dirty="0"/>
              <a:t>  </a:t>
            </a:r>
            <a:r>
              <a:rPr lang="es-BO" dirty="0" smtClean="0"/>
              <a:t>  cout</a:t>
            </a:r>
            <a:r>
              <a:rPr lang="es-BO" dirty="0"/>
              <a:t>&lt;&lt;</a:t>
            </a:r>
            <a:r>
              <a:rPr lang="es-BO" dirty="0" smtClean="0"/>
              <a:t>promedio - x6&lt;&lt;</a:t>
            </a:r>
            <a:r>
              <a:rPr lang="es-BO" dirty="0"/>
              <a:t>endl;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BO" dirty="0"/>
              <a:t>    </a:t>
            </a:r>
            <a:r>
              <a:rPr lang="es-BO" dirty="0" smtClean="0"/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BO" dirty="0" smtClean="0"/>
              <a:t>   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BO" dirty="0"/>
              <a:t> </a:t>
            </a:r>
            <a:r>
              <a:rPr lang="es-BO" dirty="0" smtClean="0"/>
              <a:t>  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BO" dirty="0" smtClean="0"/>
              <a:t>    cout</a:t>
            </a:r>
            <a:r>
              <a:rPr lang="es-BO" dirty="0"/>
              <a:t>&lt;&lt;</a:t>
            </a:r>
            <a:r>
              <a:rPr lang="es-BO" dirty="0" smtClean="0"/>
              <a:t>promedio-x98&lt;&lt;</a:t>
            </a:r>
            <a:r>
              <a:rPr lang="es-BO" dirty="0"/>
              <a:t>endl</a:t>
            </a:r>
            <a:r>
              <a:rPr lang="es-BO" dirty="0" smtClean="0"/>
              <a:t>;//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BO" dirty="0" smtClean="0"/>
              <a:t>    cout</a:t>
            </a:r>
            <a:r>
              <a:rPr lang="es-BO" dirty="0"/>
              <a:t>&lt;&lt;</a:t>
            </a:r>
            <a:r>
              <a:rPr lang="es-BO" dirty="0" smtClean="0"/>
              <a:t>promedio-x99&lt;&lt;</a:t>
            </a:r>
            <a:r>
              <a:rPr lang="es-BO" dirty="0"/>
              <a:t>endl;//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BO" dirty="0"/>
              <a:t>    cout&lt;&lt;promedio-x100&lt;&lt;endl</a:t>
            </a:r>
            <a:r>
              <a:rPr lang="es-BO" dirty="0" smtClean="0"/>
              <a:t>;// pues resulta muy muy tedioso y repetitivo</a:t>
            </a:r>
          </a:p>
          <a:p>
            <a:pPr marL="0" indent="0">
              <a:spcBef>
                <a:spcPts val="0"/>
              </a:spcBef>
              <a:buNone/>
            </a:pPr>
            <a:endParaRPr lang="es-BO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s-BO" dirty="0" smtClean="0"/>
              <a:t>Sin embargo este proceso tedioso se subsana con el uso de arrays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04859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¿Porqué usar arrays?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BO" dirty="0" smtClean="0"/>
              <a:t>La tarea tediosa gracias al uso de arrays queda así:</a:t>
            </a:r>
          </a:p>
          <a:p>
            <a:pPr marL="800100" lvl="2" indent="0">
              <a:buNone/>
            </a:pPr>
            <a:r>
              <a:rPr lang="es-BO" sz="2000" dirty="0" smtClean="0"/>
              <a:t>	  </a:t>
            </a:r>
            <a:r>
              <a:rPr lang="es-BO" sz="2000" dirty="0" err="1" smtClean="0"/>
              <a:t>int</a:t>
            </a:r>
            <a:r>
              <a:rPr lang="es-BO" sz="2000" dirty="0" smtClean="0"/>
              <a:t> </a:t>
            </a:r>
            <a:r>
              <a:rPr lang="es-BO" sz="2000" dirty="0" smtClean="0"/>
              <a:t>x[10</a:t>
            </a:r>
            <a:r>
              <a:rPr lang="es-BO" sz="2000" dirty="0"/>
              <a:t>];</a:t>
            </a:r>
          </a:p>
          <a:p>
            <a:pPr marL="800100" lvl="2" indent="0">
              <a:buNone/>
            </a:pPr>
            <a:r>
              <a:rPr lang="es-BO" sz="2000" dirty="0"/>
              <a:t>    float total=0;</a:t>
            </a:r>
          </a:p>
          <a:p>
            <a:pPr marL="800100" lvl="2" indent="0">
              <a:buNone/>
            </a:pPr>
            <a:r>
              <a:rPr lang="es-BO" sz="2000" dirty="0"/>
              <a:t>    </a:t>
            </a:r>
            <a:r>
              <a:rPr lang="es-BO" sz="2000" dirty="0" err="1"/>
              <a:t>for</a:t>
            </a:r>
            <a:r>
              <a:rPr lang="es-BO" sz="2000" dirty="0"/>
              <a:t>(</a:t>
            </a:r>
            <a:r>
              <a:rPr lang="es-BO" sz="2000" dirty="0" err="1"/>
              <a:t>int</a:t>
            </a:r>
            <a:r>
              <a:rPr lang="es-BO" sz="2000" dirty="0"/>
              <a:t> </a:t>
            </a:r>
            <a:r>
              <a:rPr lang="es-BO" sz="2000" dirty="0" smtClean="0"/>
              <a:t>i=0;i&lt;10;i</a:t>
            </a:r>
            <a:r>
              <a:rPr lang="es-BO" sz="2000" dirty="0"/>
              <a:t>++)</a:t>
            </a:r>
          </a:p>
          <a:p>
            <a:pPr marL="800100" lvl="2" indent="0">
              <a:buNone/>
            </a:pPr>
            <a:r>
              <a:rPr lang="es-BO" sz="2000" dirty="0"/>
              <a:t>    {</a:t>
            </a:r>
          </a:p>
          <a:p>
            <a:pPr marL="800100" lvl="2" indent="0">
              <a:buNone/>
            </a:pPr>
            <a:r>
              <a:rPr lang="es-BO" sz="2000" dirty="0"/>
              <a:t>        cin&gt;&gt;x[i];</a:t>
            </a:r>
          </a:p>
          <a:p>
            <a:pPr marL="800100" lvl="2" indent="0">
              <a:buNone/>
            </a:pPr>
            <a:r>
              <a:rPr lang="es-BO" sz="2000" dirty="0"/>
              <a:t>        total+=x[i];</a:t>
            </a:r>
          </a:p>
          <a:p>
            <a:pPr marL="800100" lvl="2" indent="0">
              <a:buNone/>
            </a:pPr>
            <a:r>
              <a:rPr lang="es-BO" sz="2000" dirty="0"/>
              <a:t>    }</a:t>
            </a:r>
          </a:p>
          <a:p>
            <a:pPr marL="800100" lvl="2" indent="0">
              <a:buNone/>
            </a:pPr>
            <a:r>
              <a:rPr lang="es-BO" sz="2000" dirty="0"/>
              <a:t>    </a:t>
            </a:r>
            <a:r>
              <a:rPr lang="es-BO" sz="2000" dirty="0" err="1"/>
              <a:t>float</a:t>
            </a:r>
            <a:r>
              <a:rPr lang="es-BO" sz="2000" dirty="0"/>
              <a:t> </a:t>
            </a:r>
            <a:r>
              <a:rPr lang="es-BO" sz="2000" dirty="0" smtClean="0"/>
              <a:t>promedio=total/10</a:t>
            </a:r>
            <a:r>
              <a:rPr lang="es-BO" sz="2000" dirty="0"/>
              <a:t>;</a:t>
            </a:r>
          </a:p>
          <a:p>
            <a:pPr marL="800100" lvl="2" indent="0">
              <a:buNone/>
            </a:pPr>
            <a:r>
              <a:rPr lang="es-BO" sz="2000" dirty="0"/>
              <a:t>    </a:t>
            </a:r>
            <a:r>
              <a:rPr lang="es-BO" sz="2000" dirty="0" err="1"/>
              <a:t>for</a:t>
            </a:r>
            <a:r>
              <a:rPr lang="es-BO" sz="2000" dirty="0"/>
              <a:t>(</a:t>
            </a:r>
            <a:r>
              <a:rPr lang="es-BO" sz="2000" dirty="0" err="1"/>
              <a:t>int</a:t>
            </a:r>
            <a:r>
              <a:rPr lang="es-BO" sz="2000"/>
              <a:t> </a:t>
            </a:r>
            <a:r>
              <a:rPr lang="es-BO" sz="2000" smtClean="0"/>
              <a:t>i=0;i&lt;10;i</a:t>
            </a:r>
            <a:r>
              <a:rPr lang="es-BO" sz="2000" dirty="0"/>
              <a:t>++)</a:t>
            </a:r>
          </a:p>
          <a:p>
            <a:pPr marL="800100" lvl="2" indent="0">
              <a:buNone/>
            </a:pPr>
            <a:r>
              <a:rPr lang="es-BO" sz="2000" dirty="0"/>
              <a:t>        cout&lt;&lt;promedio-x[i</a:t>
            </a:r>
            <a:r>
              <a:rPr lang="es-BO" sz="2000" dirty="0" smtClean="0"/>
              <a:t>];</a:t>
            </a:r>
            <a:endParaRPr lang="es-BO" dirty="0" smtClean="0"/>
          </a:p>
          <a:p>
            <a:pPr marL="800100" lvl="2" indent="-446088">
              <a:buNone/>
            </a:pPr>
            <a:r>
              <a:rPr lang="es-BO" sz="2000" dirty="0" smtClean="0"/>
              <a:t>No se requiere ni una sola línea de código extra.</a:t>
            </a:r>
          </a:p>
        </p:txBody>
      </p:sp>
    </p:spTree>
    <p:extLst>
      <p:ext uri="{BB962C8B-B14F-4D97-AF65-F5344CB8AC3E}">
        <p14:creationId xmlns:p14="http://schemas.microsoft.com/office/powerpoint/2010/main" val="285560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¿Porqué usar arrays?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7500" lnSpcReduction="20000"/>
          </a:bodyPr>
          <a:lstStyle/>
          <a:p>
            <a:r>
              <a:rPr lang="es-BO" dirty="0" smtClean="0"/>
              <a:t>Por que nos ayudan con la ordenación y búsqueda de información; imaginemos 100 variables declaradas:</a:t>
            </a:r>
          </a:p>
          <a:p>
            <a:pPr marL="0" indent="0">
              <a:buNone/>
            </a:pPr>
            <a:r>
              <a:rPr lang="es-BO" dirty="0" smtClean="0"/>
              <a:t>    </a:t>
            </a:r>
            <a:r>
              <a:rPr lang="es-BO" dirty="0"/>
              <a:t>int x1,x2,x3,x4,x5,x6,x7,x8,...,x100</a:t>
            </a:r>
            <a:r>
              <a:rPr lang="es-BO" dirty="0" smtClean="0"/>
              <a:t>;</a:t>
            </a:r>
          </a:p>
          <a:p>
            <a:pPr>
              <a:buFont typeface="Arial" charset="0"/>
              <a:buChar char="•"/>
            </a:pPr>
            <a:r>
              <a:rPr lang="es-BO" dirty="0" smtClean="0"/>
              <a:t>Si deseamos buscar el valor ‘56’ entre estas     100 variables tendríamos que usar 100 </a:t>
            </a:r>
            <a:r>
              <a:rPr lang="es-BO" dirty="0" err="1" smtClean="0"/>
              <a:t>if’s</a:t>
            </a:r>
            <a:endParaRPr lang="es-BO" dirty="0" smtClean="0"/>
          </a:p>
          <a:p>
            <a:r>
              <a:rPr lang="es-BO" dirty="0" smtClean="0"/>
              <a:t>En cambio con el uso de arrays usamos un if dentro de un for:</a:t>
            </a:r>
          </a:p>
          <a:p>
            <a:pPr marL="0" indent="0">
              <a:buNone/>
            </a:pPr>
            <a:r>
              <a:rPr lang="es-BO" dirty="0" smtClean="0"/>
              <a:t>     //suponiendo que ya declaramos e introdujimos los valores</a:t>
            </a:r>
          </a:p>
          <a:p>
            <a:pPr marL="0" indent="0">
              <a:buNone/>
            </a:pPr>
            <a:r>
              <a:rPr lang="es-BO" dirty="0" smtClean="0"/>
              <a:t>     for(int i=0;i&lt;100;i++)</a:t>
            </a:r>
          </a:p>
          <a:p>
            <a:pPr marL="0" indent="0">
              <a:buNone/>
            </a:pPr>
            <a:r>
              <a:rPr lang="es-BO" dirty="0"/>
              <a:t> </a:t>
            </a:r>
            <a:r>
              <a:rPr lang="es-BO" dirty="0" smtClean="0"/>
              <a:t>          if(x[i]==56)</a:t>
            </a:r>
          </a:p>
          <a:p>
            <a:pPr marL="0" indent="0">
              <a:buNone/>
            </a:pPr>
            <a:r>
              <a:rPr lang="es-BO" dirty="0"/>
              <a:t>	</a:t>
            </a:r>
            <a:r>
              <a:rPr lang="es-BO" dirty="0" smtClean="0"/>
              <a:t>     cout&lt;&lt;“Valor encontrado”;</a:t>
            </a:r>
          </a:p>
          <a:p>
            <a:pPr>
              <a:buFont typeface="Arial" charset="0"/>
              <a:buChar char="•"/>
            </a:pPr>
            <a:r>
              <a:rPr lang="es-BO" dirty="0" smtClean="0"/>
              <a:t>Lo mismo sucede si queremos ordenar los datos en forma ascendente o descendente.</a:t>
            </a:r>
          </a:p>
          <a:p>
            <a:pPr>
              <a:buFont typeface="Arial" charset="0"/>
              <a:buChar char="•"/>
            </a:pP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98666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BO" dirty="0" smtClean="0"/>
              <a:t>Operaciones con Arrays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es-BO" dirty="0" smtClean="0"/>
              <a:t>Las operaciones con cualquier array sin importar la dimensión son:</a:t>
            </a:r>
          </a:p>
          <a:p>
            <a:r>
              <a:rPr lang="es-BO" dirty="0" smtClean="0"/>
              <a:t>Lectura / Escritura</a:t>
            </a:r>
          </a:p>
          <a:p>
            <a:r>
              <a:rPr lang="es-BO" dirty="0" smtClean="0"/>
              <a:t>Asignación</a:t>
            </a:r>
          </a:p>
          <a:p>
            <a:r>
              <a:rPr lang="es-BO" dirty="0" smtClean="0"/>
              <a:t>Recorrido</a:t>
            </a:r>
          </a:p>
          <a:p>
            <a:r>
              <a:rPr lang="es-BO" dirty="0" smtClean="0"/>
              <a:t>Ordenación</a:t>
            </a:r>
          </a:p>
          <a:p>
            <a:r>
              <a:rPr lang="es-BO" dirty="0" smtClean="0"/>
              <a:t>Búsqueda</a:t>
            </a:r>
          </a:p>
          <a:p>
            <a:endParaRPr lang="es-BO" dirty="0" smtClean="0"/>
          </a:p>
          <a:p>
            <a:pPr marL="0" indent="0">
              <a:buNone/>
            </a:pP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42020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Operaciones con Arrays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 smtClean="0"/>
              <a:t>Lectura:</a:t>
            </a:r>
          </a:p>
          <a:p>
            <a:pPr marL="0" indent="0">
              <a:buNone/>
            </a:pPr>
            <a:r>
              <a:rPr lang="es-BO" dirty="0"/>
              <a:t> </a:t>
            </a:r>
            <a:r>
              <a:rPr lang="es-BO" dirty="0" smtClean="0"/>
              <a:t>    cin&gt;&gt;x[0];//para un array unidimensional</a:t>
            </a:r>
          </a:p>
          <a:p>
            <a:pPr marL="0" indent="0">
              <a:buNone/>
            </a:pPr>
            <a:r>
              <a:rPr lang="es-BO" dirty="0" smtClean="0"/>
              <a:t>     cin</a:t>
            </a:r>
            <a:r>
              <a:rPr lang="es-BO" dirty="0"/>
              <a:t>&gt;&gt;</a:t>
            </a:r>
            <a:r>
              <a:rPr lang="es-BO" dirty="0" smtClean="0"/>
              <a:t>x[2][5];//para un array bidimensional</a:t>
            </a:r>
            <a:endParaRPr lang="es-BO" dirty="0"/>
          </a:p>
          <a:p>
            <a:pPr>
              <a:buFont typeface="Arial" charset="0"/>
              <a:buChar char="•"/>
            </a:pPr>
            <a:r>
              <a:rPr lang="es-BO" dirty="0" smtClean="0"/>
              <a:t>Escritura:</a:t>
            </a:r>
          </a:p>
          <a:p>
            <a:pPr marL="0" indent="0">
              <a:buNone/>
            </a:pPr>
            <a:r>
              <a:rPr lang="es-BO" dirty="0" smtClean="0"/>
              <a:t>     cout&lt;&lt;x[0</a:t>
            </a:r>
            <a:r>
              <a:rPr lang="es-BO" dirty="0"/>
              <a:t>];//para un array unidimensional</a:t>
            </a:r>
          </a:p>
          <a:p>
            <a:pPr marL="0" indent="0">
              <a:buNone/>
            </a:pPr>
            <a:r>
              <a:rPr lang="es-BO" dirty="0" smtClean="0"/>
              <a:t>     cout&lt;&lt;x[2</a:t>
            </a:r>
            <a:r>
              <a:rPr lang="es-BO" dirty="0"/>
              <a:t>][5];//para un array bidimensional</a:t>
            </a:r>
          </a:p>
          <a:p>
            <a:pPr marL="0" indent="0">
              <a:buNone/>
            </a:pP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18838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Operaciones con Arrays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 smtClean="0"/>
              <a:t>Asignación:</a:t>
            </a:r>
            <a:br>
              <a:rPr lang="es-BO" dirty="0" smtClean="0"/>
            </a:br>
            <a:r>
              <a:rPr lang="es-BO" dirty="0" smtClean="0"/>
              <a:t>x[5]=8*x[2];//para un array unidimensional</a:t>
            </a:r>
          </a:p>
          <a:p>
            <a:pPr marL="354013" indent="-354013">
              <a:buNone/>
            </a:pPr>
            <a:r>
              <a:rPr lang="es-BO" dirty="0" smtClean="0"/>
              <a:t>    x[5]=</a:t>
            </a:r>
            <a:r>
              <a:rPr lang="es-BO" dirty="0"/>
              <a:t>3</a:t>
            </a:r>
            <a:r>
              <a:rPr lang="es-BO" dirty="0" smtClean="0"/>
              <a:t>;//</a:t>
            </a:r>
            <a:r>
              <a:rPr lang="es-BO" dirty="0"/>
              <a:t>para un array unidimensional</a:t>
            </a:r>
          </a:p>
          <a:p>
            <a:endParaRPr lang="es-BO" dirty="0" smtClean="0"/>
          </a:p>
          <a:p>
            <a:pPr marL="354013" indent="-354013">
              <a:buNone/>
            </a:pPr>
            <a:r>
              <a:rPr lang="es-BO" dirty="0"/>
              <a:t> </a:t>
            </a:r>
            <a:r>
              <a:rPr lang="es-BO" dirty="0" smtClean="0"/>
              <a:t>   x[1][2]=x[5][4]*7;//para un array bidimensional</a:t>
            </a:r>
          </a:p>
          <a:p>
            <a:pPr marL="354013" indent="-354013">
              <a:buNone/>
            </a:pPr>
            <a:r>
              <a:rPr lang="es-BO" dirty="0"/>
              <a:t> </a:t>
            </a:r>
            <a:r>
              <a:rPr lang="es-BO" dirty="0" smtClean="0"/>
              <a:t>   x[1</a:t>
            </a:r>
            <a:r>
              <a:rPr lang="es-BO" dirty="0"/>
              <a:t>][2</a:t>
            </a:r>
            <a:r>
              <a:rPr lang="es-BO" dirty="0" smtClean="0"/>
              <a:t>]=8;//</a:t>
            </a:r>
            <a:r>
              <a:rPr lang="es-BO" dirty="0"/>
              <a:t>para un array </a:t>
            </a:r>
            <a:r>
              <a:rPr lang="es-BO" dirty="0" smtClean="0"/>
              <a:t>bidimensional</a:t>
            </a:r>
          </a:p>
        </p:txBody>
      </p:sp>
    </p:spTree>
    <p:extLst>
      <p:ext uri="{BB962C8B-B14F-4D97-AF65-F5344CB8AC3E}">
        <p14:creationId xmlns:p14="http://schemas.microsoft.com/office/powerpoint/2010/main" val="2881366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Operaciones con Arrays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55000" lnSpcReduction="20000"/>
          </a:bodyPr>
          <a:lstStyle/>
          <a:p>
            <a:r>
              <a:rPr lang="es-BO" dirty="0" smtClean="0"/>
              <a:t>Recorrido:</a:t>
            </a:r>
          </a:p>
          <a:p>
            <a:pPr marL="0" indent="0">
              <a:buNone/>
            </a:pPr>
            <a:r>
              <a:rPr lang="es-BO" dirty="0"/>
              <a:t> for(int i=0;i&lt;100;i++)</a:t>
            </a:r>
          </a:p>
          <a:p>
            <a:pPr marL="0" indent="0">
              <a:buNone/>
            </a:pPr>
            <a:r>
              <a:rPr lang="es-BO" dirty="0"/>
              <a:t>           </a:t>
            </a:r>
            <a:r>
              <a:rPr lang="es-BO" dirty="0" smtClean="0"/>
              <a:t>cin&gt;&gt;x[i];//recorrido para lectura</a:t>
            </a:r>
          </a:p>
          <a:p>
            <a:pPr marL="0" indent="0">
              <a:buNone/>
            </a:pPr>
            <a:r>
              <a:rPr lang="es-BO" dirty="0"/>
              <a:t> for(int i=0;i&lt;100;i++)</a:t>
            </a:r>
          </a:p>
          <a:p>
            <a:pPr marL="0" indent="0">
              <a:buNone/>
            </a:pPr>
            <a:r>
              <a:rPr lang="es-BO" dirty="0"/>
              <a:t>           </a:t>
            </a:r>
            <a:r>
              <a:rPr lang="es-BO" dirty="0" smtClean="0"/>
              <a:t>cout&lt;&lt;x[i</a:t>
            </a:r>
            <a:r>
              <a:rPr lang="es-BO" dirty="0"/>
              <a:t>];//recorrido para </a:t>
            </a:r>
            <a:r>
              <a:rPr lang="es-BO" dirty="0" smtClean="0"/>
              <a:t>escritura</a:t>
            </a:r>
          </a:p>
          <a:p>
            <a:pPr marL="0" indent="0">
              <a:buNone/>
            </a:pPr>
            <a:r>
              <a:rPr lang="es-BO" dirty="0"/>
              <a:t>for(int i=0;i&lt;100;i++)</a:t>
            </a:r>
          </a:p>
          <a:p>
            <a:pPr marL="0" indent="0">
              <a:buNone/>
            </a:pPr>
            <a:r>
              <a:rPr lang="es-BO" dirty="0"/>
              <a:t>           </a:t>
            </a:r>
            <a:r>
              <a:rPr lang="es-BO" dirty="0" smtClean="0"/>
              <a:t>x[i]=5;//</a:t>
            </a:r>
            <a:r>
              <a:rPr lang="es-BO" dirty="0"/>
              <a:t>recorrido para </a:t>
            </a:r>
            <a:r>
              <a:rPr lang="es-BO" dirty="0" smtClean="0"/>
              <a:t>asignación</a:t>
            </a:r>
            <a:endParaRPr lang="es-BO" dirty="0"/>
          </a:p>
          <a:p>
            <a:pPr marL="0" indent="0">
              <a:buNone/>
            </a:pPr>
            <a:endParaRPr lang="es-BO" dirty="0"/>
          </a:p>
          <a:p>
            <a:pPr marL="0" indent="0">
              <a:buNone/>
            </a:pPr>
            <a:r>
              <a:rPr lang="es-BO" dirty="0"/>
              <a:t>for(int </a:t>
            </a:r>
            <a:r>
              <a:rPr lang="es-BO" dirty="0" smtClean="0"/>
              <a:t>i=0;i&lt;15;i++)</a:t>
            </a:r>
            <a:endParaRPr lang="es-BO" dirty="0"/>
          </a:p>
          <a:p>
            <a:pPr marL="0" indent="0">
              <a:buNone/>
            </a:pPr>
            <a:r>
              <a:rPr lang="es-BO" dirty="0"/>
              <a:t>        for(int </a:t>
            </a:r>
            <a:r>
              <a:rPr lang="es-BO" dirty="0" smtClean="0"/>
              <a:t>j=0;j&lt;4;j</a:t>
            </a:r>
            <a:r>
              <a:rPr lang="es-BO" dirty="0"/>
              <a:t>++)</a:t>
            </a:r>
          </a:p>
          <a:p>
            <a:pPr marL="0" indent="0">
              <a:buNone/>
            </a:pPr>
            <a:r>
              <a:rPr lang="es-BO" dirty="0"/>
              <a:t>            </a:t>
            </a:r>
            <a:r>
              <a:rPr lang="es-BO" dirty="0" smtClean="0"/>
              <a:t>cin&gt;&gt;x[i</a:t>
            </a:r>
            <a:r>
              <a:rPr lang="es-BO" dirty="0"/>
              <a:t>][j</a:t>
            </a:r>
            <a:r>
              <a:rPr lang="es-BO" dirty="0" smtClean="0"/>
              <a:t>];//recorrido para lectura</a:t>
            </a:r>
            <a:endParaRPr lang="es-BO" dirty="0"/>
          </a:p>
          <a:p>
            <a:pPr marL="0" indent="0">
              <a:buNone/>
            </a:pPr>
            <a:r>
              <a:rPr lang="es-BO" dirty="0"/>
              <a:t>for(int </a:t>
            </a:r>
            <a:r>
              <a:rPr lang="es-BO" dirty="0" smtClean="0"/>
              <a:t>i=0;i&lt;15;i</a:t>
            </a:r>
            <a:r>
              <a:rPr lang="es-BO" dirty="0"/>
              <a:t>++)</a:t>
            </a:r>
          </a:p>
          <a:p>
            <a:pPr marL="0" indent="0">
              <a:buNone/>
            </a:pPr>
            <a:r>
              <a:rPr lang="es-BO" dirty="0"/>
              <a:t>        for(int </a:t>
            </a:r>
            <a:r>
              <a:rPr lang="es-BO" dirty="0" smtClean="0"/>
              <a:t>j=0;j&lt;4;j</a:t>
            </a:r>
            <a:r>
              <a:rPr lang="es-BO" dirty="0"/>
              <a:t>++)</a:t>
            </a:r>
          </a:p>
          <a:p>
            <a:pPr marL="0" indent="0">
              <a:buNone/>
            </a:pPr>
            <a:r>
              <a:rPr lang="es-BO" dirty="0"/>
              <a:t>            cout&lt;&lt;x[i][j</a:t>
            </a:r>
            <a:r>
              <a:rPr lang="es-BO" dirty="0" smtClean="0"/>
              <a:t>];//recorrido para escritura</a:t>
            </a:r>
          </a:p>
          <a:p>
            <a:pPr marL="0" indent="0">
              <a:buNone/>
            </a:pPr>
            <a:r>
              <a:rPr lang="es-BO" dirty="0"/>
              <a:t>for(int i=0;i&lt;15;i++)</a:t>
            </a:r>
          </a:p>
          <a:p>
            <a:pPr marL="0" indent="0">
              <a:buNone/>
            </a:pPr>
            <a:r>
              <a:rPr lang="es-BO" dirty="0"/>
              <a:t>        for(int j=0;j&lt;4;j++)</a:t>
            </a:r>
          </a:p>
          <a:p>
            <a:pPr marL="0" indent="0">
              <a:buNone/>
            </a:pPr>
            <a:r>
              <a:rPr lang="es-BO" dirty="0"/>
              <a:t>            </a:t>
            </a:r>
            <a:r>
              <a:rPr lang="es-BO" dirty="0" smtClean="0"/>
              <a:t>x[i</a:t>
            </a:r>
            <a:r>
              <a:rPr lang="es-BO" dirty="0"/>
              <a:t>][j</a:t>
            </a:r>
            <a:r>
              <a:rPr lang="es-BO" dirty="0" smtClean="0"/>
              <a:t>]=5;//</a:t>
            </a:r>
            <a:r>
              <a:rPr lang="es-BO" dirty="0"/>
              <a:t>recorrido para </a:t>
            </a:r>
            <a:r>
              <a:rPr lang="es-BO" dirty="0" smtClean="0"/>
              <a:t>asignación</a:t>
            </a:r>
            <a:endParaRPr lang="es-BO" dirty="0"/>
          </a:p>
          <a:p>
            <a:pPr marL="0" indent="0">
              <a:buNone/>
            </a:pPr>
            <a:endParaRPr lang="es-BO" dirty="0" smtClean="0"/>
          </a:p>
        </p:txBody>
      </p:sp>
    </p:spTree>
    <p:extLst>
      <p:ext uri="{BB962C8B-B14F-4D97-AF65-F5344CB8AC3E}">
        <p14:creationId xmlns:p14="http://schemas.microsoft.com/office/powerpoint/2010/main" val="3893452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Operaciones con Arrays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10000"/>
          </a:bodyPr>
          <a:lstStyle/>
          <a:p>
            <a:r>
              <a:rPr lang="es-BO" sz="1800" dirty="0" smtClean="0"/>
              <a:t>Ordenación, existen varios métodos de ordenación, sin embargo el inicial por tradición suele ser el método burbuja:</a:t>
            </a:r>
          </a:p>
          <a:p>
            <a:r>
              <a:rPr lang="es-BO" sz="1800" dirty="0" smtClean="0"/>
              <a:t>Si deseamos ordenar el siguiente array:</a:t>
            </a:r>
          </a:p>
          <a:p>
            <a:r>
              <a:rPr lang="es-BO" sz="1800" dirty="0" smtClean="0"/>
              <a:t>Lo que hace el método burbuja es comparar dos elementos continuos, si dos elementos del array j,j+1  están desordenados entonces se intercala para que estén ordenados; comparamos el elemento 0 y 0+1, 85 es mayor a 14 por lo tanto los intercambiamos:</a:t>
            </a:r>
          </a:p>
          <a:p>
            <a:endParaRPr lang="es-BO" sz="1800" dirty="0" smtClean="0"/>
          </a:p>
          <a:p>
            <a:r>
              <a:rPr lang="es-BO" sz="1800" dirty="0" smtClean="0"/>
              <a:t>A continuación comparamos los elementos 1,1+1, 85 es mayor a 3 por lo tanto intercalamos: </a:t>
            </a:r>
          </a:p>
          <a:p>
            <a:endParaRPr lang="es-BO" sz="1800" dirty="0"/>
          </a:p>
          <a:p>
            <a:endParaRPr lang="es-BO" sz="1800" dirty="0" smtClean="0"/>
          </a:p>
          <a:p>
            <a:r>
              <a:rPr lang="es-BO" sz="1800" dirty="0" smtClean="0"/>
              <a:t>En la siguiente iteración </a:t>
            </a:r>
            <a:r>
              <a:rPr lang="es-BO" sz="1800" dirty="0"/>
              <a:t>comparamos los elementos </a:t>
            </a:r>
            <a:r>
              <a:rPr lang="es-BO" sz="1800" dirty="0" smtClean="0"/>
              <a:t>2,2+1</a:t>
            </a:r>
            <a:r>
              <a:rPr lang="es-BO" sz="1800" dirty="0"/>
              <a:t>, 85 es mayor a </a:t>
            </a:r>
            <a:r>
              <a:rPr lang="es-BO" sz="1800" dirty="0" smtClean="0"/>
              <a:t>7 </a:t>
            </a:r>
            <a:r>
              <a:rPr lang="es-BO" sz="1800" dirty="0"/>
              <a:t>por lo tanto intercalamos: </a:t>
            </a:r>
          </a:p>
          <a:p>
            <a:endParaRPr lang="es-BO" sz="1800" dirty="0" smtClean="0"/>
          </a:p>
          <a:p>
            <a:r>
              <a:rPr lang="es-BO" sz="1800" dirty="0" smtClean="0"/>
              <a:t>Y luego de realizar el proceso un total de (5-1)*(5-1) = 16 veces (desde que iniciamos) tendremos el array ordenado</a:t>
            </a:r>
          </a:p>
          <a:p>
            <a:endParaRPr lang="es-BO" sz="1800" dirty="0"/>
          </a:p>
          <a:p>
            <a:pPr marL="0" indent="0">
              <a:buNone/>
            </a:pPr>
            <a:r>
              <a:rPr lang="es-BO" sz="1800" dirty="0" smtClean="0"/>
              <a:t>*mayor </a:t>
            </a:r>
            <a:r>
              <a:rPr lang="es-BO" sz="1800" dirty="0"/>
              <a:t>para un orden ascendente o menor para un orden descendente)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980853"/>
              </p:ext>
            </p:extLst>
          </p:nvPr>
        </p:nvGraphicFramePr>
        <p:xfrm>
          <a:off x="4644008" y="2060848"/>
          <a:ext cx="25922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458"/>
                <a:gridCol w="518458"/>
                <a:gridCol w="518458"/>
                <a:gridCol w="518458"/>
                <a:gridCol w="5184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BO" dirty="0" smtClean="0"/>
                        <a:t>85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dirty="0" smtClean="0"/>
                        <a:t>14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dirty="0" smtClean="0"/>
                        <a:t>3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dirty="0" smtClean="0"/>
                        <a:t>7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dirty="0" smtClean="0"/>
                        <a:t>11</a:t>
                      </a:r>
                      <a:endParaRPr lang="es-BO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115703"/>
              </p:ext>
            </p:extLst>
          </p:nvPr>
        </p:nvGraphicFramePr>
        <p:xfrm>
          <a:off x="2771800" y="3155716"/>
          <a:ext cx="25922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458"/>
                <a:gridCol w="518458"/>
                <a:gridCol w="518458"/>
                <a:gridCol w="518458"/>
                <a:gridCol w="5184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BO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s-B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dirty="0" smtClean="0">
                          <a:solidFill>
                            <a:srgbClr val="FF0000"/>
                          </a:solidFill>
                        </a:rPr>
                        <a:t>85</a:t>
                      </a:r>
                      <a:endParaRPr lang="es-B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dirty="0" smtClean="0"/>
                        <a:t>3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dirty="0" smtClean="0"/>
                        <a:t>7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dirty="0" smtClean="0"/>
                        <a:t>11</a:t>
                      </a:r>
                      <a:endParaRPr lang="es-BO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091006"/>
              </p:ext>
            </p:extLst>
          </p:nvPr>
        </p:nvGraphicFramePr>
        <p:xfrm>
          <a:off x="2771800" y="3994264"/>
          <a:ext cx="25922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458"/>
                <a:gridCol w="518458"/>
                <a:gridCol w="518458"/>
                <a:gridCol w="518458"/>
                <a:gridCol w="5184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BO" dirty="0" smtClean="0"/>
                        <a:t>14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s-B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dirty="0" smtClean="0">
                          <a:solidFill>
                            <a:srgbClr val="FF0000"/>
                          </a:solidFill>
                        </a:rPr>
                        <a:t>85</a:t>
                      </a:r>
                      <a:endParaRPr lang="es-B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dirty="0" smtClean="0"/>
                        <a:t>7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dirty="0" smtClean="0"/>
                        <a:t>11</a:t>
                      </a:r>
                      <a:endParaRPr lang="es-BO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939917"/>
              </p:ext>
            </p:extLst>
          </p:nvPr>
        </p:nvGraphicFramePr>
        <p:xfrm>
          <a:off x="2771800" y="4869160"/>
          <a:ext cx="25922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458"/>
                <a:gridCol w="518458"/>
                <a:gridCol w="518458"/>
                <a:gridCol w="518458"/>
                <a:gridCol w="5184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BO" dirty="0" smtClean="0"/>
                        <a:t>14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dirty="0" smtClean="0"/>
                        <a:t>3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s-B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dirty="0" smtClean="0">
                          <a:solidFill>
                            <a:srgbClr val="FF0000"/>
                          </a:solidFill>
                        </a:rPr>
                        <a:t>85</a:t>
                      </a:r>
                      <a:endParaRPr lang="es-B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dirty="0" smtClean="0"/>
                        <a:t>11</a:t>
                      </a:r>
                      <a:endParaRPr lang="es-BO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107740"/>
              </p:ext>
            </p:extLst>
          </p:nvPr>
        </p:nvGraphicFramePr>
        <p:xfrm>
          <a:off x="3833656" y="5762752"/>
          <a:ext cx="259229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458"/>
                <a:gridCol w="518458"/>
                <a:gridCol w="518458"/>
                <a:gridCol w="518458"/>
                <a:gridCol w="51845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BO" dirty="0" smtClean="0"/>
                        <a:t>3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dirty="0" smtClean="0"/>
                        <a:t>7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dirty="0" smtClean="0"/>
                        <a:t>11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s-BO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dirty="0" smtClean="0"/>
                        <a:t>85</a:t>
                      </a:r>
                      <a:endParaRPr lang="es-BO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0663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Operaciones con arrays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BO" dirty="0" smtClean="0"/>
              <a:t>Ordenación, el código en C++ para el Método de burbuja es el siguiente:</a:t>
            </a:r>
          </a:p>
          <a:p>
            <a:endParaRPr lang="es-BO" dirty="0" smtClean="0"/>
          </a:p>
          <a:p>
            <a:pPr marL="0" indent="0">
              <a:buNone/>
            </a:pPr>
            <a:r>
              <a:rPr lang="es-BO" dirty="0" smtClean="0"/>
              <a:t>    //n es el tamaño del vector</a:t>
            </a:r>
          </a:p>
          <a:p>
            <a:pPr marL="0" indent="0">
              <a:buNone/>
            </a:pPr>
            <a:r>
              <a:rPr lang="es-BO" dirty="0" smtClean="0"/>
              <a:t>    for(int </a:t>
            </a:r>
            <a:r>
              <a:rPr lang="es-BO" dirty="0"/>
              <a:t>i=</a:t>
            </a:r>
            <a:r>
              <a:rPr lang="es-BO" u="sng" dirty="0"/>
              <a:t>1</a:t>
            </a:r>
            <a:r>
              <a:rPr lang="es-BO" dirty="0"/>
              <a:t>;i&lt;</a:t>
            </a:r>
            <a:r>
              <a:rPr lang="es-BO" u="sng" dirty="0"/>
              <a:t>5</a:t>
            </a:r>
            <a:r>
              <a:rPr lang="es-BO" dirty="0"/>
              <a:t>;i</a:t>
            </a:r>
            <a:r>
              <a:rPr lang="es-BO" dirty="0" smtClean="0"/>
              <a:t>++)//desde 1 mientras i&lt;n</a:t>
            </a:r>
            <a:endParaRPr lang="es-BO" dirty="0"/>
          </a:p>
          <a:p>
            <a:pPr marL="0" indent="0">
              <a:buNone/>
            </a:pPr>
            <a:r>
              <a:rPr lang="es-BO" dirty="0"/>
              <a:t>        for(int j=</a:t>
            </a:r>
            <a:r>
              <a:rPr lang="es-BO" u="sng" dirty="0"/>
              <a:t>0</a:t>
            </a:r>
            <a:r>
              <a:rPr lang="es-BO" dirty="0"/>
              <a:t>;j&lt;</a:t>
            </a:r>
            <a:r>
              <a:rPr lang="es-BO" u="sng" dirty="0"/>
              <a:t>4</a:t>
            </a:r>
            <a:r>
              <a:rPr lang="es-BO" dirty="0"/>
              <a:t>;j</a:t>
            </a:r>
            <a:r>
              <a:rPr lang="es-BO" dirty="0" smtClean="0"/>
              <a:t>++)// desde 0 mientras j&lt;n-1</a:t>
            </a:r>
            <a:endParaRPr lang="es-BO" dirty="0"/>
          </a:p>
          <a:p>
            <a:pPr marL="0" indent="0">
              <a:buNone/>
            </a:pPr>
            <a:r>
              <a:rPr lang="es-BO" dirty="0"/>
              <a:t>            if(x[j]&gt;x[j+1])</a:t>
            </a:r>
          </a:p>
          <a:p>
            <a:pPr marL="0" indent="0">
              <a:buNone/>
            </a:pPr>
            <a:r>
              <a:rPr lang="es-BO" dirty="0"/>
              <a:t>            {</a:t>
            </a:r>
          </a:p>
          <a:p>
            <a:pPr marL="0" indent="0">
              <a:buNone/>
            </a:pPr>
            <a:r>
              <a:rPr lang="es-BO" dirty="0"/>
              <a:t>                int </a:t>
            </a:r>
            <a:r>
              <a:rPr lang="es-BO" dirty="0" err="1"/>
              <a:t>aux</a:t>
            </a:r>
            <a:r>
              <a:rPr lang="es-BO" dirty="0"/>
              <a:t>=x[j];</a:t>
            </a:r>
          </a:p>
          <a:p>
            <a:pPr marL="0" indent="0">
              <a:buNone/>
            </a:pPr>
            <a:r>
              <a:rPr lang="es-BO" dirty="0"/>
              <a:t>                x[j]=x[j+1];</a:t>
            </a:r>
          </a:p>
          <a:p>
            <a:pPr marL="0" indent="0">
              <a:buNone/>
            </a:pPr>
            <a:r>
              <a:rPr lang="es-BO" dirty="0"/>
              <a:t>                x[j+1]=</a:t>
            </a:r>
            <a:r>
              <a:rPr lang="es-BO" dirty="0" err="1"/>
              <a:t>aux</a:t>
            </a:r>
            <a:r>
              <a:rPr lang="es-BO" dirty="0"/>
              <a:t>;</a:t>
            </a:r>
          </a:p>
          <a:p>
            <a:pPr marL="0" indent="0">
              <a:buNone/>
            </a:pPr>
            <a:r>
              <a:rPr lang="es-BO" dirty="0"/>
              <a:t>            }</a:t>
            </a:r>
            <a:endParaRPr lang="es-BO" dirty="0" smtClean="0"/>
          </a:p>
          <a:p>
            <a:endParaRPr lang="es-BO" dirty="0" smtClean="0"/>
          </a:p>
        </p:txBody>
      </p:sp>
    </p:spTree>
    <p:extLst>
      <p:ext uri="{BB962C8B-B14F-4D97-AF65-F5344CB8AC3E}">
        <p14:creationId xmlns:p14="http://schemas.microsoft.com/office/powerpoint/2010/main" val="3260545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Operaciones con Arrays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340768"/>
            <a:ext cx="8640960" cy="5328592"/>
          </a:xfrm>
        </p:spPr>
        <p:txBody>
          <a:bodyPr>
            <a:noAutofit/>
          </a:bodyPr>
          <a:lstStyle/>
          <a:p>
            <a:r>
              <a:rPr lang="es-BO" sz="2000" dirty="0" smtClean="0"/>
              <a:t>Búsqueda, de igual forma que con la ordenación existen varios métodos de búsqueda, se puede realizar búsqueda en arrays ordenados o desordenados. </a:t>
            </a:r>
          </a:p>
          <a:p>
            <a:r>
              <a:rPr lang="es-BO" sz="2000" dirty="0" smtClean="0"/>
              <a:t>El algoritmo más básico es el de la búsqueda lineal:</a:t>
            </a:r>
          </a:p>
          <a:p>
            <a:endParaRPr lang="es-BO" sz="2000" dirty="0" smtClean="0"/>
          </a:p>
          <a:p>
            <a:endParaRPr lang="es-BO" sz="2000" dirty="0" smtClean="0"/>
          </a:p>
          <a:p>
            <a:endParaRPr lang="es-BO" sz="2000" dirty="0"/>
          </a:p>
          <a:p>
            <a:r>
              <a:rPr lang="es-BO" sz="2000" dirty="0" smtClean="0"/>
              <a:t>En donde buscamos uno por uno desde el principio y de forma secuencial el valor que nos interesa.</a:t>
            </a:r>
          </a:p>
          <a:p>
            <a:pPr marL="0" indent="0">
              <a:buNone/>
            </a:pPr>
            <a:r>
              <a:rPr lang="es-BO" sz="2000" dirty="0" smtClean="0"/>
              <a:t>	</a:t>
            </a:r>
            <a:r>
              <a:rPr lang="es-BO" sz="2000" dirty="0" err="1" smtClean="0"/>
              <a:t>key</a:t>
            </a:r>
            <a:r>
              <a:rPr lang="es-BO" sz="2000" dirty="0" smtClean="0"/>
              <a:t>=14//llave a buscar</a:t>
            </a:r>
          </a:p>
          <a:p>
            <a:r>
              <a:rPr lang="es-BO" sz="2000" dirty="0" smtClean="0"/>
              <a:t>Preguntamos si el valor de la posición 0 contiene la llave, el resultado es no</a:t>
            </a:r>
          </a:p>
          <a:p>
            <a:r>
              <a:rPr lang="es-BO" sz="2000" dirty="0" smtClean="0"/>
              <a:t>Preguntamos si el valor en la posición 1 contiene la llave, el resultado es no</a:t>
            </a:r>
          </a:p>
          <a:p>
            <a:r>
              <a:rPr lang="es-BO" sz="2000" dirty="0"/>
              <a:t>Preguntamos si el valor en la posición </a:t>
            </a:r>
            <a:r>
              <a:rPr lang="es-BO" sz="2000" dirty="0" smtClean="0"/>
              <a:t>2 </a:t>
            </a:r>
            <a:r>
              <a:rPr lang="es-BO" sz="2000" dirty="0"/>
              <a:t>contiene la llave, el resultado es </a:t>
            </a:r>
            <a:r>
              <a:rPr lang="es-BO" sz="2000" dirty="0" smtClean="0"/>
              <a:t>no</a:t>
            </a:r>
          </a:p>
          <a:p>
            <a:r>
              <a:rPr lang="es-BO" sz="2000" dirty="0"/>
              <a:t>Preguntamos si el valor en la </a:t>
            </a:r>
            <a:r>
              <a:rPr lang="es-BO" sz="2000" dirty="0" smtClean="0"/>
              <a:t>posición 3 contiene </a:t>
            </a:r>
            <a:r>
              <a:rPr lang="es-BO" sz="2000" dirty="0"/>
              <a:t>la llave, el resultado es </a:t>
            </a:r>
            <a:r>
              <a:rPr lang="es-BO" sz="2000" dirty="0" smtClean="0"/>
              <a:t>SI, por lo tanto detenemos el algoritmo.</a:t>
            </a:r>
            <a:endParaRPr lang="es-BO" sz="2000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920235"/>
              </p:ext>
            </p:extLst>
          </p:nvPr>
        </p:nvGraphicFramePr>
        <p:xfrm>
          <a:off x="3275856" y="2636912"/>
          <a:ext cx="259229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458"/>
                <a:gridCol w="518458"/>
                <a:gridCol w="518458"/>
                <a:gridCol w="518458"/>
                <a:gridCol w="51845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BO" dirty="0" smtClean="0"/>
                        <a:t>3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dirty="0" smtClean="0"/>
                        <a:t>7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dirty="0" smtClean="0"/>
                        <a:t>11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s-BO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dirty="0" smtClean="0"/>
                        <a:t>85</a:t>
                      </a:r>
                      <a:endParaRPr lang="es-BO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311436"/>
              </p:ext>
            </p:extLst>
          </p:nvPr>
        </p:nvGraphicFramePr>
        <p:xfrm>
          <a:off x="3275856" y="3063240"/>
          <a:ext cx="259229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458"/>
                <a:gridCol w="518458"/>
                <a:gridCol w="518458"/>
                <a:gridCol w="518458"/>
                <a:gridCol w="51845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BO" dirty="0" smtClean="0"/>
                        <a:t>0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dirty="0" smtClean="0"/>
                        <a:t>1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dirty="0" smtClean="0"/>
                        <a:t>2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s-BO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dirty="0" smtClean="0"/>
                        <a:t>4</a:t>
                      </a:r>
                      <a:endParaRPr lang="es-BO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1673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¿Qué es un array?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BO" sz="2400" dirty="0" smtClean="0"/>
              <a:t>Es una colección de datos de un mismo tipo, se encuentran alojados en un mismo bloque de memoria, el tamaño puede ser definido de forma estática desde código, o de forma dinámica durante la ejecución del programa.</a:t>
            </a:r>
          </a:p>
          <a:p>
            <a:pPr marL="400050" lvl="1" indent="0">
              <a:spcBef>
                <a:spcPts val="0"/>
              </a:spcBef>
              <a:buNone/>
            </a:pPr>
            <a:endParaRPr lang="es-BO" sz="2000" dirty="0" smtClean="0"/>
          </a:p>
          <a:p>
            <a:pPr marL="400050" lvl="1" indent="0">
              <a:spcBef>
                <a:spcPts val="0"/>
              </a:spcBef>
              <a:buNone/>
            </a:pPr>
            <a:r>
              <a:rPr lang="es-BO" sz="2000" dirty="0" smtClean="0"/>
              <a:t>//definido desde el código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s-BO" sz="2000" dirty="0" smtClean="0"/>
              <a:t>int  </a:t>
            </a:r>
            <a:r>
              <a:rPr lang="es-BO" sz="2000" dirty="0" err="1" smtClean="0"/>
              <a:t>myvector</a:t>
            </a:r>
            <a:r>
              <a:rPr lang="es-BO" sz="2000" dirty="0" smtClean="0"/>
              <a:t>[10];</a:t>
            </a:r>
          </a:p>
          <a:p>
            <a:pPr marL="400050" lvl="1" indent="0">
              <a:spcBef>
                <a:spcPts val="0"/>
              </a:spcBef>
              <a:buNone/>
            </a:pPr>
            <a:endParaRPr lang="es-BO" sz="2000" dirty="0" smtClean="0"/>
          </a:p>
          <a:p>
            <a:pPr marL="400050" lvl="1" indent="0">
              <a:spcBef>
                <a:spcPts val="0"/>
              </a:spcBef>
              <a:buNone/>
            </a:pPr>
            <a:endParaRPr lang="es-BO" sz="2000" dirty="0"/>
          </a:p>
          <a:p>
            <a:pPr marL="400050" lvl="1" indent="0">
              <a:spcBef>
                <a:spcPts val="0"/>
              </a:spcBef>
              <a:buNone/>
            </a:pPr>
            <a:r>
              <a:rPr lang="es-BO" sz="2000" dirty="0"/>
              <a:t>//definido durante la ejecución de un </a:t>
            </a:r>
            <a:r>
              <a:rPr lang="es-BO" sz="2000" dirty="0" smtClean="0"/>
              <a:t>programa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s-BO" sz="2000" dirty="0" smtClean="0"/>
              <a:t>int n,*</a:t>
            </a:r>
            <a:r>
              <a:rPr lang="es-BO" sz="2000" dirty="0" err="1" smtClean="0"/>
              <a:t>myvector</a:t>
            </a:r>
            <a:r>
              <a:rPr lang="es-BO" sz="2000" dirty="0" smtClean="0"/>
              <a:t>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s-BO" sz="2000" dirty="0" smtClean="0"/>
              <a:t>cin&gt;&gt;n;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s-BO" sz="2000" dirty="0" err="1" smtClean="0"/>
              <a:t>myvector</a:t>
            </a:r>
            <a:r>
              <a:rPr lang="es-BO" sz="2000" dirty="0" smtClean="0"/>
              <a:t>=new int[n]; </a:t>
            </a:r>
            <a:endParaRPr lang="es-BO" sz="2000" dirty="0"/>
          </a:p>
        </p:txBody>
      </p:sp>
    </p:spTree>
    <p:extLst>
      <p:ext uri="{BB962C8B-B14F-4D97-AF65-F5344CB8AC3E}">
        <p14:creationId xmlns:p14="http://schemas.microsoft.com/office/powerpoint/2010/main" val="179449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Operaciones con Arrays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77500" lnSpcReduction="20000"/>
          </a:bodyPr>
          <a:lstStyle/>
          <a:p>
            <a:r>
              <a:rPr lang="es-BO" dirty="0" smtClean="0"/>
              <a:t>Búsqueda, el código de la búsqueda lineal es el siguiente:</a:t>
            </a:r>
          </a:p>
          <a:p>
            <a:pPr marL="722313" indent="0" defTabSz="722313">
              <a:buNone/>
            </a:pPr>
            <a:r>
              <a:rPr lang="es-BO" dirty="0"/>
              <a:t>i</a:t>
            </a:r>
            <a:r>
              <a:rPr lang="es-BO" dirty="0" smtClean="0"/>
              <a:t>nt pos=-1, </a:t>
            </a:r>
            <a:r>
              <a:rPr lang="es-BO" dirty="0" err="1" smtClean="0"/>
              <a:t>key</a:t>
            </a:r>
            <a:r>
              <a:rPr lang="es-BO" dirty="0" smtClean="0"/>
              <a:t>;</a:t>
            </a:r>
          </a:p>
          <a:p>
            <a:pPr marL="722313" indent="0" defTabSz="722313">
              <a:buNone/>
            </a:pPr>
            <a:r>
              <a:rPr lang="es-BO" dirty="0"/>
              <a:t>for(int </a:t>
            </a:r>
            <a:r>
              <a:rPr lang="es-BO" dirty="0" smtClean="0"/>
              <a:t>i=0;i&lt;5;i++)</a:t>
            </a:r>
            <a:endParaRPr lang="es-BO" dirty="0"/>
          </a:p>
          <a:p>
            <a:pPr marL="722313" indent="0" defTabSz="722313">
              <a:buNone/>
            </a:pPr>
            <a:r>
              <a:rPr lang="es-BO" dirty="0"/>
              <a:t>          </a:t>
            </a:r>
            <a:r>
              <a:rPr lang="es-BO" dirty="0" smtClean="0"/>
              <a:t>if(x[i]==</a:t>
            </a:r>
            <a:r>
              <a:rPr lang="es-BO" dirty="0" err="1" smtClean="0"/>
              <a:t>key</a:t>
            </a:r>
            <a:r>
              <a:rPr lang="es-BO" dirty="0" smtClean="0"/>
              <a:t>)</a:t>
            </a:r>
          </a:p>
          <a:p>
            <a:pPr marL="722313" indent="0" defTabSz="722313">
              <a:buNone/>
            </a:pPr>
            <a:r>
              <a:rPr lang="es-BO" dirty="0" smtClean="0"/>
              <a:t>	{</a:t>
            </a:r>
          </a:p>
          <a:p>
            <a:pPr marL="722313" indent="0" defTabSz="722313">
              <a:buNone/>
            </a:pPr>
            <a:r>
              <a:rPr lang="es-BO" dirty="0"/>
              <a:t>	</a:t>
            </a:r>
            <a:r>
              <a:rPr lang="es-BO" dirty="0" smtClean="0"/>
              <a:t>	pos=i;</a:t>
            </a:r>
          </a:p>
          <a:p>
            <a:pPr marL="722313" indent="0" defTabSz="722313">
              <a:buNone/>
            </a:pPr>
            <a:r>
              <a:rPr lang="es-BO" dirty="0"/>
              <a:t>	</a:t>
            </a:r>
            <a:r>
              <a:rPr lang="es-BO" dirty="0" smtClean="0"/>
              <a:t>	break;</a:t>
            </a:r>
          </a:p>
          <a:p>
            <a:pPr marL="722313" indent="0" defTabSz="722313">
              <a:buNone/>
            </a:pPr>
            <a:r>
              <a:rPr lang="es-BO" dirty="0"/>
              <a:t>	</a:t>
            </a:r>
            <a:r>
              <a:rPr lang="es-BO" dirty="0" smtClean="0"/>
              <a:t>}</a:t>
            </a:r>
          </a:p>
          <a:p>
            <a:pPr marL="722313" indent="0" defTabSz="722313">
              <a:buNone/>
            </a:pPr>
            <a:r>
              <a:rPr lang="es-BO" dirty="0" smtClean="0"/>
              <a:t>if(pos&gt;0)</a:t>
            </a:r>
          </a:p>
          <a:p>
            <a:pPr marL="722313" indent="0" defTabSz="722313">
              <a:buNone/>
            </a:pPr>
            <a:r>
              <a:rPr lang="es-BO" dirty="0"/>
              <a:t>	</a:t>
            </a:r>
            <a:r>
              <a:rPr lang="es-BO" dirty="0" smtClean="0"/>
              <a:t>cout&lt;&lt;“Valor encontrado en la posición”&lt;&lt;pos;</a:t>
            </a:r>
          </a:p>
          <a:p>
            <a:pPr marL="722313" indent="0" defTabSz="722313">
              <a:buNone/>
            </a:pPr>
            <a:r>
              <a:rPr lang="es-BO" dirty="0"/>
              <a:t>e</a:t>
            </a:r>
            <a:r>
              <a:rPr lang="es-BO" dirty="0" smtClean="0"/>
              <a:t>lse</a:t>
            </a:r>
          </a:p>
          <a:p>
            <a:pPr marL="722313" indent="0" defTabSz="722313">
              <a:buNone/>
            </a:pPr>
            <a:r>
              <a:rPr lang="es-BO" dirty="0"/>
              <a:t>	cout&lt;&lt;“Valor </a:t>
            </a:r>
            <a:r>
              <a:rPr lang="es-BO" dirty="0" smtClean="0"/>
              <a:t>no encontrado”;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14067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¿Qué es un array?</a:t>
            </a:r>
            <a:endParaRPr lang="es-BO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5967421"/>
              </p:ext>
            </p:extLst>
          </p:nvPr>
        </p:nvGraphicFramePr>
        <p:xfrm>
          <a:off x="457200" y="1877432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BO" dirty="0" smtClean="0"/>
                        <a:t>58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dirty="0" smtClean="0"/>
                        <a:t>-24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dirty="0" smtClean="0"/>
                        <a:t>18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dirty="0" smtClean="0"/>
                        <a:t>-68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dirty="0" smtClean="0"/>
                        <a:t>15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dirty="0" smtClean="0"/>
                        <a:t>-35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dirty="0" smtClean="0"/>
                        <a:t>14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dirty="0" smtClean="0"/>
                        <a:t>54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dirty="0" smtClean="0"/>
                        <a:t>7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dirty="0" smtClean="0"/>
                        <a:t>0</a:t>
                      </a:r>
                      <a:endParaRPr lang="es-BO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0238682"/>
              </p:ext>
            </p:extLst>
          </p:nvPr>
        </p:nvGraphicFramePr>
        <p:xfrm>
          <a:off x="467544" y="233808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BO" dirty="0" smtClean="0"/>
                        <a:t>0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dirty="0" smtClean="0"/>
                        <a:t>1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dirty="0" smtClean="0"/>
                        <a:t>2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dirty="0" smtClean="0"/>
                        <a:t>3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dirty="0" smtClean="0"/>
                        <a:t>4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dirty="0" smtClean="0"/>
                        <a:t>5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dirty="0" smtClean="0"/>
                        <a:t>6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dirty="0" smtClean="0"/>
                        <a:t>7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dirty="0" smtClean="0"/>
                        <a:t>8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dirty="0" smtClean="0"/>
                        <a:t>9</a:t>
                      </a:r>
                      <a:endParaRPr lang="es-BO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472686" y="2924944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dirty="0" smtClean="0"/>
              <a:t>Un array de 10 elementos, que contiene únicamente cadenas.</a:t>
            </a:r>
            <a:endParaRPr lang="es-BO" dirty="0"/>
          </a:p>
        </p:txBody>
      </p:sp>
      <p:graphicFrame>
        <p:nvGraphicFramePr>
          <p:cNvPr id="7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1047170"/>
              </p:ext>
            </p:extLst>
          </p:nvPr>
        </p:nvGraphicFramePr>
        <p:xfrm>
          <a:off x="467544" y="35497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BO" dirty="0" smtClean="0"/>
                        <a:t>Charly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dirty="0" smtClean="0"/>
                        <a:t>Juan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dirty="0" smtClean="0"/>
                        <a:t>Carlos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dirty="0" smtClean="0"/>
                        <a:t>Mario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dirty="0" err="1" smtClean="0"/>
                        <a:t>Maria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dirty="0" smtClean="0"/>
                        <a:t>Mary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dirty="0" err="1" smtClean="0"/>
                        <a:t>Artas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dirty="0" err="1" smtClean="0"/>
                        <a:t>Lich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dirty="0" smtClean="0"/>
                        <a:t>Pedro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dirty="0" smtClean="0"/>
                        <a:t>Ana</a:t>
                      </a:r>
                      <a:endParaRPr lang="es-BO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2332772"/>
              </p:ext>
            </p:extLst>
          </p:nvPr>
        </p:nvGraphicFramePr>
        <p:xfrm>
          <a:off x="477888" y="3981748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BO" dirty="0" smtClean="0"/>
                        <a:t>0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dirty="0" smtClean="0"/>
                        <a:t>1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dirty="0" smtClean="0"/>
                        <a:t>2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dirty="0" smtClean="0"/>
                        <a:t>3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dirty="0" smtClean="0"/>
                        <a:t>4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dirty="0" smtClean="0"/>
                        <a:t>5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dirty="0" smtClean="0"/>
                        <a:t>6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dirty="0" smtClean="0"/>
                        <a:t>7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dirty="0" smtClean="0"/>
                        <a:t>8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dirty="0" smtClean="0"/>
                        <a:t>9</a:t>
                      </a:r>
                      <a:endParaRPr lang="es-BO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8 CuadroTexto"/>
          <p:cNvSpPr txBox="1"/>
          <p:nvPr/>
        </p:nvSpPr>
        <p:spPr>
          <a:xfrm>
            <a:off x="434540" y="1401976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dirty="0" smtClean="0"/>
              <a:t>Un array de 10 elementos, que contiene únicamente valores enteros.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23251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Tipos de Arrays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  <a:noFill/>
        </p:spPr>
        <p:txBody>
          <a:bodyPr>
            <a:normAutofit/>
          </a:bodyPr>
          <a:lstStyle/>
          <a:p>
            <a:r>
              <a:rPr lang="es-BO" sz="2400" dirty="0" smtClean="0"/>
              <a:t>Los arrays pueden ser unidimensionales, bidimensionales, o de n-dimensiones.</a:t>
            </a:r>
          </a:p>
          <a:p>
            <a:pPr marL="0" indent="0">
              <a:buNone/>
            </a:pPr>
            <a:endParaRPr lang="es-BO" sz="2400" dirty="0" smtClean="0"/>
          </a:p>
          <a:p>
            <a:pPr marL="0" indent="0">
              <a:buNone/>
            </a:pPr>
            <a:endParaRPr lang="es-BO" sz="2400" dirty="0"/>
          </a:p>
          <a:p>
            <a:pPr marL="0" indent="0">
              <a:buNone/>
            </a:pPr>
            <a:endParaRPr lang="es-BO" sz="2400" dirty="0"/>
          </a:p>
          <a:p>
            <a:pPr marL="0" indent="0">
              <a:buNone/>
            </a:pPr>
            <a:endParaRPr lang="es-BO" sz="2400" dirty="0"/>
          </a:p>
          <a:p>
            <a:pPr marL="0" indent="0">
              <a:buNone/>
            </a:pPr>
            <a:endParaRPr lang="es-BO" sz="2400" dirty="0" smtClean="0"/>
          </a:p>
          <a:p>
            <a:pPr marL="0" indent="0">
              <a:buNone/>
            </a:pPr>
            <a:endParaRPr lang="es-BO" sz="2400" dirty="0" smtClean="0"/>
          </a:p>
          <a:p>
            <a:pPr marL="0" indent="0">
              <a:buNone/>
            </a:pPr>
            <a:endParaRPr lang="es-BO" sz="2400" dirty="0" smtClean="0"/>
          </a:p>
          <a:p>
            <a:r>
              <a:rPr lang="es-BO" sz="2400" dirty="0" smtClean="0"/>
              <a:t>Tres figuras de arrays representados en memoria; la representación es abstracta (un programador puede llegar a alterar dicha representación)</a:t>
            </a:r>
          </a:p>
          <a:p>
            <a:endParaRPr lang="es-BO" sz="2400" dirty="0"/>
          </a:p>
          <a:p>
            <a:endParaRPr lang="es-BO" sz="2400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898315"/>
              </p:ext>
            </p:extLst>
          </p:nvPr>
        </p:nvGraphicFramePr>
        <p:xfrm>
          <a:off x="179512" y="2482527"/>
          <a:ext cx="20882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46"/>
                <a:gridCol w="417646"/>
                <a:gridCol w="417646"/>
                <a:gridCol w="417646"/>
                <a:gridCol w="417646"/>
              </a:tblGrid>
              <a:tr h="370840">
                <a:tc>
                  <a:txBody>
                    <a:bodyPr/>
                    <a:lstStyle/>
                    <a:p>
                      <a:r>
                        <a:rPr lang="es-BO" dirty="0" smtClean="0"/>
                        <a:t>8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 smtClean="0"/>
                        <a:t>5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 smtClean="0"/>
                        <a:t>7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 smtClean="0"/>
                        <a:t>9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 smtClean="0"/>
                        <a:t>2</a:t>
                      </a:r>
                      <a:endParaRPr lang="es-BO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942131"/>
              </p:ext>
            </p:extLst>
          </p:nvPr>
        </p:nvGraphicFramePr>
        <p:xfrm>
          <a:off x="2483768" y="2482527"/>
          <a:ext cx="21602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432048"/>
                <a:gridCol w="432048"/>
                <a:gridCol w="432048"/>
                <a:gridCol w="432048"/>
              </a:tblGrid>
              <a:tr h="370840">
                <a:tc>
                  <a:txBody>
                    <a:bodyPr/>
                    <a:lstStyle/>
                    <a:p>
                      <a:r>
                        <a:rPr lang="es-BO" dirty="0" smtClean="0"/>
                        <a:t>4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 smtClean="0"/>
                        <a:t>7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 smtClean="0"/>
                        <a:t>8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 smtClean="0"/>
                        <a:t>6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 smtClean="0"/>
                        <a:t>4</a:t>
                      </a:r>
                      <a:endParaRPr lang="es-B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BO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s-BO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BO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s-BO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BO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s-BO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BO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s-BO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BO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s-BO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BO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s-BO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BO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s-BO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BO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s-BO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BO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s-BO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BO" b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s-BO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670374"/>
              </p:ext>
            </p:extLst>
          </p:nvPr>
        </p:nvGraphicFramePr>
        <p:xfrm>
          <a:off x="6372200" y="3098199"/>
          <a:ext cx="21602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432048"/>
                <a:gridCol w="432048"/>
                <a:gridCol w="432048"/>
                <a:gridCol w="432048"/>
              </a:tblGrid>
              <a:tr h="370840">
                <a:tc>
                  <a:txBody>
                    <a:bodyPr/>
                    <a:lstStyle/>
                    <a:p>
                      <a:r>
                        <a:rPr lang="es-BO" dirty="0" smtClean="0"/>
                        <a:t>4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 smtClean="0"/>
                        <a:t>5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 smtClean="0"/>
                        <a:t>8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 smtClean="0"/>
                        <a:t>6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 smtClean="0"/>
                        <a:t>40</a:t>
                      </a:r>
                      <a:endParaRPr lang="es-B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BO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s-BO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BO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s-BO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BO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s-BO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BO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s-BO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BO" b="1" dirty="0" smtClean="0">
                          <a:solidFill>
                            <a:schemeClr val="bg1"/>
                          </a:solidFill>
                        </a:rPr>
                        <a:t>77</a:t>
                      </a:r>
                      <a:endParaRPr lang="es-BO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BO" b="1" dirty="0" smtClean="0">
                          <a:solidFill>
                            <a:schemeClr val="bg1"/>
                          </a:solidFill>
                        </a:rPr>
                        <a:t>27</a:t>
                      </a:r>
                      <a:endParaRPr lang="es-BO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BO" b="1" dirty="0" smtClean="0">
                          <a:solidFill>
                            <a:schemeClr val="bg1"/>
                          </a:solidFill>
                        </a:rPr>
                        <a:t>39</a:t>
                      </a:r>
                      <a:endParaRPr lang="es-BO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BO" b="1" dirty="0" smtClean="0">
                          <a:solidFill>
                            <a:schemeClr val="bg1"/>
                          </a:solidFill>
                        </a:rPr>
                        <a:t>92</a:t>
                      </a:r>
                      <a:endParaRPr lang="es-BO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BO" b="1" dirty="0" smtClean="0">
                          <a:solidFill>
                            <a:schemeClr val="bg1"/>
                          </a:solidFill>
                        </a:rPr>
                        <a:t>77</a:t>
                      </a:r>
                      <a:endParaRPr lang="es-BO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BO" b="1" dirty="0" smtClean="0">
                          <a:solidFill>
                            <a:schemeClr val="bg1"/>
                          </a:solidFill>
                        </a:rPr>
                        <a:t>93</a:t>
                      </a:r>
                      <a:endParaRPr lang="es-BO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486731"/>
              </p:ext>
            </p:extLst>
          </p:nvPr>
        </p:nvGraphicFramePr>
        <p:xfrm>
          <a:off x="5868144" y="2842567"/>
          <a:ext cx="21602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432048"/>
                <a:gridCol w="432048"/>
                <a:gridCol w="432048"/>
                <a:gridCol w="432048"/>
              </a:tblGrid>
              <a:tr h="370840">
                <a:tc>
                  <a:txBody>
                    <a:bodyPr/>
                    <a:lstStyle/>
                    <a:p>
                      <a:r>
                        <a:rPr lang="es-BO" dirty="0" smtClean="0"/>
                        <a:t>4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 smtClean="0"/>
                        <a:t>5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 smtClean="0"/>
                        <a:t>8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 smtClean="0"/>
                        <a:t>6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 smtClean="0"/>
                        <a:t>41</a:t>
                      </a:r>
                      <a:endParaRPr lang="es-B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BO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s-BO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BO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s-BO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BO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s-BO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BO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s-BO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BO" b="1" dirty="0" smtClean="0">
                          <a:solidFill>
                            <a:schemeClr val="bg1"/>
                          </a:solidFill>
                        </a:rPr>
                        <a:t>84</a:t>
                      </a:r>
                      <a:endParaRPr lang="es-BO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BO" b="1" dirty="0" smtClean="0">
                          <a:solidFill>
                            <a:schemeClr val="bg1"/>
                          </a:solidFill>
                        </a:rPr>
                        <a:t>78</a:t>
                      </a:r>
                      <a:endParaRPr lang="es-BO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BO" b="1" dirty="0" smtClean="0">
                          <a:solidFill>
                            <a:schemeClr val="bg1"/>
                          </a:solidFill>
                        </a:rPr>
                        <a:t>74</a:t>
                      </a:r>
                      <a:endParaRPr lang="es-BO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BO" b="1" dirty="0" smtClean="0">
                          <a:solidFill>
                            <a:schemeClr val="bg1"/>
                          </a:solidFill>
                        </a:rPr>
                        <a:t>54</a:t>
                      </a:r>
                      <a:endParaRPr lang="es-BO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BO" b="1" dirty="0" smtClean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s-BO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BO" b="1" dirty="0" smtClean="0">
                          <a:solidFill>
                            <a:schemeClr val="bg1"/>
                          </a:solidFill>
                        </a:rPr>
                        <a:t>74</a:t>
                      </a:r>
                      <a:endParaRPr lang="es-BO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1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083505"/>
              </p:ext>
            </p:extLst>
          </p:nvPr>
        </p:nvGraphicFramePr>
        <p:xfrm>
          <a:off x="5364088" y="2594143"/>
          <a:ext cx="21602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432048"/>
                <a:gridCol w="432048"/>
                <a:gridCol w="432048"/>
                <a:gridCol w="432048"/>
              </a:tblGrid>
              <a:tr h="370840">
                <a:tc>
                  <a:txBody>
                    <a:bodyPr/>
                    <a:lstStyle/>
                    <a:p>
                      <a:r>
                        <a:rPr lang="es-BO" dirty="0" smtClean="0"/>
                        <a:t>4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 smtClean="0"/>
                        <a:t>5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 smtClean="0"/>
                        <a:t>8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 smtClean="0"/>
                        <a:t>6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 smtClean="0"/>
                        <a:t>7</a:t>
                      </a:r>
                      <a:endParaRPr lang="es-B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BO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s-BO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BO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s-BO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BO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s-BO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BO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s-BO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BO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s-BO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BO" b="1" dirty="0" smtClean="0">
                          <a:solidFill>
                            <a:schemeClr val="bg1"/>
                          </a:solidFill>
                        </a:rPr>
                        <a:t>54</a:t>
                      </a:r>
                      <a:endParaRPr lang="es-BO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BO" b="1" dirty="0" smtClean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es-BO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BO" b="1" dirty="0" smtClean="0">
                          <a:solidFill>
                            <a:schemeClr val="bg1"/>
                          </a:solidFill>
                        </a:rPr>
                        <a:t>51</a:t>
                      </a:r>
                      <a:endParaRPr lang="es-BO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BO" b="1" dirty="0" smtClean="0">
                          <a:solidFill>
                            <a:schemeClr val="bg1"/>
                          </a:solidFill>
                        </a:rPr>
                        <a:t>81</a:t>
                      </a:r>
                      <a:endParaRPr lang="es-BO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BO" b="1" dirty="0" smtClean="0">
                          <a:solidFill>
                            <a:schemeClr val="bg1"/>
                          </a:solidFill>
                        </a:rPr>
                        <a:t>19</a:t>
                      </a:r>
                      <a:endParaRPr lang="es-BO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1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320578"/>
              </p:ext>
            </p:extLst>
          </p:nvPr>
        </p:nvGraphicFramePr>
        <p:xfrm>
          <a:off x="4860032" y="2338511"/>
          <a:ext cx="21602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432048"/>
                <a:gridCol w="432048"/>
                <a:gridCol w="432048"/>
                <a:gridCol w="432048"/>
              </a:tblGrid>
              <a:tr h="370840">
                <a:tc>
                  <a:txBody>
                    <a:bodyPr/>
                    <a:lstStyle/>
                    <a:p>
                      <a:r>
                        <a:rPr lang="es-BO" dirty="0" smtClean="0"/>
                        <a:t>4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 smtClean="0"/>
                        <a:t>8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 smtClean="0"/>
                        <a:t>8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 smtClean="0"/>
                        <a:t>6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 smtClean="0"/>
                        <a:t>4</a:t>
                      </a:r>
                      <a:endParaRPr lang="es-B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BO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s-BO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BO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s-BO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BO" b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s-BO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BO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s-BO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BO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s-BO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BO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s-BO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BO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s-BO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BO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s-BO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BO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s-BO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BO" b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s-BO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5" name="14 CuadroTexto"/>
          <p:cNvSpPr txBox="1"/>
          <p:nvPr/>
        </p:nvSpPr>
        <p:spPr>
          <a:xfrm>
            <a:off x="0" y="3130599"/>
            <a:ext cx="2483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1600" dirty="0" smtClean="0"/>
              <a:t>Array unidimensional</a:t>
            </a:r>
          </a:p>
          <a:p>
            <a:r>
              <a:rPr lang="es-BO" sz="1600" dirty="0" smtClean="0"/>
              <a:t>X[3] contiene el valor de 9</a:t>
            </a:r>
          </a:p>
          <a:p>
            <a:r>
              <a:rPr lang="es-BO" sz="1600" dirty="0" smtClean="0"/>
              <a:t>Tamaño del array = 5</a:t>
            </a:r>
            <a:endParaRPr lang="es-BO" sz="16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2339752" y="3715374"/>
            <a:ext cx="26260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1600" dirty="0" smtClean="0"/>
              <a:t>Array bidimensional</a:t>
            </a:r>
          </a:p>
          <a:p>
            <a:r>
              <a:rPr lang="es-BO" sz="1600" dirty="0" smtClean="0"/>
              <a:t>X[1][2] contiene el valor de 5</a:t>
            </a:r>
          </a:p>
          <a:p>
            <a:r>
              <a:rPr lang="es-BO" sz="1600" dirty="0" smtClean="0"/>
              <a:t>Tamaño del array = 3x5</a:t>
            </a:r>
            <a:endParaRPr lang="es-BO" sz="16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5364088" y="4223990"/>
            <a:ext cx="26260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1600" dirty="0" smtClean="0"/>
              <a:t>Array de tres dimensiones</a:t>
            </a:r>
          </a:p>
          <a:p>
            <a:r>
              <a:rPr lang="es-BO" sz="1600" dirty="0" smtClean="0"/>
              <a:t>X[1][2][0] contiene el valor de 9</a:t>
            </a:r>
          </a:p>
          <a:p>
            <a:r>
              <a:rPr lang="es-BO" sz="1600" dirty="0" smtClean="0"/>
              <a:t>Tamaño del array = 3x5x4</a:t>
            </a:r>
            <a:endParaRPr lang="es-BO" sz="1600" dirty="0"/>
          </a:p>
        </p:txBody>
      </p:sp>
    </p:spTree>
    <p:extLst>
      <p:ext uri="{BB962C8B-B14F-4D97-AF65-F5344CB8AC3E}">
        <p14:creationId xmlns:p14="http://schemas.microsoft.com/office/powerpoint/2010/main" val="170544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 smtClean="0"/>
              <a:t>Arrays Unidimensionales (Vectores, Listas)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20000"/>
          </a:bodyPr>
          <a:lstStyle/>
          <a:p>
            <a:r>
              <a:rPr lang="es-BO" dirty="0" smtClean="0"/>
              <a:t>Son los más simples de usar. Las posiciones se enumeran desde cero.</a:t>
            </a:r>
          </a:p>
          <a:p>
            <a:pPr marL="400050" lvl="1" indent="0">
              <a:buNone/>
            </a:pPr>
            <a:r>
              <a:rPr lang="es-BO" dirty="0"/>
              <a:t>int </a:t>
            </a:r>
            <a:r>
              <a:rPr lang="es-BO" dirty="0" smtClean="0"/>
              <a:t>x[5]; //definimos un array de </a:t>
            </a:r>
            <a:r>
              <a:rPr lang="es-BO" dirty="0"/>
              <a:t>5</a:t>
            </a:r>
            <a:r>
              <a:rPr lang="es-BO" dirty="0" smtClean="0"/>
              <a:t> </a:t>
            </a:r>
            <a:r>
              <a:rPr lang="es-BO" dirty="0" smtClean="0"/>
              <a:t>enteros</a:t>
            </a:r>
          </a:p>
          <a:p>
            <a:pPr marL="400050" lvl="1" indent="0">
              <a:buNone/>
            </a:pPr>
            <a:r>
              <a:rPr lang="es-BO" dirty="0" smtClean="0"/>
              <a:t>string y[5]; //definimos un array de </a:t>
            </a:r>
            <a:r>
              <a:rPr lang="es-BO" dirty="0"/>
              <a:t>5</a:t>
            </a:r>
            <a:r>
              <a:rPr lang="es-BO" dirty="0" smtClean="0"/>
              <a:t> </a:t>
            </a:r>
            <a:r>
              <a:rPr lang="es-BO" dirty="0" smtClean="0"/>
              <a:t>cadenas</a:t>
            </a:r>
          </a:p>
          <a:p>
            <a:pPr marL="400050" lvl="1" indent="0">
              <a:buNone/>
            </a:pPr>
            <a:r>
              <a:rPr lang="es-BO" dirty="0" smtClean="0"/>
              <a:t>float z[5]; //definimos un array de </a:t>
            </a:r>
            <a:r>
              <a:rPr lang="es-BO" dirty="0"/>
              <a:t>5</a:t>
            </a:r>
            <a:r>
              <a:rPr lang="es-BO" dirty="0" smtClean="0"/>
              <a:t> </a:t>
            </a:r>
            <a:r>
              <a:rPr lang="es-BO" dirty="0" smtClean="0"/>
              <a:t>reales</a:t>
            </a:r>
          </a:p>
          <a:p>
            <a:pPr marL="0" indent="0">
              <a:buNone/>
            </a:pPr>
            <a:r>
              <a:rPr lang="es-BO" dirty="0" smtClean="0"/>
              <a:t>La forma en la que se leen los arrays unidimensionales por lo general suele ser la siguiente:</a:t>
            </a:r>
          </a:p>
          <a:p>
            <a:pPr marL="400050" lvl="1" indent="0">
              <a:buNone/>
            </a:pPr>
            <a:r>
              <a:rPr lang="es-BO" dirty="0"/>
              <a:t>for(int </a:t>
            </a:r>
            <a:r>
              <a:rPr lang="es-BO" dirty="0" smtClean="0"/>
              <a:t>i=0;i&lt;5;i++)</a:t>
            </a:r>
            <a:endParaRPr lang="es-BO" dirty="0"/>
          </a:p>
          <a:p>
            <a:pPr marL="400050" lvl="1" indent="0">
              <a:buNone/>
            </a:pPr>
            <a:r>
              <a:rPr lang="es-BO" dirty="0"/>
              <a:t>    </a:t>
            </a:r>
            <a:r>
              <a:rPr lang="es-BO" dirty="0" smtClean="0"/>
              <a:t>cin</a:t>
            </a:r>
            <a:r>
              <a:rPr lang="es-BO" dirty="0"/>
              <a:t>&gt;&gt;x[i</a:t>
            </a:r>
            <a:r>
              <a:rPr lang="es-BO" dirty="0" smtClean="0"/>
              <a:t>];</a:t>
            </a:r>
            <a:endParaRPr lang="es-BO" dirty="0"/>
          </a:p>
          <a:p>
            <a:pPr marL="0" indent="0">
              <a:buNone/>
            </a:pPr>
            <a:r>
              <a:rPr lang="es-BO" dirty="0" smtClean="0"/>
              <a:t>Sin embargo puede leerse una posición de array específica:</a:t>
            </a:r>
          </a:p>
          <a:p>
            <a:pPr marL="400050" lvl="1" indent="0">
              <a:buNone/>
            </a:pPr>
            <a:r>
              <a:rPr lang="es-BO" dirty="0" smtClean="0"/>
              <a:t>cin&gt;&gt;x[0]&gt;&gt;x[4]&gt;&gt;x[1];    </a:t>
            </a:r>
          </a:p>
          <a:p>
            <a:pPr marL="0" indent="0">
              <a:buNone/>
            </a:pPr>
            <a:r>
              <a:rPr lang="es-BO" dirty="0" smtClean="0"/>
              <a:t>Donde se están leyendo las posiciones 0, 8, 43.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227232"/>
              </p:ext>
            </p:extLst>
          </p:nvPr>
        </p:nvGraphicFramePr>
        <p:xfrm>
          <a:off x="5652120" y="4293096"/>
          <a:ext cx="28083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662"/>
                <a:gridCol w="561662"/>
                <a:gridCol w="561662"/>
                <a:gridCol w="561662"/>
                <a:gridCol w="5616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BO" dirty="0" smtClean="0"/>
                        <a:t>8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dirty="0" smtClean="0"/>
                        <a:t>4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dirty="0" smtClean="0"/>
                        <a:t>2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dirty="0" smtClean="0"/>
                        <a:t>-1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dirty="0" smtClean="0"/>
                        <a:t>-7</a:t>
                      </a:r>
                      <a:endParaRPr lang="es-BO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15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Arrays Unidimensionales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s-BO" dirty="0" smtClean="0"/>
              <a:t>Para mostrar el contenido de todo el array suele usarse el for de la misma manera que para la lectura.</a:t>
            </a:r>
          </a:p>
          <a:p>
            <a:pPr marL="400050" lvl="1" indent="0">
              <a:buNone/>
            </a:pPr>
            <a:r>
              <a:rPr lang="es-BO" dirty="0"/>
              <a:t>for(int </a:t>
            </a:r>
            <a:r>
              <a:rPr lang="es-BO" dirty="0" smtClean="0"/>
              <a:t>i=0;i&lt;5;i</a:t>
            </a:r>
            <a:r>
              <a:rPr lang="es-BO" dirty="0"/>
              <a:t>++)</a:t>
            </a:r>
          </a:p>
          <a:p>
            <a:pPr marL="400050" lvl="1" indent="0">
              <a:buNone/>
            </a:pPr>
            <a:r>
              <a:rPr lang="es-BO" dirty="0"/>
              <a:t>        </a:t>
            </a:r>
            <a:r>
              <a:rPr lang="es-BO" dirty="0" smtClean="0"/>
              <a:t>cout&lt;&lt;x[i]&lt;&lt;endl;</a:t>
            </a:r>
          </a:p>
          <a:p>
            <a:pPr marL="400050" lvl="1" indent="0">
              <a:buNone/>
            </a:pPr>
            <a:r>
              <a:rPr lang="es-BO" sz="3200" dirty="0" smtClean="0"/>
              <a:t>O también pueden mostrarse posiciones específicas del array:</a:t>
            </a:r>
          </a:p>
          <a:p>
            <a:pPr marL="400050" lvl="1" indent="0">
              <a:buNone/>
            </a:pPr>
            <a:r>
              <a:rPr lang="es-BO" dirty="0" smtClean="0"/>
              <a:t>cout&lt;&lt;x[4]&lt;&lt;x[0]&lt;&lt;x[3];</a:t>
            </a:r>
          </a:p>
          <a:p>
            <a:pPr marL="400050" lvl="1" indent="0">
              <a:buNone/>
            </a:pPr>
            <a:endParaRPr lang="es-BO" sz="3200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771306"/>
              </p:ext>
            </p:extLst>
          </p:nvPr>
        </p:nvGraphicFramePr>
        <p:xfrm>
          <a:off x="5652120" y="3501008"/>
          <a:ext cx="28083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662"/>
                <a:gridCol w="561662"/>
                <a:gridCol w="561662"/>
                <a:gridCol w="561662"/>
                <a:gridCol w="5616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BO" dirty="0" smtClean="0"/>
                        <a:t>8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dirty="0" smtClean="0"/>
                        <a:t>4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dirty="0" smtClean="0"/>
                        <a:t>2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dirty="0" smtClean="0"/>
                        <a:t>-1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dirty="0" smtClean="0"/>
                        <a:t>-7</a:t>
                      </a:r>
                      <a:endParaRPr lang="es-BO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51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 smtClean="0"/>
              <a:t>Arrays Bidimensionales (Matrices, Tablas)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BO" dirty="0" smtClean="0"/>
              <a:t>Son fáciles de usar; las posiciones se representan mediante un par ordenado, por lo general suele ser </a:t>
            </a:r>
            <a:r>
              <a:rPr lang="es-BO" i="1" dirty="0" smtClean="0"/>
              <a:t>i, j</a:t>
            </a:r>
            <a:r>
              <a:rPr lang="es-BO" dirty="0" smtClean="0"/>
              <a:t>, también comienzan desde cero.</a:t>
            </a:r>
          </a:p>
          <a:p>
            <a:pPr marL="0" indent="0">
              <a:buNone/>
            </a:pPr>
            <a:r>
              <a:rPr lang="es-BO" dirty="0" smtClean="0"/>
              <a:t>    int </a:t>
            </a:r>
            <a:r>
              <a:rPr lang="es-BO" dirty="0"/>
              <a:t>x[2][3</a:t>
            </a:r>
            <a:r>
              <a:rPr lang="es-BO" dirty="0" smtClean="0"/>
              <a:t>];   </a:t>
            </a:r>
          </a:p>
          <a:p>
            <a:r>
              <a:rPr lang="es-BO" dirty="0" smtClean="0"/>
              <a:t>La forma en la que se leen los arrays bidimensionales por lo general suele ser la siguiente:</a:t>
            </a:r>
          </a:p>
          <a:p>
            <a:pPr marL="0" indent="0">
              <a:buNone/>
            </a:pPr>
            <a:r>
              <a:rPr lang="es-BO" dirty="0" smtClean="0"/>
              <a:t>     for(int </a:t>
            </a:r>
            <a:r>
              <a:rPr lang="es-BO" dirty="0"/>
              <a:t>i=0;i&lt;2;i++)</a:t>
            </a:r>
          </a:p>
          <a:p>
            <a:pPr marL="0" indent="0">
              <a:buNone/>
            </a:pPr>
            <a:r>
              <a:rPr lang="es-BO" dirty="0"/>
              <a:t>        for(int j=0;j&lt;3;j++)</a:t>
            </a:r>
          </a:p>
          <a:p>
            <a:pPr marL="0" indent="0">
              <a:buNone/>
            </a:pPr>
            <a:r>
              <a:rPr lang="es-BO" dirty="0"/>
              <a:t>            cin&gt;&gt;x[i][j</a:t>
            </a:r>
            <a:r>
              <a:rPr lang="es-BO" dirty="0" smtClean="0"/>
              <a:t>];</a:t>
            </a:r>
          </a:p>
          <a:p>
            <a:pPr>
              <a:buFont typeface="Arial" charset="0"/>
              <a:buChar char="•"/>
            </a:pPr>
            <a:r>
              <a:rPr lang="es-BO" dirty="0" smtClean="0"/>
              <a:t>También </a:t>
            </a:r>
            <a:r>
              <a:rPr lang="es-BO" dirty="0"/>
              <a:t>pueden leerse posiciones específicas del </a:t>
            </a:r>
            <a:r>
              <a:rPr lang="es-BO" dirty="0" smtClean="0"/>
              <a:t>array</a:t>
            </a:r>
          </a:p>
          <a:p>
            <a:pPr marL="0" indent="0">
              <a:buNone/>
            </a:pPr>
            <a:r>
              <a:rPr lang="es-BO" dirty="0" smtClean="0"/>
              <a:t>     </a:t>
            </a:r>
            <a:r>
              <a:rPr lang="es-BO" dirty="0"/>
              <a:t>cin&gt;&gt;</a:t>
            </a:r>
            <a:r>
              <a:rPr lang="es-BO" dirty="0" smtClean="0"/>
              <a:t>x[1][2];</a:t>
            </a:r>
          </a:p>
          <a:p>
            <a:pPr>
              <a:buFont typeface="Arial" charset="0"/>
              <a:buChar char="•"/>
            </a:pPr>
            <a:endParaRPr lang="es-BO" dirty="0"/>
          </a:p>
          <a:p>
            <a:pPr marL="0" indent="0">
              <a:buNone/>
            </a:pPr>
            <a:endParaRPr lang="es-BO" dirty="0" smtClean="0"/>
          </a:p>
          <a:p>
            <a:pPr marL="0" indent="0">
              <a:buNone/>
            </a:pPr>
            <a:endParaRPr lang="es-BO" i="1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14839"/>
              </p:ext>
            </p:extLst>
          </p:nvPr>
        </p:nvGraphicFramePr>
        <p:xfrm>
          <a:off x="6300192" y="3933056"/>
          <a:ext cx="19678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960"/>
                <a:gridCol w="655960"/>
                <a:gridCol w="655960"/>
              </a:tblGrid>
              <a:tr h="362952">
                <a:tc>
                  <a:txBody>
                    <a:bodyPr/>
                    <a:lstStyle/>
                    <a:p>
                      <a:pPr algn="ctr"/>
                      <a:r>
                        <a:rPr lang="es-BO" dirty="0" smtClean="0"/>
                        <a:t>5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dirty="0" smtClean="0"/>
                        <a:t>7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dirty="0" smtClean="0"/>
                        <a:t>8</a:t>
                      </a:r>
                      <a:endParaRPr lang="es-BO" dirty="0"/>
                    </a:p>
                  </a:txBody>
                  <a:tcPr/>
                </a:tc>
              </a:tr>
              <a:tr h="362952">
                <a:tc>
                  <a:txBody>
                    <a:bodyPr/>
                    <a:lstStyle/>
                    <a:p>
                      <a:pPr algn="ctr"/>
                      <a:r>
                        <a:rPr lang="es-BO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s-BO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s-BO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s-BO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955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Arrays Bidimensionales (Matrices, Tablas)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BO" dirty="0"/>
              <a:t>Para mostrar el contenido de todo el array </a:t>
            </a:r>
            <a:r>
              <a:rPr lang="es-BO" dirty="0" smtClean="0"/>
              <a:t>bidimensional suele </a:t>
            </a:r>
            <a:r>
              <a:rPr lang="es-BO" dirty="0"/>
              <a:t>usarse el for </a:t>
            </a:r>
            <a:r>
              <a:rPr lang="es-BO" dirty="0" smtClean="0"/>
              <a:t>anidado de </a:t>
            </a:r>
            <a:r>
              <a:rPr lang="es-BO" dirty="0"/>
              <a:t>la misma manera que para la lectura.</a:t>
            </a:r>
          </a:p>
          <a:p>
            <a:pPr marL="0" indent="0">
              <a:buNone/>
            </a:pPr>
            <a:r>
              <a:rPr lang="es-BO" dirty="0" smtClean="0"/>
              <a:t>    </a:t>
            </a:r>
            <a:r>
              <a:rPr lang="es-BO" sz="2400" dirty="0" smtClean="0"/>
              <a:t>for(int </a:t>
            </a:r>
            <a:r>
              <a:rPr lang="es-BO" sz="2400" dirty="0"/>
              <a:t>i=0;i&lt;2;i++)</a:t>
            </a:r>
          </a:p>
          <a:p>
            <a:pPr marL="0" indent="0">
              <a:buNone/>
            </a:pPr>
            <a:r>
              <a:rPr lang="es-BO" sz="2400" dirty="0"/>
              <a:t>        for(int j=0;j&lt;3;j++)</a:t>
            </a:r>
          </a:p>
          <a:p>
            <a:pPr marL="0" indent="0">
              <a:buNone/>
            </a:pPr>
            <a:r>
              <a:rPr lang="es-BO" sz="2400" dirty="0"/>
              <a:t>            </a:t>
            </a:r>
            <a:r>
              <a:rPr lang="es-BO" sz="2400" dirty="0" smtClean="0"/>
              <a:t>cout&lt;&lt;x[i</a:t>
            </a:r>
            <a:r>
              <a:rPr lang="es-BO" sz="2400" dirty="0"/>
              <a:t>][j];</a:t>
            </a:r>
            <a:endParaRPr lang="es-BO" dirty="0"/>
          </a:p>
          <a:p>
            <a:pPr marL="400050" lvl="1" indent="0">
              <a:buNone/>
            </a:pPr>
            <a:r>
              <a:rPr lang="es-BO" sz="3200" dirty="0" smtClean="0"/>
              <a:t>O </a:t>
            </a:r>
            <a:r>
              <a:rPr lang="es-BO" sz="3200" dirty="0"/>
              <a:t>también pueden mostrarse posiciones específicas del </a:t>
            </a:r>
            <a:r>
              <a:rPr lang="es-BO" sz="3200" dirty="0" smtClean="0"/>
              <a:t>array bidimensional:</a:t>
            </a:r>
            <a:endParaRPr lang="es-BO" sz="3200" dirty="0"/>
          </a:p>
          <a:p>
            <a:pPr marL="400050" lvl="1" indent="0">
              <a:buNone/>
            </a:pPr>
            <a:r>
              <a:rPr lang="es-BO" dirty="0"/>
              <a:t>cout&lt;&lt;</a:t>
            </a:r>
            <a:r>
              <a:rPr lang="es-BO" dirty="0" smtClean="0"/>
              <a:t>x[0][2]&lt;&lt;x[0][0]&lt;&lt;x[1][2];</a:t>
            </a:r>
            <a:endParaRPr lang="es-BO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480042"/>
              </p:ext>
            </p:extLst>
          </p:nvPr>
        </p:nvGraphicFramePr>
        <p:xfrm>
          <a:off x="5940152" y="3068960"/>
          <a:ext cx="19678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960"/>
                <a:gridCol w="655960"/>
                <a:gridCol w="655960"/>
              </a:tblGrid>
              <a:tr h="362952">
                <a:tc>
                  <a:txBody>
                    <a:bodyPr/>
                    <a:lstStyle/>
                    <a:p>
                      <a:pPr algn="ctr"/>
                      <a:r>
                        <a:rPr lang="es-BO" dirty="0" smtClean="0"/>
                        <a:t>5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dirty="0" smtClean="0"/>
                        <a:t>7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dirty="0" smtClean="0"/>
                        <a:t>8</a:t>
                      </a:r>
                      <a:endParaRPr lang="es-BO" dirty="0"/>
                    </a:p>
                  </a:txBody>
                  <a:tcPr/>
                </a:tc>
              </a:tr>
              <a:tr h="362952">
                <a:tc>
                  <a:txBody>
                    <a:bodyPr/>
                    <a:lstStyle/>
                    <a:p>
                      <a:pPr algn="ctr"/>
                      <a:r>
                        <a:rPr lang="es-BO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s-BO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s-BO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s-BO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15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¿Porqué usar arrays?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50691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BO" sz="2800" dirty="0" smtClean="0"/>
              <a:t>Consideremos el siguiente problema: Encontrar el promedio de calificaciones de </a:t>
            </a:r>
            <a:r>
              <a:rPr lang="es-BO" sz="2800" dirty="0" smtClean="0"/>
              <a:t>10 </a:t>
            </a:r>
            <a:r>
              <a:rPr lang="es-BO" sz="2800" dirty="0" smtClean="0"/>
              <a:t>estudiantes</a:t>
            </a:r>
          </a:p>
          <a:p>
            <a:pPr marL="0" indent="0">
              <a:buNone/>
            </a:pPr>
            <a:r>
              <a:rPr lang="es-BO" sz="2800" dirty="0" smtClean="0"/>
              <a:t>Sin arrays (ni tampoco punteros) lo que se haría es lo siguiente: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BO" sz="2600" dirty="0" smtClean="0"/>
              <a:t>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BO" sz="2600" dirty="0"/>
              <a:t> </a:t>
            </a:r>
            <a:r>
              <a:rPr lang="es-BO" sz="2600" dirty="0" smtClean="0"/>
              <a:t>   int </a:t>
            </a:r>
            <a:r>
              <a:rPr lang="es-BO" sz="2600" dirty="0"/>
              <a:t>x</a:t>
            </a:r>
            <a:r>
              <a:rPr lang="es-BO" sz="2600" dirty="0" smtClean="0"/>
              <a:t>, total=0</a:t>
            </a:r>
            <a:r>
              <a:rPr lang="es-BO" sz="26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BO" sz="2600" dirty="0"/>
              <a:t>    for(int i=0;i&lt;10;i++)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BO" sz="26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BO" sz="2600" dirty="0"/>
              <a:t>        cin&gt;&gt;x;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BO" sz="2600" dirty="0"/>
              <a:t>        total+=x;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BO" sz="26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BO" sz="2600" dirty="0"/>
              <a:t>    float promedio=total/(float)10;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BO" sz="2600" dirty="0"/>
              <a:t>    cout&lt;&lt;promedio</a:t>
            </a:r>
            <a:r>
              <a:rPr lang="es-BO" sz="26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s-BO" sz="2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s-BO" sz="2800" dirty="0"/>
              <a:t>Sin embargo si al problema se añade: “Se debe mostrar las 100 calificaciones de los estudiantes luego de mostrar el promedio”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BO" sz="2800" dirty="0"/>
              <a:t>O si al problema se añade: “Se debe mostrar la diferencia entre el promedio y la nota de cada estudiante.”</a:t>
            </a:r>
          </a:p>
          <a:p>
            <a:pPr marL="0" indent="0">
              <a:spcBef>
                <a:spcPts val="0"/>
              </a:spcBef>
              <a:buNone/>
            </a:pPr>
            <a:endParaRPr lang="es-BO" sz="2600" dirty="0" smtClean="0"/>
          </a:p>
        </p:txBody>
      </p:sp>
    </p:spTree>
    <p:extLst>
      <p:ext uri="{BB962C8B-B14F-4D97-AF65-F5344CB8AC3E}">
        <p14:creationId xmlns:p14="http://schemas.microsoft.com/office/powerpoint/2010/main" val="386364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</TotalTime>
  <Words>1595</Words>
  <Application>Microsoft Office PowerPoint</Application>
  <PresentationFormat>On-screen Show (4:3)</PresentationFormat>
  <Paragraphs>400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Tema de Office</vt:lpstr>
      <vt:lpstr>Arrays en C++</vt:lpstr>
      <vt:lpstr>¿Qué es un array?</vt:lpstr>
      <vt:lpstr>¿Qué es un array?</vt:lpstr>
      <vt:lpstr>Tipos de Arrays</vt:lpstr>
      <vt:lpstr>Arrays Unidimensionales (Vectores, Listas)</vt:lpstr>
      <vt:lpstr>Arrays Unidimensionales</vt:lpstr>
      <vt:lpstr>Arrays Bidimensionales (Matrices, Tablas)</vt:lpstr>
      <vt:lpstr>Arrays Bidimensionales (Matrices, Tablas)</vt:lpstr>
      <vt:lpstr>¿Porqué usar arrays?</vt:lpstr>
      <vt:lpstr>¿Porqué usar arrays?</vt:lpstr>
      <vt:lpstr>¿Porqué usar arrays?</vt:lpstr>
      <vt:lpstr>¿Porqué usar arrays?</vt:lpstr>
      <vt:lpstr>Operaciones con Arrays</vt:lpstr>
      <vt:lpstr>Operaciones con Arrays</vt:lpstr>
      <vt:lpstr>Operaciones con Arrays</vt:lpstr>
      <vt:lpstr>Operaciones con Arrays</vt:lpstr>
      <vt:lpstr>Operaciones con Arrays</vt:lpstr>
      <vt:lpstr>Operaciones con arrays</vt:lpstr>
      <vt:lpstr>Operaciones con Arrays</vt:lpstr>
      <vt:lpstr>Operaciones con Arrays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en C++</dc:title>
  <dc:creator>clever</dc:creator>
  <cp:lastModifiedBy>clever matchless bravo villafuerte</cp:lastModifiedBy>
  <cp:revision>125</cp:revision>
  <dcterms:created xsi:type="dcterms:W3CDTF">2012-05-03T11:38:40Z</dcterms:created>
  <dcterms:modified xsi:type="dcterms:W3CDTF">2015-06-22T13:30:46Z</dcterms:modified>
</cp:coreProperties>
</file>