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0" r:id="rId9"/>
    <p:sldId id="264" r:id="rId10"/>
    <p:sldId id="265" r:id="rId11"/>
    <p:sldId id="266" r:id="rId12"/>
    <p:sldId id="268" r:id="rId13"/>
    <p:sldId id="269" r:id="rId14"/>
    <p:sldId id="267" r:id="rId15"/>
  </p:sldIdLst>
  <p:sldSz cx="9144000" cy="6858000" type="screen4x3"/>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4" d="100"/>
          <a:sy n="64" d="100"/>
        </p:scale>
        <p:origin x="-1470" y="-3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04F0BD99-9E60-469D-915A-DC5B15D6CCE2}" type="datetimeFigureOut">
              <a:rPr lang="es-BO" smtClean="0"/>
              <a:t>04/06/2012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8BEE24F9-B039-493F-A19C-0D92EB7EA8E1}" type="slidenum">
              <a:rPr lang="es-BO" smtClean="0"/>
              <a:t>‹Nº›</a:t>
            </a:fld>
            <a:endParaRPr lang="es-BO"/>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s-ES" smtClean="0"/>
              <a:t>Haga clic para modificar el estilo de título del patrón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04F0BD99-9E60-469D-915A-DC5B15D6CCE2}" type="datetimeFigureOut">
              <a:rPr lang="es-BO" smtClean="0"/>
              <a:t>04/06/2012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8BEE24F9-B039-493F-A19C-0D92EB7EA8E1}" type="slidenum">
              <a:rPr lang="es-BO" smtClean="0"/>
              <a:t>‹Nº›</a:t>
            </a:fld>
            <a:endParaRPr lang="es-B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04F0BD99-9E60-469D-915A-DC5B15D6CCE2}" type="datetimeFigureOut">
              <a:rPr lang="es-BO" smtClean="0"/>
              <a:t>04/06/2012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8BEE24F9-B039-493F-A19C-0D92EB7EA8E1}" type="slidenum">
              <a:rPr lang="es-BO" smtClean="0"/>
              <a:t>‹Nº›</a:t>
            </a:fld>
            <a:endParaRPr lang="es-B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s-ES" smtClean="0"/>
              <a:t>Haga clic para modificar el estilo de título del patrón</a:t>
            </a:r>
            <a:endParaRPr lang="en-US" dirty="0"/>
          </a:p>
        </p:txBody>
      </p:sp>
      <p:sp>
        <p:nvSpPr>
          <p:cNvPr id="4" name="Date Placeholder 3"/>
          <p:cNvSpPr>
            <a:spLocks noGrp="1"/>
          </p:cNvSpPr>
          <p:nvPr>
            <p:ph type="dt" sz="half" idx="10"/>
          </p:nvPr>
        </p:nvSpPr>
        <p:spPr/>
        <p:txBody>
          <a:bodyPr/>
          <a:lstStyle/>
          <a:p>
            <a:fld id="{04F0BD99-9E60-469D-915A-DC5B15D6CCE2}" type="datetimeFigureOut">
              <a:rPr lang="es-BO" smtClean="0"/>
              <a:t>04/06/2012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8BEE24F9-B039-493F-A19C-0D92EB7EA8E1}" type="slidenum">
              <a:rPr lang="es-BO" smtClean="0"/>
              <a:t>‹Nº›</a:t>
            </a:fld>
            <a:endParaRPr lang="es-BO"/>
          </a:p>
        </p:txBody>
      </p:sp>
      <p:sp>
        <p:nvSpPr>
          <p:cNvPr id="8" name="Content Placeholder 7"/>
          <p:cNvSpPr>
            <a:spLocks noGrp="1"/>
          </p:cNvSpPr>
          <p:nvPr>
            <p:ph sz="quarter" idx="13"/>
          </p:nvPr>
        </p:nvSpPr>
        <p:spPr>
          <a:xfrm>
            <a:off x="609600" y="1600200"/>
            <a:ext cx="79248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4F0BD99-9E60-469D-915A-DC5B15D6CCE2}" type="datetimeFigureOut">
              <a:rPr lang="es-BO" smtClean="0"/>
              <a:t>04/06/2012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8BEE24F9-B039-493F-A19C-0D92EB7EA8E1}" type="slidenum">
              <a:rPr lang="es-BO" smtClean="0"/>
              <a:t>‹Nº›</a:t>
            </a:fld>
            <a:endParaRPr lang="es-B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2" name="Title 1"/>
          <p:cNvSpPr>
            <a:spLocks noGrp="1"/>
          </p:cNvSpPr>
          <p:nvPr>
            <p:ph type="title"/>
          </p:nvPr>
        </p:nvSpPr>
        <p:spPr>
          <a:xfrm>
            <a:off x="609600" y="274638"/>
            <a:ext cx="7924800" cy="1143000"/>
          </a:xfrm>
        </p:spPr>
        <p:txBody>
          <a:bodyPr/>
          <a:lstStyle/>
          <a:p>
            <a:r>
              <a:rPr lang="es-ES" smtClean="0"/>
              <a:t>Haga clic para modificar el estilo de título del patrón</a:t>
            </a:r>
            <a:endParaRPr lang="en-US" dirty="0"/>
          </a:p>
        </p:txBody>
      </p:sp>
      <p:sp>
        <p:nvSpPr>
          <p:cNvPr id="5" name="Date Placeholder 4"/>
          <p:cNvSpPr>
            <a:spLocks noGrp="1"/>
          </p:cNvSpPr>
          <p:nvPr>
            <p:ph type="dt" sz="half" idx="10"/>
          </p:nvPr>
        </p:nvSpPr>
        <p:spPr/>
        <p:txBody>
          <a:bodyPr/>
          <a:lstStyle/>
          <a:p>
            <a:fld id="{04F0BD99-9E60-469D-915A-DC5B15D6CCE2}" type="datetimeFigureOut">
              <a:rPr lang="es-BO" smtClean="0"/>
              <a:t>04/06/2012</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8BEE24F9-B039-493F-A19C-0D92EB7EA8E1}" type="slidenum">
              <a:rPr lang="es-BO" smtClean="0"/>
              <a:t>‹Nº›</a:t>
            </a:fld>
            <a:endParaRPr lang="es-B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04F0BD99-9E60-469D-915A-DC5B15D6CCE2}" type="datetimeFigureOut">
              <a:rPr lang="es-BO" smtClean="0"/>
              <a:t>04/06/2012</a:t>
            </a:fld>
            <a:endParaRPr lang="es-BO"/>
          </a:p>
        </p:txBody>
      </p:sp>
      <p:sp>
        <p:nvSpPr>
          <p:cNvPr id="8" name="Footer Placeholder 7"/>
          <p:cNvSpPr>
            <a:spLocks noGrp="1"/>
          </p:cNvSpPr>
          <p:nvPr>
            <p:ph type="ftr" sz="quarter" idx="11"/>
          </p:nvPr>
        </p:nvSpPr>
        <p:spPr/>
        <p:txBody>
          <a:bodyPr/>
          <a:lstStyle/>
          <a:p>
            <a:endParaRPr lang="es-BO"/>
          </a:p>
        </p:txBody>
      </p:sp>
      <p:sp>
        <p:nvSpPr>
          <p:cNvPr id="9" name="Slide Number Placeholder 8"/>
          <p:cNvSpPr>
            <a:spLocks noGrp="1"/>
          </p:cNvSpPr>
          <p:nvPr>
            <p:ph type="sldNum" sz="quarter" idx="12"/>
          </p:nvPr>
        </p:nvSpPr>
        <p:spPr/>
        <p:txBody>
          <a:bodyPr/>
          <a:lstStyle/>
          <a:p>
            <a:fld id="{8BEE24F9-B039-493F-A19C-0D92EB7EA8E1}" type="slidenum">
              <a:rPr lang="es-BO" smtClean="0"/>
              <a:t>‹Nº›</a:t>
            </a:fld>
            <a:endParaRPr lang="es-B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4F0BD99-9E60-469D-915A-DC5B15D6CCE2}" type="datetimeFigureOut">
              <a:rPr lang="es-BO" smtClean="0"/>
              <a:t>04/06/2012</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8BEE24F9-B039-493F-A19C-0D92EB7EA8E1}" type="slidenum">
              <a:rPr lang="es-BO" smtClean="0"/>
              <a:t>‹Nº›</a:t>
            </a:fld>
            <a:endParaRPr lang="es-B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0BD99-9E60-469D-915A-DC5B15D6CCE2}" type="datetimeFigureOut">
              <a:rPr lang="es-BO" smtClean="0"/>
              <a:t>04/06/2012</a:t>
            </a:fld>
            <a:endParaRPr lang="es-BO"/>
          </a:p>
        </p:txBody>
      </p:sp>
      <p:sp>
        <p:nvSpPr>
          <p:cNvPr id="3" name="Footer Placeholder 2"/>
          <p:cNvSpPr>
            <a:spLocks noGrp="1"/>
          </p:cNvSpPr>
          <p:nvPr>
            <p:ph type="ftr" sz="quarter" idx="11"/>
          </p:nvPr>
        </p:nvSpPr>
        <p:spPr/>
        <p:txBody>
          <a:bodyPr/>
          <a:lstStyle/>
          <a:p>
            <a:endParaRPr lang="es-BO"/>
          </a:p>
        </p:txBody>
      </p:sp>
      <p:sp>
        <p:nvSpPr>
          <p:cNvPr id="4" name="Slide Number Placeholder 3"/>
          <p:cNvSpPr>
            <a:spLocks noGrp="1"/>
          </p:cNvSpPr>
          <p:nvPr>
            <p:ph type="sldNum" sz="quarter" idx="12"/>
          </p:nvPr>
        </p:nvSpPr>
        <p:spPr/>
        <p:txBody>
          <a:bodyPr/>
          <a:lstStyle/>
          <a:p>
            <a:fld id="{8BEE24F9-B039-493F-A19C-0D92EB7EA8E1}" type="slidenum">
              <a:rPr lang="es-BO" smtClean="0"/>
              <a:t>‹Nº›</a:t>
            </a:fld>
            <a:endParaRPr lang="es-B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4F0BD99-9E60-469D-915A-DC5B15D6CCE2}" type="datetimeFigureOut">
              <a:rPr lang="es-BO" smtClean="0"/>
              <a:t>04/06/2012</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8BEE24F9-B039-493F-A19C-0D92EB7EA8E1}" type="slidenum">
              <a:rPr lang="es-BO" smtClean="0"/>
              <a:t>‹Nº›</a:t>
            </a:fld>
            <a:endParaRPr lang="es-B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4F0BD99-9E60-469D-915A-DC5B15D6CCE2}" type="datetimeFigureOut">
              <a:rPr lang="es-BO" smtClean="0"/>
              <a:t>04/06/2012</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8BEE24F9-B039-493F-A19C-0D92EB7EA8E1}" type="slidenum">
              <a:rPr lang="es-BO" smtClean="0"/>
              <a:t>‹Nº›</a:t>
            </a:fld>
            <a:endParaRPr lang="es-B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04F0BD99-9E60-469D-915A-DC5B15D6CCE2}" type="datetimeFigureOut">
              <a:rPr lang="es-BO" smtClean="0"/>
              <a:t>04/06/2012</a:t>
            </a:fld>
            <a:endParaRPr lang="es-BO"/>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s-BO"/>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8BEE24F9-B039-493F-A19C-0D92EB7EA8E1}" type="slidenum">
              <a:rPr lang="es-BO" smtClean="0"/>
              <a:t>‹Nº›</a:t>
            </a:fld>
            <a:endParaRPr lang="es-BO"/>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normAutofit fontScale="77500" lnSpcReduction="20000"/>
          </a:bodyPr>
          <a:lstStyle/>
          <a:p>
            <a:r>
              <a:rPr lang="es-BO" dirty="0" smtClean="0"/>
              <a:t>¿Qué es una función?</a:t>
            </a:r>
          </a:p>
          <a:p>
            <a:r>
              <a:rPr lang="es-BO" dirty="0" smtClean="0"/>
              <a:t>Declaración de funciones</a:t>
            </a:r>
          </a:p>
          <a:p>
            <a:r>
              <a:rPr lang="es-BO" dirty="0" smtClean="0"/>
              <a:t>Invocación de funciones</a:t>
            </a:r>
          </a:p>
          <a:p>
            <a:r>
              <a:rPr lang="es-BO" dirty="0"/>
              <a:t>Devolución de </a:t>
            </a:r>
            <a:r>
              <a:rPr lang="es-BO" dirty="0" smtClean="0"/>
              <a:t>valores</a:t>
            </a:r>
          </a:p>
          <a:p>
            <a:r>
              <a:rPr lang="es-BO" dirty="0" smtClean="0"/>
              <a:t>Paso de parámetros en funciones</a:t>
            </a:r>
          </a:p>
          <a:p>
            <a:r>
              <a:rPr lang="es-BO" dirty="0" smtClean="0"/>
              <a:t>Sobrecarga de Funciones</a:t>
            </a:r>
          </a:p>
          <a:p>
            <a:endParaRPr lang="es-BO" dirty="0"/>
          </a:p>
        </p:txBody>
      </p:sp>
      <p:sp>
        <p:nvSpPr>
          <p:cNvPr id="2" name="1 Título"/>
          <p:cNvSpPr>
            <a:spLocks noGrp="1"/>
          </p:cNvSpPr>
          <p:nvPr>
            <p:ph type="ctrTitle"/>
          </p:nvPr>
        </p:nvSpPr>
        <p:spPr/>
        <p:txBody>
          <a:bodyPr/>
          <a:lstStyle/>
          <a:p>
            <a:r>
              <a:rPr lang="es-BO" smtClean="0"/>
              <a:t>Funciones en C++</a:t>
            </a:r>
            <a:endParaRPr lang="es-BO"/>
          </a:p>
        </p:txBody>
      </p:sp>
    </p:spTree>
    <p:extLst>
      <p:ext uri="{BB962C8B-B14F-4D97-AF65-F5344CB8AC3E}">
        <p14:creationId xmlns:p14="http://schemas.microsoft.com/office/powerpoint/2010/main" val="2908556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Paso de parámetros (POR VALOR)</a:t>
            </a:r>
            <a:endParaRPr lang="es-BO" dirty="0"/>
          </a:p>
        </p:txBody>
      </p:sp>
      <p:sp>
        <p:nvSpPr>
          <p:cNvPr id="3" name="2 Marcador de contenido"/>
          <p:cNvSpPr>
            <a:spLocks noGrp="1"/>
          </p:cNvSpPr>
          <p:nvPr>
            <p:ph sz="quarter" idx="13"/>
          </p:nvPr>
        </p:nvSpPr>
        <p:spPr>
          <a:xfrm>
            <a:off x="609600" y="1600200"/>
            <a:ext cx="7924800" cy="4925144"/>
          </a:xfrm>
        </p:spPr>
        <p:txBody>
          <a:bodyPr>
            <a:normAutofit/>
          </a:bodyPr>
          <a:lstStyle/>
          <a:p>
            <a:r>
              <a:rPr lang="es-BO" dirty="0" smtClean="0"/>
              <a:t>En el paso de parámetros por valor, lo que se transfiere es una copia del valor que se esta pasando, pues dentro de la función se trabaja solo con la copia del valor.</a:t>
            </a:r>
          </a:p>
          <a:p>
            <a:pPr marL="800100" lvl="2" indent="0" defTabSz="539750">
              <a:spcBef>
                <a:spcPts val="0"/>
              </a:spcBef>
              <a:spcAft>
                <a:spcPts val="0"/>
              </a:spcAft>
              <a:buNone/>
            </a:pPr>
            <a:r>
              <a:rPr lang="es-BO" dirty="0"/>
              <a:t>void funcion3(int x)</a:t>
            </a:r>
          </a:p>
          <a:p>
            <a:pPr marL="800100" lvl="2" indent="0" defTabSz="539750">
              <a:spcBef>
                <a:spcPts val="0"/>
              </a:spcBef>
              <a:spcAft>
                <a:spcPts val="0"/>
              </a:spcAft>
              <a:buNone/>
            </a:pPr>
            <a:r>
              <a:rPr lang="es-BO" dirty="0"/>
              <a:t>{</a:t>
            </a:r>
          </a:p>
          <a:p>
            <a:pPr marL="800100" lvl="2" indent="0" defTabSz="539750">
              <a:spcBef>
                <a:spcPts val="0"/>
              </a:spcBef>
              <a:spcAft>
                <a:spcPts val="0"/>
              </a:spcAft>
              <a:buNone/>
            </a:pPr>
            <a:r>
              <a:rPr lang="es-BO" dirty="0"/>
              <a:t>    x++;</a:t>
            </a:r>
          </a:p>
          <a:p>
            <a:pPr marL="800100" lvl="2" indent="0" defTabSz="539750">
              <a:spcBef>
                <a:spcPts val="0"/>
              </a:spcBef>
              <a:spcAft>
                <a:spcPts val="0"/>
              </a:spcAft>
              <a:buNone/>
            </a:pPr>
            <a:r>
              <a:rPr lang="es-BO" dirty="0" smtClean="0"/>
              <a:t>}</a:t>
            </a:r>
          </a:p>
          <a:p>
            <a:pPr marL="800100" lvl="2" indent="0" defTabSz="539750">
              <a:spcBef>
                <a:spcPts val="0"/>
              </a:spcBef>
              <a:spcAft>
                <a:spcPts val="0"/>
              </a:spcAft>
              <a:buNone/>
            </a:pPr>
            <a:endParaRPr lang="es-BO" dirty="0" smtClean="0"/>
          </a:p>
          <a:p>
            <a:pPr marL="800100" lvl="2" indent="0" defTabSz="539750">
              <a:spcBef>
                <a:spcPts val="0"/>
              </a:spcBef>
              <a:spcAft>
                <a:spcPts val="0"/>
              </a:spcAft>
              <a:buNone/>
            </a:pPr>
            <a:r>
              <a:rPr lang="es-BO" dirty="0"/>
              <a:t>int main()</a:t>
            </a:r>
          </a:p>
          <a:p>
            <a:pPr marL="800100" lvl="2" indent="0" defTabSz="539750">
              <a:spcBef>
                <a:spcPts val="0"/>
              </a:spcBef>
              <a:spcAft>
                <a:spcPts val="0"/>
              </a:spcAft>
              <a:buNone/>
            </a:pPr>
            <a:r>
              <a:rPr lang="es-BO" dirty="0" smtClean="0"/>
              <a:t>{</a:t>
            </a:r>
          </a:p>
          <a:p>
            <a:pPr marL="800100" lvl="2" indent="0" defTabSz="539750">
              <a:spcBef>
                <a:spcPts val="0"/>
              </a:spcBef>
              <a:spcAft>
                <a:spcPts val="0"/>
              </a:spcAft>
              <a:buNone/>
            </a:pPr>
            <a:r>
              <a:rPr lang="es-BO" dirty="0" smtClean="0"/>
              <a:t>    int x=4;</a:t>
            </a:r>
            <a:endParaRPr lang="es-BO" dirty="0"/>
          </a:p>
          <a:p>
            <a:pPr marL="800100" lvl="2" indent="0" defTabSz="539750">
              <a:spcBef>
                <a:spcPts val="0"/>
              </a:spcBef>
              <a:spcAft>
                <a:spcPts val="0"/>
              </a:spcAft>
              <a:buNone/>
            </a:pPr>
            <a:r>
              <a:rPr lang="es-BO" dirty="0"/>
              <a:t>    </a:t>
            </a:r>
            <a:r>
              <a:rPr lang="es-BO" dirty="0" smtClean="0"/>
              <a:t>funcion3(x);</a:t>
            </a:r>
            <a:endParaRPr lang="es-BO" dirty="0"/>
          </a:p>
          <a:p>
            <a:pPr marL="800100" lvl="2" indent="0" defTabSz="539750">
              <a:spcBef>
                <a:spcPts val="0"/>
              </a:spcBef>
              <a:spcAft>
                <a:spcPts val="0"/>
              </a:spcAft>
              <a:buNone/>
            </a:pPr>
            <a:r>
              <a:rPr lang="es-BO" dirty="0" smtClean="0"/>
              <a:t>    cout&lt;&lt;x;</a:t>
            </a:r>
            <a:endParaRPr lang="es-BO" dirty="0"/>
          </a:p>
          <a:p>
            <a:pPr marL="800100" lvl="2" indent="0" defTabSz="539750">
              <a:spcBef>
                <a:spcPts val="0"/>
              </a:spcBef>
              <a:spcAft>
                <a:spcPts val="0"/>
              </a:spcAft>
              <a:buNone/>
            </a:pPr>
            <a:r>
              <a:rPr lang="es-BO" dirty="0"/>
              <a:t>    return 0;</a:t>
            </a:r>
          </a:p>
          <a:p>
            <a:pPr marL="800100" lvl="2" indent="0" defTabSz="539750">
              <a:spcBef>
                <a:spcPts val="0"/>
              </a:spcBef>
              <a:spcAft>
                <a:spcPts val="0"/>
              </a:spcAft>
              <a:buNone/>
            </a:pPr>
            <a:r>
              <a:rPr lang="es-BO" dirty="0" smtClean="0"/>
              <a:t>}</a:t>
            </a:r>
          </a:p>
          <a:p>
            <a:pPr marL="0" indent="0">
              <a:spcBef>
                <a:spcPts val="0"/>
              </a:spcBef>
              <a:spcAft>
                <a:spcPts val="0"/>
              </a:spcAft>
              <a:buNone/>
            </a:pPr>
            <a:endParaRPr lang="es-BO" dirty="0"/>
          </a:p>
          <a:p>
            <a:pPr marL="0" indent="0">
              <a:spcBef>
                <a:spcPts val="0"/>
              </a:spcBef>
              <a:spcAft>
                <a:spcPts val="0"/>
              </a:spcAft>
              <a:buNone/>
            </a:pPr>
            <a:r>
              <a:rPr lang="es-BO" dirty="0" smtClean="0"/>
              <a:t>La salida por pantalla será: 4.</a:t>
            </a:r>
            <a:endParaRPr lang="es-BO" dirty="0"/>
          </a:p>
        </p:txBody>
      </p:sp>
    </p:spTree>
    <p:extLst>
      <p:ext uri="{BB962C8B-B14F-4D97-AF65-F5344CB8AC3E}">
        <p14:creationId xmlns:p14="http://schemas.microsoft.com/office/powerpoint/2010/main" val="34073706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PASO DE PARÁMETROS (POR REFERENCIA)</a:t>
            </a:r>
            <a:endParaRPr lang="es-BO" dirty="0"/>
          </a:p>
        </p:txBody>
      </p:sp>
      <p:sp>
        <p:nvSpPr>
          <p:cNvPr id="3" name="2 Marcador de contenido"/>
          <p:cNvSpPr>
            <a:spLocks noGrp="1"/>
          </p:cNvSpPr>
          <p:nvPr>
            <p:ph sz="quarter" idx="13"/>
          </p:nvPr>
        </p:nvSpPr>
        <p:spPr>
          <a:xfrm>
            <a:off x="609600" y="1600200"/>
            <a:ext cx="7924800" cy="4925144"/>
          </a:xfrm>
        </p:spPr>
        <p:txBody>
          <a:bodyPr/>
          <a:lstStyle/>
          <a:p>
            <a:r>
              <a:rPr lang="es-BO" dirty="0" smtClean="0"/>
              <a:t>Por referencia no se manda el valor, sino la dirección de la variable original, para que esta pueda modificarse y afecte al valor original fuera de la función.</a:t>
            </a:r>
          </a:p>
          <a:p>
            <a:pPr marL="800100" lvl="2" indent="0" defTabSz="539750">
              <a:spcBef>
                <a:spcPts val="0"/>
              </a:spcBef>
              <a:spcAft>
                <a:spcPts val="0"/>
              </a:spcAft>
              <a:buNone/>
            </a:pPr>
            <a:r>
              <a:rPr lang="es-BO" dirty="0"/>
              <a:t>void funcion3(int </a:t>
            </a:r>
            <a:r>
              <a:rPr lang="es-BO" dirty="0" smtClean="0"/>
              <a:t>&amp;x</a:t>
            </a:r>
            <a:r>
              <a:rPr lang="es-BO" dirty="0"/>
              <a:t>)</a:t>
            </a:r>
          </a:p>
          <a:p>
            <a:pPr marL="800100" lvl="2" indent="0" defTabSz="539750">
              <a:spcBef>
                <a:spcPts val="0"/>
              </a:spcBef>
              <a:spcAft>
                <a:spcPts val="0"/>
              </a:spcAft>
              <a:buNone/>
            </a:pPr>
            <a:r>
              <a:rPr lang="es-BO" dirty="0"/>
              <a:t>{</a:t>
            </a:r>
          </a:p>
          <a:p>
            <a:pPr marL="800100" lvl="2" indent="0" defTabSz="539750">
              <a:spcBef>
                <a:spcPts val="0"/>
              </a:spcBef>
              <a:spcAft>
                <a:spcPts val="0"/>
              </a:spcAft>
              <a:buNone/>
            </a:pPr>
            <a:r>
              <a:rPr lang="es-BO" dirty="0"/>
              <a:t>    x++;</a:t>
            </a:r>
          </a:p>
          <a:p>
            <a:pPr marL="800100" lvl="2" indent="0" defTabSz="539750">
              <a:spcBef>
                <a:spcPts val="0"/>
              </a:spcBef>
              <a:spcAft>
                <a:spcPts val="0"/>
              </a:spcAft>
              <a:buNone/>
            </a:pPr>
            <a:r>
              <a:rPr lang="es-BO" dirty="0"/>
              <a:t>}</a:t>
            </a:r>
          </a:p>
          <a:p>
            <a:pPr marL="800100" lvl="2" indent="0" defTabSz="539750">
              <a:spcBef>
                <a:spcPts val="0"/>
              </a:spcBef>
              <a:spcAft>
                <a:spcPts val="0"/>
              </a:spcAft>
              <a:buNone/>
            </a:pPr>
            <a:endParaRPr lang="es-BO" dirty="0"/>
          </a:p>
          <a:p>
            <a:pPr marL="800100" lvl="2" indent="0" defTabSz="539750">
              <a:spcBef>
                <a:spcPts val="0"/>
              </a:spcBef>
              <a:spcAft>
                <a:spcPts val="0"/>
              </a:spcAft>
              <a:buNone/>
            </a:pPr>
            <a:r>
              <a:rPr lang="es-BO" dirty="0"/>
              <a:t>int main()</a:t>
            </a:r>
          </a:p>
          <a:p>
            <a:pPr marL="800100" lvl="2" indent="0" defTabSz="539750">
              <a:spcBef>
                <a:spcPts val="0"/>
              </a:spcBef>
              <a:spcAft>
                <a:spcPts val="0"/>
              </a:spcAft>
              <a:buNone/>
            </a:pPr>
            <a:r>
              <a:rPr lang="es-BO" dirty="0"/>
              <a:t>{</a:t>
            </a:r>
          </a:p>
          <a:p>
            <a:pPr marL="800100" lvl="2" indent="0" defTabSz="539750">
              <a:spcBef>
                <a:spcPts val="0"/>
              </a:spcBef>
              <a:spcAft>
                <a:spcPts val="0"/>
              </a:spcAft>
              <a:buNone/>
            </a:pPr>
            <a:r>
              <a:rPr lang="es-BO" dirty="0"/>
              <a:t>    int x=4;</a:t>
            </a:r>
          </a:p>
          <a:p>
            <a:pPr marL="800100" lvl="2" indent="0" defTabSz="539750">
              <a:spcBef>
                <a:spcPts val="0"/>
              </a:spcBef>
              <a:spcAft>
                <a:spcPts val="0"/>
              </a:spcAft>
              <a:buNone/>
            </a:pPr>
            <a:r>
              <a:rPr lang="es-BO" dirty="0"/>
              <a:t>    funcion3(x);</a:t>
            </a:r>
          </a:p>
          <a:p>
            <a:pPr marL="800100" lvl="2" indent="0" defTabSz="539750">
              <a:spcBef>
                <a:spcPts val="0"/>
              </a:spcBef>
              <a:spcAft>
                <a:spcPts val="0"/>
              </a:spcAft>
              <a:buNone/>
            </a:pPr>
            <a:r>
              <a:rPr lang="es-BO" dirty="0"/>
              <a:t>    cout&lt;&lt;x;</a:t>
            </a:r>
          </a:p>
          <a:p>
            <a:pPr marL="800100" lvl="2" indent="0" defTabSz="539750">
              <a:spcBef>
                <a:spcPts val="0"/>
              </a:spcBef>
              <a:spcAft>
                <a:spcPts val="0"/>
              </a:spcAft>
              <a:buNone/>
            </a:pPr>
            <a:r>
              <a:rPr lang="es-BO" dirty="0"/>
              <a:t>    return 0;</a:t>
            </a:r>
          </a:p>
          <a:p>
            <a:pPr marL="800100" lvl="2" indent="0" defTabSz="539750">
              <a:spcBef>
                <a:spcPts val="0"/>
              </a:spcBef>
              <a:spcAft>
                <a:spcPts val="0"/>
              </a:spcAft>
              <a:buNone/>
            </a:pPr>
            <a:r>
              <a:rPr lang="es-BO" dirty="0"/>
              <a:t>}</a:t>
            </a:r>
          </a:p>
          <a:p>
            <a:pPr marL="0" indent="0">
              <a:buNone/>
            </a:pPr>
            <a:r>
              <a:rPr lang="es-BO" dirty="0" smtClean="0"/>
              <a:t>La salida por pantalla será: 5</a:t>
            </a:r>
            <a:endParaRPr lang="es-BO" dirty="0"/>
          </a:p>
        </p:txBody>
      </p:sp>
    </p:spTree>
    <p:extLst>
      <p:ext uri="{BB962C8B-B14F-4D97-AF65-F5344CB8AC3E}">
        <p14:creationId xmlns:p14="http://schemas.microsoft.com/office/powerpoint/2010/main" val="1840243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PASO DE PARÁMETROS (ARRAYS COMO PARÁMETROS)</a:t>
            </a:r>
            <a:endParaRPr lang="es-BO" dirty="0"/>
          </a:p>
        </p:txBody>
      </p:sp>
      <p:sp>
        <p:nvSpPr>
          <p:cNvPr id="3" name="2 Marcador de contenido"/>
          <p:cNvSpPr>
            <a:spLocks noGrp="1"/>
          </p:cNvSpPr>
          <p:nvPr>
            <p:ph sz="quarter" idx="13"/>
          </p:nvPr>
        </p:nvSpPr>
        <p:spPr>
          <a:xfrm>
            <a:off x="323528" y="1600200"/>
            <a:ext cx="8424936" cy="5257800"/>
          </a:xfrm>
        </p:spPr>
        <p:txBody>
          <a:bodyPr>
            <a:normAutofit fontScale="92500" lnSpcReduction="10000"/>
          </a:bodyPr>
          <a:lstStyle/>
          <a:p>
            <a:r>
              <a:rPr lang="es-BO" dirty="0" smtClean="0"/>
              <a:t>Un array también puede ser un parámetro</a:t>
            </a:r>
          </a:p>
          <a:p>
            <a:r>
              <a:rPr lang="es-BO" dirty="0" smtClean="0"/>
              <a:t>En C/C++ Existen dos formas de pasar un array, encapsulado dentro de una estructura (registro) o puede ser pasado directamente.</a:t>
            </a:r>
          </a:p>
          <a:p>
            <a:pPr marL="800100" lvl="2" indent="0">
              <a:spcBef>
                <a:spcPts val="0"/>
              </a:spcBef>
              <a:spcAft>
                <a:spcPts val="0"/>
              </a:spcAft>
              <a:buNone/>
            </a:pPr>
            <a:r>
              <a:rPr lang="es-BO" dirty="0"/>
              <a:t>struct </a:t>
            </a:r>
            <a:r>
              <a:rPr lang="es-BO" dirty="0" err="1"/>
              <a:t>ArrayEncapsulado</a:t>
            </a:r>
            <a:endParaRPr lang="es-BO" dirty="0"/>
          </a:p>
          <a:p>
            <a:pPr marL="800100" lvl="2" indent="0">
              <a:spcBef>
                <a:spcPts val="0"/>
              </a:spcBef>
              <a:spcAft>
                <a:spcPts val="0"/>
              </a:spcAft>
              <a:buNone/>
            </a:pPr>
            <a:r>
              <a:rPr lang="es-BO" dirty="0"/>
              <a:t>{</a:t>
            </a:r>
          </a:p>
          <a:p>
            <a:pPr marL="800100" lvl="2" indent="0">
              <a:spcBef>
                <a:spcPts val="0"/>
              </a:spcBef>
              <a:spcAft>
                <a:spcPts val="0"/>
              </a:spcAft>
              <a:buNone/>
            </a:pPr>
            <a:r>
              <a:rPr lang="es-BO" dirty="0"/>
              <a:t>    int </a:t>
            </a:r>
            <a:r>
              <a:rPr lang="es-BO" dirty="0" err="1"/>
              <a:t>vec</a:t>
            </a:r>
            <a:r>
              <a:rPr lang="es-BO" dirty="0"/>
              <a:t>[10];</a:t>
            </a:r>
          </a:p>
          <a:p>
            <a:pPr marL="800100" lvl="2" indent="0">
              <a:spcBef>
                <a:spcPts val="0"/>
              </a:spcBef>
              <a:spcAft>
                <a:spcPts val="0"/>
              </a:spcAft>
              <a:buNone/>
            </a:pPr>
            <a:r>
              <a:rPr lang="es-BO" dirty="0" smtClean="0"/>
              <a:t>};</a:t>
            </a:r>
          </a:p>
          <a:p>
            <a:pPr marL="800100" lvl="2" indent="0">
              <a:spcBef>
                <a:spcPts val="0"/>
              </a:spcBef>
              <a:spcAft>
                <a:spcPts val="0"/>
              </a:spcAft>
              <a:buNone/>
            </a:pPr>
            <a:r>
              <a:rPr lang="es-BO" dirty="0"/>
              <a:t>void </a:t>
            </a:r>
            <a:r>
              <a:rPr lang="es-BO" dirty="0" smtClean="0"/>
              <a:t>fun4n(</a:t>
            </a:r>
            <a:r>
              <a:rPr lang="es-BO" dirty="0" err="1" smtClean="0"/>
              <a:t>ArrayEncapsulado</a:t>
            </a:r>
            <a:r>
              <a:rPr lang="es-BO" dirty="0" smtClean="0"/>
              <a:t> a</a:t>
            </a:r>
            <a:r>
              <a:rPr lang="es-BO" dirty="0"/>
              <a:t>)</a:t>
            </a:r>
          </a:p>
          <a:p>
            <a:pPr marL="800100" lvl="2" indent="0">
              <a:spcBef>
                <a:spcPts val="0"/>
              </a:spcBef>
              <a:spcAft>
                <a:spcPts val="0"/>
              </a:spcAft>
              <a:buNone/>
            </a:pPr>
            <a:r>
              <a:rPr lang="es-BO" dirty="0"/>
              <a:t>{</a:t>
            </a:r>
          </a:p>
          <a:p>
            <a:pPr marL="800100" lvl="2" indent="0">
              <a:spcBef>
                <a:spcPts val="0"/>
              </a:spcBef>
              <a:spcAft>
                <a:spcPts val="0"/>
              </a:spcAft>
              <a:buNone/>
            </a:pPr>
            <a:r>
              <a:rPr lang="es-BO" dirty="0"/>
              <a:t>    </a:t>
            </a:r>
            <a:r>
              <a:rPr lang="es-BO" dirty="0" err="1" smtClean="0"/>
              <a:t>a.vec</a:t>
            </a:r>
            <a:r>
              <a:rPr lang="es-BO" dirty="0" smtClean="0"/>
              <a:t>[0</a:t>
            </a:r>
            <a:r>
              <a:rPr lang="es-BO" dirty="0"/>
              <a:t>]=100;</a:t>
            </a:r>
          </a:p>
          <a:p>
            <a:pPr marL="800100" lvl="2" indent="0">
              <a:spcBef>
                <a:spcPts val="0"/>
              </a:spcBef>
              <a:spcAft>
                <a:spcPts val="0"/>
              </a:spcAft>
              <a:buNone/>
            </a:pPr>
            <a:r>
              <a:rPr lang="es-BO" dirty="0"/>
              <a:t>    cout&lt;&lt;</a:t>
            </a:r>
            <a:r>
              <a:rPr lang="es-BO" dirty="0" err="1" smtClean="0"/>
              <a:t>a.vec</a:t>
            </a:r>
            <a:r>
              <a:rPr lang="es-BO" dirty="0" smtClean="0"/>
              <a:t>[0]&lt;&lt;endl;</a:t>
            </a:r>
            <a:endParaRPr lang="es-BO" dirty="0"/>
          </a:p>
          <a:p>
            <a:pPr marL="800100" lvl="2" indent="0">
              <a:spcBef>
                <a:spcPts val="0"/>
              </a:spcBef>
              <a:spcAft>
                <a:spcPts val="0"/>
              </a:spcAft>
              <a:buNone/>
            </a:pPr>
            <a:r>
              <a:rPr lang="es-BO" dirty="0" smtClean="0"/>
              <a:t>}</a:t>
            </a:r>
          </a:p>
          <a:p>
            <a:pPr marL="800100" lvl="2" indent="0">
              <a:spcBef>
                <a:spcPts val="0"/>
              </a:spcBef>
              <a:spcAft>
                <a:spcPts val="0"/>
              </a:spcAft>
              <a:buNone/>
            </a:pPr>
            <a:r>
              <a:rPr lang="es-BO" dirty="0"/>
              <a:t>int main()</a:t>
            </a:r>
          </a:p>
          <a:p>
            <a:pPr marL="800100" lvl="2" indent="0">
              <a:spcBef>
                <a:spcPts val="0"/>
              </a:spcBef>
              <a:spcAft>
                <a:spcPts val="0"/>
              </a:spcAft>
              <a:buNone/>
            </a:pPr>
            <a:r>
              <a:rPr lang="es-BO" dirty="0"/>
              <a:t>{</a:t>
            </a:r>
          </a:p>
          <a:p>
            <a:pPr marL="800100" lvl="2" indent="0">
              <a:spcBef>
                <a:spcPts val="0"/>
              </a:spcBef>
              <a:spcAft>
                <a:spcPts val="0"/>
              </a:spcAft>
              <a:buNone/>
            </a:pPr>
            <a:r>
              <a:rPr lang="es-BO" dirty="0"/>
              <a:t>    </a:t>
            </a:r>
            <a:r>
              <a:rPr lang="es-BO" dirty="0" err="1" smtClean="0"/>
              <a:t>ArrayEncapsulado</a:t>
            </a:r>
            <a:r>
              <a:rPr lang="es-BO" dirty="0" smtClean="0"/>
              <a:t> a;</a:t>
            </a:r>
            <a:endParaRPr lang="es-BO" dirty="0"/>
          </a:p>
          <a:p>
            <a:pPr marL="800100" lvl="2" indent="0">
              <a:spcBef>
                <a:spcPts val="0"/>
              </a:spcBef>
              <a:spcAft>
                <a:spcPts val="0"/>
              </a:spcAft>
              <a:buNone/>
            </a:pPr>
            <a:r>
              <a:rPr lang="es-BO" dirty="0"/>
              <a:t>    </a:t>
            </a:r>
            <a:r>
              <a:rPr lang="es-BO" dirty="0" err="1" smtClean="0"/>
              <a:t>a.vec</a:t>
            </a:r>
            <a:r>
              <a:rPr lang="es-BO" dirty="0" smtClean="0"/>
              <a:t>[0</a:t>
            </a:r>
            <a:r>
              <a:rPr lang="es-BO" dirty="0"/>
              <a:t>]=3;</a:t>
            </a:r>
          </a:p>
          <a:p>
            <a:pPr marL="800100" lvl="2" indent="0">
              <a:spcBef>
                <a:spcPts val="0"/>
              </a:spcBef>
              <a:spcAft>
                <a:spcPts val="0"/>
              </a:spcAft>
              <a:buNone/>
            </a:pPr>
            <a:r>
              <a:rPr lang="es-BO" dirty="0"/>
              <a:t>    </a:t>
            </a:r>
            <a:r>
              <a:rPr lang="es-BO" dirty="0" smtClean="0"/>
              <a:t>fun4(a</a:t>
            </a:r>
            <a:r>
              <a:rPr lang="es-BO" dirty="0"/>
              <a:t>);</a:t>
            </a:r>
          </a:p>
          <a:p>
            <a:pPr marL="800100" lvl="2" indent="0">
              <a:spcBef>
                <a:spcPts val="0"/>
              </a:spcBef>
              <a:spcAft>
                <a:spcPts val="0"/>
              </a:spcAft>
              <a:buNone/>
            </a:pPr>
            <a:r>
              <a:rPr lang="es-BO" dirty="0"/>
              <a:t>    cout&lt;&lt;</a:t>
            </a:r>
            <a:r>
              <a:rPr lang="es-BO" dirty="0" err="1" smtClean="0"/>
              <a:t>a.vec</a:t>
            </a:r>
            <a:r>
              <a:rPr lang="es-BO" dirty="0" smtClean="0"/>
              <a:t>[0]&lt;&lt;endl;</a:t>
            </a:r>
            <a:endParaRPr lang="es-BO" dirty="0"/>
          </a:p>
          <a:p>
            <a:pPr marL="800100" lvl="2" indent="0">
              <a:spcBef>
                <a:spcPts val="0"/>
              </a:spcBef>
              <a:spcAft>
                <a:spcPts val="0"/>
              </a:spcAft>
              <a:buNone/>
            </a:pPr>
            <a:r>
              <a:rPr lang="es-BO" dirty="0" smtClean="0"/>
              <a:t>    return </a:t>
            </a:r>
            <a:r>
              <a:rPr lang="es-BO" dirty="0"/>
              <a:t>0;</a:t>
            </a:r>
          </a:p>
          <a:p>
            <a:pPr marL="800100" lvl="2" indent="0">
              <a:spcBef>
                <a:spcPts val="0"/>
              </a:spcBef>
              <a:spcAft>
                <a:spcPts val="0"/>
              </a:spcAft>
              <a:buNone/>
            </a:pPr>
            <a:r>
              <a:rPr lang="es-BO" dirty="0"/>
              <a:t>}</a:t>
            </a:r>
            <a:endParaRPr lang="es-BO" dirty="0" smtClean="0"/>
          </a:p>
          <a:p>
            <a:pPr marL="0" indent="0">
              <a:buNone/>
            </a:pPr>
            <a:r>
              <a:rPr lang="es-BO" dirty="0" smtClean="0"/>
              <a:t>Esta es la forma de pasar un array encapsulado, donde la función fun4 no modificará la variable original en la función principal.</a:t>
            </a:r>
            <a:endParaRPr lang="es-BO" dirty="0"/>
          </a:p>
          <a:p>
            <a:pPr marL="0" indent="0">
              <a:buNone/>
            </a:pPr>
            <a:endParaRPr lang="es-BO" dirty="0"/>
          </a:p>
        </p:txBody>
      </p:sp>
    </p:spTree>
    <p:extLst>
      <p:ext uri="{BB962C8B-B14F-4D97-AF65-F5344CB8AC3E}">
        <p14:creationId xmlns:p14="http://schemas.microsoft.com/office/powerpoint/2010/main" val="3995280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a:t>PASO DE PARÁMETROS (ARRAYS COMO PARÁMETROS)</a:t>
            </a:r>
          </a:p>
        </p:txBody>
      </p:sp>
      <p:sp>
        <p:nvSpPr>
          <p:cNvPr id="3" name="2 Marcador de contenido"/>
          <p:cNvSpPr>
            <a:spLocks noGrp="1"/>
          </p:cNvSpPr>
          <p:nvPr>
            <p:ph sz="quarter" idx="13"/>
          </p:nvPr>
        </p:nvSpPr>
        <p:spPr>
          <a:xfrm>
            <a:off x="609600" y="1600200"/>
            <a:ext cx="7924800" cy="4925144"/>
          </a:xfrm>
        </p:spPr>
        <p:txBody>
          <a:bodyPr>
            <a:normAutofit/>
          </a:bodyPr>
          <a:lstStyle/>
          <a:p>
            <a:r>
              <a:rPr lang="es-BO" dirty="0" smtClean="0"/>
              <a:t>Cuando se pasa un array de forma directa a una función, entonces se modifica el array original, pues lo que pasamos a la función es un puntero.</a:t>
            </a:r>
          </a:p>
          <a:p>
            <a:pPr marL="800100" lvl="2" indent="0" defTabSz="900113">
              <a:spcBef>
                <a:spcPts val="0"/>
              </a:spcBef>
              <a:spcAft>
                <a:spcPts val="0"/>
              </a:spcAft>
              <a:buNone/>
            </a:pPr>
            <a:r>
              <a:rPr lang="en-US" dirty="0"/>
              <a:t>void fun5(int a[10])</a:t>
            </a:r>
          </a:p>
          <a:p>
            <a:pPr marL="800100" lvl="2" indent="0" defTabSz="900113">
              <a:spcBef>
                <a:spcPts val="0"/>
              </a:spcBef>
              <a:spcAft>
                <a:spcPts val="0"/>
              </a:spcAft>
              <a:buNone/>
            </a:pPr>
            <a:r>
              <a:rPr lang="en-US" dirty="0"/>
              <a:t>{</a:t>
            </a:r>
          </a:p>
          <a:p>
            <a:pPr marL="800100" lvl="2" indent="0" defTabSz="900113">
              <a:spcBef>
                <a:spcPts val="0"/>
              </a:spcBef>
              <a:spcAft>
                <a:spcPts val="0"/>
              </a:spcAft>
              <a:buNone/>
            </a:pPr>
            <a:r>
              <a:rPr lang="en-US" dirty="0"/>
              <a:t>    a[0]=8;</a:t>
            </a:r>
          </a:p>
          <a:p>
            <a:pPr marL="800100" lvl="2" indent="0" defTabSz="900113">
              <a:spcBef>
                <a:spcPts val="0"/>
              </a:spcBef>
              <a:spcAft>
                <a:spcPts val="0"/>
              </a:spcAft>
              <a:buNone/>
            </a:pPr>
            <a:r>
              <a:rPr lang="en-US" dirty="0" smtClean="0"/>
              <a:t>}</a:t>
            </a:r>
          </a:p>
          <a:p>
            <a:pPr marL="800100" lvl="2" indent="0" defTabSz="900113">
              <a:spcBef>
                <a:spcPts val="0"/>
              </a:spcBef>
              <a:spcAft>
                <a:spcPts val="0"/>
              </a:spcAft>
              <a:buNone/>
            </a:pPr>
            <a:r>
              <a:rPr lang="es-BO" dirty="0"/>
              <a:t>int main()</a:t>
            </a:r>
          </a:p>
          <a:p>
            <a:pPr marL="800100" lvl="2" indent="0" defTabSz="900113">
              <a:spcBef>
                <a:spcPts val="0"/>
              </a:spcBef>
              <a:spcAft>
                <a:spcPts val="0"/>
              </a:spcAft>
              <a:buNone/>
            </a:pPr>
            <a:r>
              <a:rPr lang="es-BO" dirty="0"/>
              <a:t>{</a:t>
            </a:r>
          </a:p>
          <a:p>
            <a:pPr marL="800100" lvl="2" indent="0" defTabSz="900113">
              <a:spcBef>
                <a:spcPts val="0"/>
              </a:spcBef>
              <a:spcAft>
                <a:spcPts val="0"/>
              </a:spcAft>
              <a:buNone/>
            </a:pPr>
            <a:r>
              <a:rPr lang="es-BO" dirty="0"/>
              <a:t>    </a:t>
            </a:r>
            <a:r>
              <a:rPr lang="es-BO" dirty="0" smtClean="0"/>
              <a:t>int </a:t>
            </a:r>
            <a:r>
              <a:rPr lang="es-BO" dirty="0" err="1" smtClean="0"/>
              <a:t>myarray</a:t>
            </a:r>
            <a:r>
              <a:rPr lang="es-BO" dirty="0" smtClean="0"/>
              <a:t>[10];</a:t>
            </a:r>
            <a:endParaRPr lang="es-BO" dirty="0"/>
          </a:p>
          <a:p>
            <a:pPr marL="800100" lvl="2" indent="0" defTabSz="900113">
              <a:spcBef>
                <a:spcPts val="0"/>
              </a:spcBef>
              <a:spcAft>
                <a:spcPts val="0"/>
              </a:spcAft>
              <a:buNone/>
            </a:pPr>
            <a:r>
              <a:rPr lang="es-BO" dirty="0"/>
              <a:t>    </a:t>
            </a:r>
            <a:r>
              <a:rPr lang="es-BO" dirty="0" err="1" smtClean="0"/>
              <a:t>myarray</a:t>
            </a:r>
            <a:r>
              <a:rPr lang="es-BO" dirty="0" smtClean="0"/>
              <a:t>[0</a:t>
            </a:r>
            <a:r>
              <a:rPr lang="es-BO" dirty="0"/>
              <a:t>]=3;</a:t>
            </a:r>
          </a:p>
          <a:p>
            <a:pPr marL="800100" lvl="2" indent="0" defTabSz="900113">
              <a:spcBef>
                <a:spcPts val="0"/>
              </a:spcBef>
              <a:spcAft>
                <a:spcPts val="0"/>
              </a:spcAft>
              <a:buNone/>
            </a:pPr>
            <a:r>
              <a:rPr lang="es-BO" dirty="0"/>
              <a:t>    </a:t>
            </a:r>
            <a:r>
              <a:rPr lang="es-BO" dirty="0" smtClean="0"/>
              <a:t>fun5(</a:t>
            </a:r>
            <a:r>
              <a:rPr lang="es-BO" dirty="0" err="1" smtClean="0"/>
              <a:t>myarray</a:t>
            </a:r>
            <a:r>
              <a:rPr lang="es-BO" dirty="0" smtClean="0"/>
              <a:t>);</a:t>
            </a:r>
            <a:endParaRPr lang="es-BO" dirty="0"/>
          </a:p>
          <a:p>
            <a:pPr marL="800100" lvl="2" indent="0" defTabSz="900113">
              <a:spcBef>
                <a:spcPts val="0"/>
              </a:spcBef>
              <a:spcAft>
                <a:spcPts val="0"/>
              </a:spcAft>
              <a:buNone/>
            </a:pPr>
            <a:r>
              <a:rPr lang="es-BO" dirty="0"/>
              <a:t>    cout</a:t>
            </a:r>
            <a:r>
              <a:rPr lang="es-BO" dirty="0" smtClean="0"/>
              <a:t>&lt;&lt;</a:t>
            </a:r>
            <a:r>
              <a:rPr lang="es-BO" dirty="0" err="1" smtClean="0"/>
              <a:t>myarray</a:t>
            </a:r>
            <a:r>
              <a:rPr lang="es-BO" dirty="0" smtClean="0"/>
              <a:t>[0];</a:t>
            </a:r>
          </a:p>
          <a:p>
            <a:pPr marL="800100" lvl="2" indent="0" defTabSz="900113">
              <a:spcBef>
                <a:spcPts val="0"/>
              </a:spcBef>
              <a:spcAft>
                <a:spcPts val="0"/>
              </a:spcAft>
              <a:buNone/>
            </a:pPr>
            <a:r>
              <a:rPr lang="es-BO" dirty="0"/>
              <a:t> </a:t>
            </a:r>
            <a:r>
              <a:rPr lang="es-BO" dirty="0" smtClean="0"/>
              <a:t>   </a:t>
            </a:r>
            <a:r>
              <a:rPr lang="es-BO" dirty="0"/>
              <a:t>return 0;</a:t>
            </a:r>
          </a:p>
          <a:p>
            <a:pPr marL="800100" lvl="2" indent="0" defTabSz="900113">
              <a:spcBef>
                <a:spcPts val="0"/>
              </a:spcBef>
              <a:spcAft>
                <a:spcPts val="0"/>
              </a:spcAft>
              <a:buNone/>
            </a:pPr>
            <a:r>
              <a:rPr lang="es-BO" dirty="0" smtClean="0"/>
              <a:t>}</a:t>
            </a:r>
          </a:p>
          <a:p>
            <a:pPr marL="0" indent="0">
              <a:spcBef>
                <a:spcPts val="0"/>
              </a:spcBef>
              <a:spcAft>
                <a:spcPts val="0"/>
              </a:spcAft>
              <a:buNone/>
            </a:pPr>
            <a:r>
              <a:rPr lang="es-BO" dirty="0" smtClean="0"/>
              <a:t>Esta es la forma en la cual se utiliza como parámetro un array de forma directa, cuando lo recibimos en una función de forma directa podemos decir que estamos modificando el array como parámetro por referencia (pero el término correcto es puntero)</a:t>
            </a:r>
            <a:endParaRPr lang="es-BO" dirty="0"/>
          </a:p>
        </p:txBody>
      </p:sp>
    </p:spTree>
    <p:extLst>
      <p:ext uri="{BB962C8B-B14F-4D97-AF65-F5344CB8AC3E}">
        <p14:creationId xmlns:p14="http://schemas.microsoft.com/office/powerpoint/2010/main" val="21788966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PASO DE PARÁMETROS (PUNTEROS COMO PARÁMETROS)</a:t>
            </a:r>
            <a:endParaRPr lang="es-BO" dirty="0"/>
          </a:p>
        </p:txBody>
      </p:sp>
      <p:sp>
        <p:nvSpPr>
          <p:cNvPr id="3" name="2 Marcador de contenido"/>
          <p:cNvSpPr>
            <a:spLocks noGrp="1"/>
          </p:cNvSpPr>
          <p:nvPr>
            <p:ph sz="quarter" idx="13"/>
          </p:nvPr>
        </p:nvSpPr>
        <p:spPr>
          <a:xfrm>
            <a:off x="609600" y="1600200"/>
            <a:ext cx="7924800" cy="5069160"/>
          </a:xfrm>
        </p:spPr>
        <p:txBody>
          <a:bodyPr/>
          <a:lstStyle/>
          <a:p>
            <a:r>
              <a:rPr lang="es-BO" dirty="0" smtClean="0"/>
              <a:t>Los punteros al igual que las referencias modifican la variable original.</a:t>
            </a:r>
          </a:p>
          <a:p>
            <a:r>
              <a:rPr lang="es-BO" dirty="0" smtClean="0"/>
              <a:t>La ventaja con punteros es que el parámetro puede ser un puntero a una variable, o un puntero a un array.</a:t>
            </a:r>
            <a:endParaRPr lang="es-BO" dirty="0"/>
          </a:p>
        </p:txBody>
      </p:sp>
    </p:spTree>
    <p:extLst>
      <p:ext uri="{BB962C8B-B14F-4D97-AF65-F5344CB8AC3E}">
        <p14:creationId xmlns:p14="http://schemas.microsoft.com/office/powerpoint/2010/main" val="23543674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¿Qué es una función?</a:t>
            </a:r>
            <a:endParaRPr lang="es-BO" dirty="0"/>
          </a:p>
        </p:txBody>
      </p:sp>
      <p:sp>
        <p:nvSpPr>
          <p:cNvPr id="3" name="2 Marcador de contenido"/>
          <p:cNvSpPr>
            <a:spLocks noGrp="1"/>
          </p:cNvSpPr>
          <p:nvPr>
            <p:ph sz="quarter" idx="13"/>
          </p:nvPr>
        </p:nvSpPr>
        <p:spPr/>
        <p:txBody>
          <a:bodyPr/>
          <a:lstStyle/>
          <a:p>
            <a:r>
              <a:rPr lang="es-BO" dirty="0" smtClean="0"/>
              <a:t>Es un subprograma</a:t>
            </a:r>
          </a:p>
          <a:p>
            <a:r>
              <a:rPr lang="es-BO" dirty="0" smtClean="0"/>
              <a:t>A una función se delega la resolución de una parte del problema principal.</a:t>
            </a:r>
          </a:p>
          <a:p>
            <a:r>
              <a:rPr lang="es-BO" dirty="0" smtClean="0"/>
              <a:t>En C/C++ todo es una función, no existen procedimientos.</a:t>
            </a:r>
          </a:p>
          <a:p>
            <a:r>
              <a:rPr lang="es-BO" dirty="0" smtClean="0"/>
              <a:t>Los nombres de las funciones siguen las reglas de todos los identificadores</a:t>
            </a:r>
            <a:endParaRPr lang="es-BO" dirty="0"/>
          </a:p>
        </p:txBody>
      </p:sp>
    </p:spTree>
    <p:extLst>
      <p:ext uri="{BB962C8B-B14F-4D97-AF65-F5344CB8AC3E}">
        <p14:creationId xmlns:p14="http://schemas.microsoft.com/office/powerpoint/2010/main" val="5551190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Declaración de funciones</a:t>
            </a:r>
            <a:endParaRPr lang="es-BO" dirty="0"/>
          </a:p>
        </p:txBody>
      </p:sp>
      <p:sp>
        <p:nvSpPr>
          <p:cNvPr id="3" name="2 Marcador de contenido"/>
          <p:cNvSpPr>
            <a:spLocks noGrp="1"/>
          </p:cNvSpPr>
          <p:nvPr>
            <p:ph sz="quarter" idx="13"/>
          </p:nvPr>
        </p:nvSpPr>
        <p:spPr/>
        <p:txBody>
          <a:bodyPr>
            <a:normAutofit/>
          </a:bodyPr>
          <a:lstStyle/>
          <a:p>
            <a:pPr marL="0" indent="0">
              <a:buNone/>
            </a:pPr>
            <a:r>
              <a:rPr lang="es-BO" dirty="0"/>
              <a:t>t</a:t>
            </a:r>
            <a:r>
              <a:rPr lang="es-BO" dirty="0" smtClean="0"/>
              <a:t>ipo_dato   </a:t>
            </a:r>
            <a:r>
              <a:rPr lang="es-BO" dirty="0" err="1" smtClean="0"/>
              <a:t>nombreFuncion</a:t>
            </a:r>
            <a:r>
              <a:rPr lang="es-BO" dirty="0" smtClean="0"/>
              <a:t>(parámetros)</a:t>
            </a:r>
          </a:p>
          <a:p>
            <a:pPr marL="0" indent="0">
              <a:buNone/>
            </a:pPr>
            <a:r>
              <a:rPr lang="es-BO" dirty="0" smtClean="0"/>
              <a:t>{</a:t>
            </a:r>
          </a:p>
          <a:p>
            <a:pPr marL="0" indent="0">
              <a:buNone/>
            </a:pPr>
            <a:r>
              <a:rPr lang="es-BO" dirty="0"/>
              <a:t>	</a:t>
            </a:r>
            <a:r>
              <a:rPr lang="es-BO" dirty="0" smtClean="0"/>
              <a:t>//instrucciones</a:t>
            </a:r>
          </a:p>
          <a:p>
            <a:pPr marL="0" indent="0">
              <a:buNone/>
            </a:pPr>
            <a:r>
              <a:rPr lang="es-BO" dirty="0" smtClean="0"/>
              <a:t>}</a:t>
            </a:r>
          </a:p>
          <a:p>
            <a:pPr marL="0" indent="0">
              <a:buNone/>
            </a:pPr>
            <a:r>
              <a:rPr lang="es-BO" dirty="0" smtClean="0"/>
              <a:t>Donde: </a:t>
            </a:r>
          </a:p>
          <a:p>
            <a:pPr marL="0" indent="0">
              <a:buNone/>
            </a:pPr>
            <a:r>
              <a:rPr lang="es-BO" dirty="0"/>
              <a:t>t</a:t>
            </a:r>
            <a:r>
              <a:rPr lang="es-BO" dirty="0" smtClean="0"/>
              <a:t>ipo_dato, es el tipo de dato que devolverá la función, puede ser cualquier tipo de dato básico, void o un tipo de dato definido por el usuario</a:t>
            </a:r>
          </a:p>
          <a:p>
            <a:pPr marL="0" indent="0">
              <a:buNone/>
            </a:pPr>
            <a:r>
              <a:rPr lang="es-BO" dirty="0" smtClean="0"/>
              <a:t>Parámetros, son los datos que recibirá la función, pueden ser: void, cualquier tipo de dato básico, tipos de datos definidos por el usuario, o puede estar sin nada escrito</a:t>
            </a:r>
          </a:p>
          <a:p>
            <a:pPr marL="0" indent="0">
              <a:buNone/>
            </a:pPr>
            <a:r>
              <a:rPr lang="es-BO" dirty="0" smtClean="0"/>
              <a:t>Ejemplo:</a:t>
            </a:r>
          </a:p>
          <a:p>
            <a:pPr marL="0" indent="0">
              <a:buNone/>
            </a:pPr>
            <a:endParaRPr lang="es-BO" dirty="0"/>
          </a:p>
        </p:txBody>
      </p:sp>
    </p:spTree>
    <p:extLst>
      <p:ext uri="{BB962C8B-B14F-4D97-AF65-F5344CB8AC3E}">
        <p14:creationId xmlns:p14="http://schemas.microsoft.com/office/powerpoint/2010/main" val="1621160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Invocación (Llamada) de funciones</a:t>
            </a:r>
            <a:endParaRPr lang="es-BO" dirty="0"/>
          </a:p>
        </p:txBody>
      </p:sp>
      <p:sp>
        <p:nvSpPr>
          <p:cNvPr id="3" name="2 Marcador de contenido"/>
          <p:cNvSpPr>
            <a:spLocks noGrp="1"/>
          </p:cNvSpPr>
          <p:nvPr>
            <p:ph sz="quarter" idx="13"/>
          </p:nvPr>
        </p:nvSpPr>
        <p:spPr/>
        <p:txBody>
          <a:bodyPr>
            <a:normAutofit fontScale="92500" lnSpcReduction="20000"/>
          </a:bodyPr>
          <a:lstStyle/>
          <a:p>
            <a:r>
              <a:rPr lang="es-BO" dirty="0" smtClean="0"/>
              <a:t>La invocación se realiza escribiendo el nombre de la función y entre paréntesis se escriben los parámetros de la función:</a:t>
            </a:r>
          </a:p>
          <a:p>
            <a:pPr marL="400050" lvl="1" indent="0">
              <a:buNone/>
            </a:pPr>
            <a:r>
              <a:rPr lang="es-BO" sz="1800" dirty="0" smtClean="0">
                <a:solidFill>
                  <a:schemeClr val="accent1">
                    <a:lumMod val="60000"/>
                    <a:lumOff val="40000"/>
                  </a:schemeClr>
                </a:solidFill>
              </a:rPr>
              <a:t>void </a:t>
            </a:r>
            <a:r>
              <a:rPr lang="es-BO" sz="1800" dirty="0" err="1" smtClean="0">
                <a:solidFill>
                  <a:schemeClr val="accent1">
                    <a:lumMod val="60000"/>
                    <a:lumOff val="40000"/>
                  </a:schemeClr>
                </a:solidFill>
              </a:rPr>
              <a:t>myfuncion</a:t>
            </a:r>
            <a:r>
              <a:rPr lang="es-BO" sz="1800" dirty="0" smtClean="0">
                <a:solidFill>
                  <a:schemeClr val="accent1">
                    <a:lumMod val="60000"/>
                    <a:lumOff val="40000"/>
                  </a:schemeClr>
                </a:solidFill>
              </a:rPr>
              <a:t>()</a:t>
            </a:r>
          </a:p>
          <a:p>
            <a:pPr marL="400050" lvl="1" indent="0">
              <a:buNone/>
            </a:pPr>
            <a:r>
              <a:rPr lang="es-BO" sz="1800" dirty="0" smtClean="0"/>
              <a:t>{</a:t>
            </a:r>
          </a:p>
          <a:p>
            <a:pPr marL="400050" lvl="1" indent="0">
              <a:buNone/>
            </a:pPr>
            <a:r>
              <a:rPr lang="es-BO" sz="1800" dirty="0"/>
              <a:t>	</a:t>
            </a:r>
            <a:r>
              <a:rPr lang="es-BO" sz="1800" dirty="0" smtClean="0"/>
              <a:t>cout&lt;&lt;“hola desde la </a:t>
            </a:r>
            <a:r>
              <a:rPr lang="es-BO" sz="1800" dirty="0" err="1" smtClean="0"/>
              <a:t>funcion</a:t>
            </a:r>
            <a:r>
              <a:rPr lang="es-BO" sz="1800" dirty="0" smtClean="0"/>
              <a:t>”&lt;&lt;endl;</a:t>
            </a:r>
          </a:p>
          <a:p>
            <a:pPr marL="400050" lvl="1" indent="0">
              <a:buNone/>
            </a:pPr>
            <a:r>
              <a:rPr lang="es-BO" sz="1800" dirty="0" smtClean="0"/>
              <a:t>}</a:t>
            </a:r>
          </a:p>
          <a:p>
            <a:pPr marL="400050" lvl="1" indent="0">
              <a:buNone/>
            </a:pPr>
            <a:r>
              <a:rPr lang="es-BO" sz="2000" dirty="0" smtClean="0"/>
              <a:t>int main()</a:t>
            </a:r>
          </a:p>
          <a:p>
            <a:pPr marL="400050" lvl="1" indent="0">
              <a:buNone/>
            </a:pPr>
            <a:r>
              <a:rPr lang="es-BO" sz="2000" dirty="0" smtClean="0"/>
              <a:t>{</a:t>
            </a:r>
          </a:p>
          <a:p>
            <a:pPr marL="400050" lvl="1" indent="0">
              <a:buNone/>
            </a:pPr>
            <a:r>
              <a:rPr lang="es-BO" sz="2000" dirty="0"/>
              <a:t>	cout&lt;&lt;“en la siguiente línea de código llamaremos a la función”&lt;&lt;endl;</a:t>
            </a:r>
          </a:p>
          <a:p>
            <a:pPr marL="400050" lvl="1" indent="0">
              <a:buNone/>
            </a:pPr>
            <a:r>
              <a:rPr lang="es-BO" sz="2000" dirty="0" smtClean="0"/>
              <a:t>	</a:t>
            </a:r>
            <a:r>
              <a:rPr lang="es-BO" sz="2000" dirty="0" err="1" smtClean="0">
                <a:solidFill>
                  <a:schemeClr val="accent1">
                    <a:lumMod val="60000"/>
                    <a:lumOff val="40000"/>
                  </a:schemeClr>
                </a:solidFill>
              </a:rPr>
              <a:t>myFuncion</a:t>
            </a:r>
            <a:r>
              <a:rPr lang="es-BO" sz="2000" dirty="0">
                <a:solidFill>
                  <a:schemeClr val="accent1">
                    <a:lumMod val="60000"/>
                    <a:lumOff val="40000"/>
                  </a:schemeClr>
                </a:solidFill>
              </a:rPr>
              <a:t>();</a:t>
            </a:r>
          </a:p>
          <a:p>
            <a:pPr marL="400050" lvl="1" indent="0">
              <a:buNone/>
            </a:pPr>
            <a:r>
              <a:rPr lang="es-BO" sz="2000" dirty="0" smtClean="0"/>
              <a:t>	return 1;</a:t>
            </a:r>
          </a:p>
          <a:p>
            <a:pPr marL="400050" lvl="1" indent="0">
              <a:buNone/>
            </a:pPr>
            <a:r>
              <a:rPr lang="es-BO" sz="2000" dirty="0" smtClean="0"/>
              <a:t>}</a:t>
            </a:r>
            <a:endParaRPr lang="es-BO" sz="2000" dirty="0"/>
          </a:p>
        </p:txBody>
      </p:sp>
    </p:spTree>
    <p:extLst>
      <p:ext uri="{BB962C8B-B14F-4D97-AF65-F5344CB8AC3E}">
        <p14:creationId xmlns:p14="http://schemas.microsoft.com/office/powerpoint/2010/main" val="23716897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Devolución de valores</a:t>
            </a:r>
            <a:endParaRPr lang="es-BO" dirty="0"/>
          </a:p>
        </p:txBody>
      </p:sp>
      <p:sp>
        <p:nvSpPr>
          <p:cNvPr id="3" name="2 Marcador de contenido"/>
          <p:cNvSpPr>
            <a:spLocks noGrp="1"/>
          </p:cNvSpPr>
          <p:nvPr>
            <p:ph sz="quarter" idx="13"/>
          </p:nvPr>
        </p:nvSpPr>
        <p:spPr>
          <a:xfrm>
            <a:off x="179512" y="1556792"/>
            <a:ext cx="4680520" cy="5184576"/>
          </a:xfrm>
        </p:spPr>
        <p:txBody>
          <a:bodyPr>
            <a:normAutofit/>
          </a:bodyPr>
          <a:lstStyle/>
          <a:p>
            <a:pPr>
              <a:spcBef>
                <a:spcPts val="0"/>
              </a:spcBef>
              <a:spcAft>
                <a:spcPts val="0"/>
              </a:spcAft>
            </a:pPr>
            <a:r>
              <a:rPr lang="es-BO" dirty="0" smtClean="0"/>
              <a:t>La devolución de valores se realiza mediante el uso de la instrucción return.</a:t>
            </a:r>
          </a:p>
          <a:p>
            <a:pPr marL="400050" lvl="1" indent="0">
              <a:spcBef>
                <a:spcPts val="0"/>
              </a:spcBef>
              <a:spcAft>
                <a:spcPts val="0"/>
              </a:spcAft>
              <a:buNone/>
            </a:pPr>
            <a:r>
              <a:rPr lang="es-BO" sz="1400" b="1" dirty="0"/>
              <a:t>int </a:t>
            </a:r>
            <a:r>
              <a:rPr lang="es-BO" sz="1400" b="1" dirty="0" err="1">
                <a:solidFill>
                  <a:schemeClr val="accent1">
                    <a:lumMod val="60000"/>
                    <a:lumOff val="40000"/>
                  </a:schemeClr>
                </a:solidFill>
              </a:rPr>
              <a:t>leerEntero</a:t>
            </a:r>
            <a:r>
              <a:rPr lang="es-BO" sz="1400" b="1" dirty="0"/>
              <a:t>()</a:t>
            </a:r>
          </a:p>
          <a:p>
            <a:pPr marL="400050" lvl="1" indent="0">
              <a:spcBef>
                <a:spcPts val="0"/>
              </a:spcBef>
              <a:spcAft>
                <a:spcPts val="0"/>
              </a:spcAft>
              <a:buNone/>
            </a:pPr>
            <a:r>
              <a:rPr lang="es-BO" sz="1400" dirty="0"/>
              <a:t>{</a:t>
            </a:r>
          </a:p>
          <a:p>
            <a:pPr marL="800100" lvl="2" indent="0">
              <a:spcBef>
                <a:spcPts val="0"/>
              </a:spcBef>
              <a:spcAft>
                <a:spcPts val="0"/>
              </a:spcAft>
              <a:buNone/>
            </a:pPr>
            <a:r>
              <a:rPr lang="es-BO" sz="1400" b="1" dirty="0"/>
              <a:t>int x;</a:t>
            </a:r>
          </a:p>
          <a:p>
            <a:pPr marL="800100" lvl="2" indent="0">
              <a:spcBef>
                <a:spcPts val="0"/>
              </a:spcBef>
              <a:spcAft>
                <a:spcPts val="0"/>
              </a:spcAft>
              <a:buNone/>
            </a:pPr>
            <a:r>
              <a:rPr lang="es-BO" sz="1400" dirty="0"/>
              <a:t>etiqueta:</a:t>
            </a:r>
          </a:p>
          <a:p>
            <a:pPr marL="800100" lvl="2" indent="0">
              <a:spcBef>
                <a:spcPts val="0"/>
              </a:spcBef>
              <a:spcAft>
                <a:spcPts val="0"/>
              </a:spcAft>
              <a:buNone/>
            </a:pPr>
            <a:r>
              <a:rPr lang="es-BO" sz="1400" dirty="0"/>
              <a:t>cout&lt;&lt;endl&lt;&lt;"Introduzca un numero </a:t>
            </a:r>
            <a:r>
              <a:rPr lang="es-BO" sz="1400" dirty="0" smtClean="0"/>
              <a:t>positivo:"&lt;&lt;</a:t>
            </a:r>
            <a:r>
              <a:rPr lang="es-BO" sz="1400" dirty="0"/>
              <a:t>endl;</a:t>
            </a:r>
          </a:p>
          <a:p>
            <a:pPr marL="800100" lvl="2" indent="0">
              <a:spcBef>
                <a:spcPts val="0"/>
              </a:spcBef>
              <a:spcAft>
                <a:spcPts val="0"/>
              </a:spcAft>
              <a:buNone/>
            </a:pPr>
            <a:r>
              <a:rPr lang="es-BO" sz="1400" dirty="0"/>
              <a:t>cin&gt;&gt;x;</a:t>
            </a:r>
          </a:p>
          <a:p>
            <a:pPr marL="800100" lvl="2" indent="0">
              <a:spcBef>
                <a:spcPts val="0"/>
              </a:spcBef>
              <a:spcAft>
                <a:spcPts val="0"/>
              </a:spcAft>
              <a:buNone/>
            </a:pPr>
            <a:r>
              <a:rPr lang="es-BO" sz="1400" b="1" dirty="0"/>
              <a:t>if(x&gt;0)</a:t>
            </a:r>
          </a:p>
          <a:p>
            <a:pPr marL="800100" lvl="2" indent="0">
              <a:spcBef>
                <a:spcPts val="0"/>
              </a:spcBef>
              <a:spcAft>
                <a:spcPts val="0"/>
              </a:spcAft>
              <a:buNone/>
            </a:pPr>
            <a:r>
              <a:rPr lang="es-BO" sz="1400" b="1" dirty="0" smtClean="0"/>
              <a:t>	return </a:t>
            </a:r>
            <a:r>
              <a:rPr lang="es-BO" sz="1400" b="1" dirty="0"/>
              <a:t>x;</a:t>
            </a:r>
          </a:p>
          <a:p>
            <a:pPr marL="800100" lvl="2" indent="0">
              <a:spcBef>
                <a:spcPts val="0"/>
              </a:spcBef>
              <a:spcAft>
                <a:spcPts val="0"/>
              </a:spcAft>
              <a:buNone/>
            </a:pPr>
            <a:r>
              <a:rPr lang="es-BO" sz="1400" b="1" dirty="0"/>
              <a:t>else</a:t>
            </a:r>
          </a:p>
          <a:p>
            <a:pPr marL="800100" lvl="2" indent="0">
              <a:spcBef>
                <a:spcPts val="0"/>
              </a:spcBef>
              <a:spcAft>
                <a:spcPts val="0"/>
              </a:spcAft>
              <a:buNone/>
            </a:pPr>
            <a:r>
              <a:rPr lang="es-BO" sz="1400" b="1" dirty="0" smtClean="0"/>
              <a:t>	goto </a:t>
            </a:r>
            <a:r>
              <a:rPr lang="es-BO" sz="1400" b="1" dirty="0"/>
              <a:t>etiqueta;</a:t>
            </a:r>
          </a:p>
          <a:p>
            <a:pPr marL="400050" lvl="1" indent="0">
              <a:spcBef>
                <a:spcPts val="0"/>
              </a:spcBef>
              <a:spcAft>
                <a:spcPts val="0"/>
              </a:spcAft>
              <a:buNone/>
            </a:pPr>
            <a:r>
              <a:rPr lang="es-BO" sz="1400" dirty="0"/>
              <a:t>}</a:t>
            </a:r>
          </a:p>
          <a:p>
            <a:pPr marL="400050" lvl="1" indent="0">
              <a:spcBef>
                <a:spcPts val="0"/>
              </a:spcBef>
              <a:spcAft>
                <a:spcPts val="0"/>
              </a:spcAft>
              <a:buNone/>
            </a:pPr>
            <a:r>
              <a:rPr lang="es-BO" sz="1400" b="1" dirty="0"/>
              <a:t>int main()</a:t>
            </a:r>
          </a:p>
          <a:p>
            <a:pPr marL="400050" lvl="1" indent="0">
              <a:spcBef>
                <a:spcPts val="0"/>
              </a:spcBef>
              <a:spcAft>
                <a:spcPts val="0"/>
              </a:spcAft>
              <a:buNone/>
            </a:pPr>
            <a:r>
              <a:rPr lang="es-BO" sz="1400" dirty="0"/>
              <a:t>{</a:t>
            </a:r>
          </a:p>
          <a:p>
            <a:pPr marL="800100" lvl="2" indent="0">
              <a:spcBef>
                <a:spcPts val="0"/>
              </a:spcBef>
              <a:spcAft>
                <a:spcPts val="0"/>
              </a:spcAft>
              <a:buNone/>
            </a:pPr>
            <a:r>
              <a:rPr lang="es-BO" sz="1400" b="1" dirty="0"/>
              <a:t>int </a:t>
            </a:r>
            <a:r>
              <a:rPr lang="es-BO" sz="1400" b="1" dirty="0" err="1"/>
              <a:t>a,b,c</a:t>
            </a:r>
            <a:r>
              <a:rPr lang="es-BO" sz="1400" b="1" dirty="0"/>
              <a:t>;</a:t>
            </a:r>
          </a:p>
          <a:p>
            <a:pPr marL="800100" lvl="2" indent="0">
              <a:spcBef>
                <a:spcPts val="0"/>
              </a:spcBef>
              <a:spcAft>
                <a:spcPts val="0"/>
              </a:spcAft>
              <a:buNone/>
            </a:pPr>
            <a:r>
              <a:rPr lang="es-BO" sz="1400" dirty="0"/>
              <a:t>a=</a:t>
            </a:r>
            <a:r>
              <a:rPr lang="es-BO" sz="1400" dirty="0" err="1">
                <a:solidFill>
                  <a:schemeClr val="accent1">
                    <a:lumMod val="60000"/>
                    <a:lumOff val="40000"/>
                  </a:schemeClr>
                </a:solidFill>
              </a:rPr>
              <a:t>leerEntero</a:t>
            </a:r>
            <a:r>
              <a:rPr lang="es-BO" sz="1400" dirty="0"/>
              <a:t>();</a:t>
            </a:r>
          </a:p>
          <a:p>
            <a:pPr marL="800100" lvl="2" indent="0">
              <a:spcBef>
                <a:spcPts val="0"/>
              </a:spcBef>
              <a:spcAft>
                <a:spcPts val="0"/>
              </a:spcAft>
              <a:buNone/>
            </a:pPr>
            <a:r>
              <a:rPr lang="es-BO" sz="1400" dirty="0"/>
              <a:t>b=</a:t>
            </a:r>
            <a:r>
              <a:rPr lang="es-BO" sz="1400" dirty="0" err="1">
                <a:solidFill>
                  <a:schemeClr val="accent1">
                    <a:lumMod val="60000"/>
                    <a:lumOff val="40000"/>
                  </a:schemeClr>
                </a:solidFill>
              </a:rPr>
              <a:t>leerEntero</a:t>
            </a:r>
            <a:r>
              <a:rPr lang="es-BO" sz="1400" dirty="0"/>
              <a:t>();</a:t>
            </a:r>
          </a:p>
          <a:p>
            <a:pPr marL="800100" lvl="2" indent="0">
              <a:spcBef>
                <a:spcPts val="0"/>
              </a:spcBef>
              <a:spcAft>
                <a:spcPts val="0"/>
              </a:spcAft>
              <a:buNone/>
            </a:pPr>
            <a:r>
              <a:rPr lang="es-BO" sz="1400" dirty="0"/>
              <a:t>c=</a:t>
            </a:r>
            <a:r>
              <a:rPr lang="es-BO" sz="1400" dirty="0" err="1">
                <a:solidFill>
                  <a:schemeClr val="accent1">
                    <a:lumMod val="60000"/>
                    <a:lumOff val="40000"/>
                  </a:schemeClr>
                </a:solidFill>
              </a:rPr>
              <a:t>leerEntero</a:t>
            </a:r>
            <a:r>
              <a:rPr lang="es-BO" sz="1400" dirty="0"/>
              <a:t>();</a:t>
            </a:r>
          </a:p>
          <a:p>
            <a:pPr marL="800100" lvl="2" indent="0">
              <a:spcBef>
                <a:spcPts val="0"/>
              </a:spcBef>
              <a:spcAft>
                <a:spcPts val="0"/>
              </a:spcAft>
              <a:buNone/>
            </a:pPr>
            <a:r>
              <a:rPr lang="es-BO" sz="1400" b="1" dirty="0"/>
              <a:t>return 0;</a:t>
            </a:r>
          </a:p>
          <a:p>
            <a:pPr marL="400050" lvl="1" indent="0">
              <a:spcBef>
                <a:spcPts val="0"/>
              </a:spcBef>
              <a:spcAft>
                <a:spcPts val="0"/>
              </a:spcAft>
              <a:buNone/>
            </a:pPr>
            <a:r>
              <a:rPr lang="es-BO" sz="1400" dirty="0"/>
              <a:t>}</a:t>
            </a:r>
          </a:p>
        </p:txBody>
      </p:sp>
      <p:sp>
        <p:nvSpPr>
          <p:cNvPr id="4" name="2 Marcador de contenido"/>
          <p:cNvSpPr txBox="1">
            <a:spLocks/>
          </p:cNvSpPr>
          <p:nvPr/>
        </p:nvSpPr>
        <p:spPr>
          <a:xfrm>
            <a:off x="4355976" y="22860"/>
            <a:ext cx="6229200" cy="6884348"/>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spcBef>
                <a:spcPts val="0"/>
              </a:spcBef>
              <a:spcAft>
                <a:spcPts val="0"/>
              </a:spcAft>
            </a:pPr>
            <a:r>
              <a:rPr lang="es-BO" sz="1400" dirty="0" smtClean="0"/>
              <a:t>Si las funciones no existiesen el programa sería el siguiente:</a:t>
            </a:r>
          </a:p>
          <a:p>
            <a:pPr marL="400050" lvl="1" indent="0">
              <a:spcBef>
                <a:spcPts val="0"/>
              </a:spcBef>
              <a:spcAft>
                <a:spcPts val="0"/>
              </a:spcAft>
              <a:buFont typeface="Arial" pitchFamily="34" charset="0"/>
              <a:buNone/>
            </a:pPr>
            <a:r>
              <a:rPr lang="es-BO" sz="1400" b="1" dirty="0" smtClean="0"/>
              <a:t>int main()</a:t>
            </a:r>
          </a:p>
          <a:p>
            <a:pPr marL="400050" lvl="1" indent="0">
              <a:spcBef>
                <a:spcPts val="0"/>
              </a:spcBef>
              <a:spcAft>
                <a:spcPts val="0"/>
              </a:spcAft>
              <a:buFont typeface="Arial" pitchFamily="34" charset="0"/>
              <a:buNone/>
            </a:pPr>
            <a:r>
              <a:rPr lang="es-BO" sz="1400" dirty="0" smtClean="0"/>
              <a:t>{</a:t>
            </a:r>
          </a:p>
          <a:p>
            <a:pPr marL="800100" lvl="2" indent="0">
              <a:spcBef>
                <a:spcPts val="0"/>
              </a:spcBef>
              <a:spcAft>
                <a:spcPts val="0"/>
              </a:spcAft>
              <a:buNone/>
            </a:pPr>
            <a:r>
              <a:rPr lang="es-BO" sz="1400" b="1" dirty="0"/>
              <a:t>int </a:t>
            </a:r>
            <a:r>
              <a:rPr lang="es-BO" sz="1400" b="1" dirty="0" smtClean="0"/>
              <a:t>a;</a:t>
            </a:r>
            <a:endParaRPr lang="es-BO" sz="1400" b="1" dirty="0"/>
          </a:p>
          <a:p>
            <a:pPr marL="800100" lvl="2" indent="0">
              <a:spcBef>
                <a:spcPts val="0"/>
              </a:spcBef>
              <a:spcAft>
                <a:spcPts val="0"/>
              </a:spcAft>
              <a:buNone/>
            </a:pPr>
            <a:r>
              <a:rPr lang="es-BO" sz="1400" dirty="0" smtClean="0"/>
              <a:t>etiqueta1:</a:t>
            </a:r>
            <a:endParaRPr lang="es-BO" sz="1400" dirty="0"/>
          </a:p>
          <a:p>
            <a:pPr marL="800100" lvl="2" indent="0">
              <a:spcBef>
                <a:spcPts val="0"/>
              </a:spcBef>
              <a:spcAft>
                <a:spcPts val="0"/>
              </a:spcAft>
              <a:buNone/>
            </a:pPr>
            <a:r>
              <a:rPr lang="es-BO" sz="1400" dirty="0"/>
              <a:t>cout&lt;&lt;endl&lt;&lt;"Introduzca un numero positivo </a:t>
            </a:r>
            <a:r>
              <a:rPr lang="es-BO" sz="1400" dirty="0" smtClean="0"/>
              <a:t>:"&lt;&lt;</a:t>
            </a:r>
            <a:r>
              <a:rPr lang="es-BO" sz="1400" dirty="0"/>
              <a:t>endl;</a:t>
            </a:r>
          </a:p>
          <a:p>
            <a:pPr marL="800100" lvl="2" indent="0">
              <a:spcBef>
                <a:spcPts val="0"/>
              </a:spcBef>
              <a:spcAft>
                <a:spcPts val="0"/>
              </a:spcAft>
              <a:buNone/>
            </a:pPr>
            <a:r>
              <a:rPr lang="es-BO" sz="1400" dirty="0"/>
              <a:t>cin</a:t>
            </a:r>
            <a:r>
              <a:rPr lang="es-BO" sz="1400" dirty="0" smtClean="0"/>
              <a:t>&gt;&gt;a;</a:t>
            </a:r>
            <a:endParaRPr lang="es-BO" sz="1400" dirty="0"/>
          </a:p>
          <a:p>
            <a:pPr marL="800100" lvl="2" indent="0">
              <a:spcBef>
                <a:spcPts val="0"/>
              </a:spcBef>
              <a:spcAft>
                <a:spcPts val="0"/>
              </a:spcAft>
              <a:buNone/>
            </a:pPr>
            <a:r>
              <a:rPr lang="es-BO" sz="1400" b="1" dirty="0" smtClean="0"/>
              <a:t>if(a&gt;0</a:t>
            </a:r>
            <a:r>
              <a:rPr lang="es-BO" sz="1400" b="1" dirty="0"/>
              <a:t>)</a:t>
            </a:r>
          </a:p>
          <a:p>
            <a:pPr marL="800100" lvl="2" indent="0">
              <a:spcBef>
                <a:spcPts val="0"/>
              </a:spcBef>
              <a:spcAft>
                <a:spcPts val="0"/>
              </a:spcAft>
              <a:buNone/>
            </a:pPr>
            <a:r>
              <a:rPr lang="es-BO" sz="1400" b="1" dirty="0"/>
              <a:t>	</a:t>
            </a:r>
            <a:r>
              <a:rPr lang="es-BO" sz="1400" b="1" dirty="0" smtClean="0"/>
              <a:t>goto </a:t>
            </a:r>
            <a:r>
              <a:rPr lang="es-BO" sz="1400" b="1" dirty="0" err="1" smtClean="0"/>
              <a:t>continuarPrograma</a:t>
            </a:r>
            <a:r>
              <a:rPr lang="es-BO" sz="1400" b="1" dirty="0" smtClean="0"/>
              <a:t>;</a:t>
            </a:r>
            <a:endParaRPr lang="es-BO" sz="1400" b="1" dirty="0"/>
          </a:p>
          <a:p>
            <a:pPr marL="800100" lvl="2" indent="0">
              <a:spcBef>
                <a:spcPts val="0"/>
              </a:spcBef>
              <a:spcAft>
                <a:spcPts val="0"/>
              </a:spcAft>
              <a:buNone/>
            </a:pPr>
            <a:r>
              <a:rPr lang="es-BO" sz="1400" b="1" dirty="0"/>
              <a:t>else</a:t>
            </a:r>
          </a:p>
          <a:p>
            <a:pPr marL="800100" lvl="2" indent="0">
              <a:spcBef>
                <a:spcPts val="0"/>
              </a:spcBef>
              <a:spcAft>
                <a:spcPts val="0"/>
              </a:spcAft>
              <a:buNone/>
            </a:pPr>
            <a:r>
              <a:rPr lang="es-BO" sz="1400" b="1" dirty="0"/>
              <a:t>	goto </a:t>
            </a:r>
            <a:r>
              <a:rPr lang="es-BO" sz="1400" b="1" dirty="0" smtClean="0"/>
              <a:t>etiqueta1;</a:t>
            </a:r>
          </a:p>
          <a:p>
            <a:pPr marL="800100" lvl="2" indent="0">
              <a:spcBef>
                <a:spcPts val="0"/>
              </a:spcBef>
              <a:spcAft>
                <a:spcPts val="0"/>
              </a:spcAft>
              <a:buNone/>
            </a:pPr>
            <a:r>
              <a:rPr lang="es-BO" sz="1400" b="1" dirty="0"/>
              <a:t>int </a:t>
            </a:r>
            <a:r>
              <a:rPr lang="es-BO" sz="1400" b="1" dirty="0" smtClean="0"/>
              <a:t>b;</a:t>
            </a:r>
            <a:endParaRPr lang="es-BO" sz="1400" b="1" dirty="0"/>
          </a:p>
          <a:p>
            <a:pPr marL="800100" lvl="2" indent="0">
              <a:spcBef>
                <a:spcPts val="0"/>
              </a:spcBef>
              <a:spcAft>
                <a:spcPts val="0"/>
              </a:spcAft>
              <a:buNone/>
            </a:pPr>
            <a:r>
              <a:rPr lang="es-BO" sz="1400" dirty="0" smtClean="0"/>
              <a:t>etiqueta2:</a:t>
            </a:r>
            <a:endParaRPr lang="es-BO" sz="1400" dirty="0"/>
          </a:p>
          <a:p>
            <a:pPr marL="800100" lvl="2" indent="0">
              <a:spcBef>
                <a:spcPts val="0"/>
              </a:spcBef>
              <a:spcAft>
                <a:spcPts val="0"/>
              </a:spcAft>
              <a:buNone/>
            </a:pPr>
            <a:r>
              <a:rPr lang="es-BO" sz="1400" dirty="0"/>
              <a:t>cout&lt;&lt;endl&lt;&lt;"Introduzca un numero positivo </a:t>
            </a:r>
            <a:r>
              <a:rPr lang="es-BO" sz="1400" dirty="0" smtClean="0"/>
              <a:t>:"&lt;&lt;</a:t>
            </a:r>
            <a:r>
              <a:rPr lang="es-BO" sz="1400" dirty="0"/>
              <a:t>endl;</a:t>
            </a:r>
          </a:p>
          <a:p>
            <a:pPr marL="800100" lvl="2" indent="0">
              <a:spcBef>
                <a:spcPts val="0"/>
              </a:spcBef>
              <a:spcAft>
                <a:spcPts val="0"/>
              </a:spcAft>
              <a:buNone/>
            </a:pPr>
            <a:r>
              <a:rPr lang="es-BO" sz="1400" dirty="0"/>
              <a:t>cin</a:t>
            </a:r>
            <a:r>
              <a:rPr lang="es-BO" sz="1400" dirty="0" smtClean="0"/>
              <a:t>&gt;&gt;b;</a:t>
            </a:r>
            <a:endParaRPr lang="es-BO" sz="1400" dirty="0"/>
          </a:p>
          <a:p>
            <a:pPr marL="800100" lvl="2" indent="0">
              <a:spcBef>
                <a:spcPts val="0"/>
              </a:spcBef>
              <a:spcAft>
                <a:spcPts val="0"/>
              </a:spcAft>
              <a:buNone/>
            </a:pPr>
            <a:r>
              <a:rPr lang="es-BO" sz="1400" b="1" dirty="0" smtClean="0"/>
              <a:t>if(b&gt;0</a:t>
            </a:r>
            <a:r>
              <a:rPr lang="es-BO" sz="1400" b="1" dirty="0"/>
              <a:t>)</a:t>
            </a:r>
          </a:p>
          <a:p>
            <a:pPr marL="800100" lvl="2" indent="0">
              <a:spcBef>
                <a:spcPts val="0"/>
              </a:spcBef>
              <a:spcAft>
                <a:spcPts val="0"/>
              </a:spcAft>
              <a:buNone/>
            </a:pPr>
            <a:r>
              <a:rPr lang="es-BO" sz="1400" b="1" dirty="0"/>
              <a:t>	</a:t>
            </a:r>
            <a:r>
              <a:rPr lang="es-BO" sz="1400" b="1" dirty="0" smtClean="0"/>
              <a:t>goto </a:t>
            </a:r>
            <a:r>
              <a:rPr lang="es-BO" sz="1400" b="1" dirty="0" err="1" smtClean="0"/>
              <a:t>continuarPrograma</a:t>
            </a:r>
            <a:r>
              <a:rPr lang="es-BO" sz="1400" b="1" dirty="0" smtClean="0"/>
              <a:t>;</a:t>
            </a:r>
            <a:endParaRPr lang="es-BO" sz="1400" b="1" dirty="0"/>
          </a:p>
          <a:p>
            <a:pPr marL="800100" lvl="2" indent="0">
              <a:spcBef>
                <a:spcPts val="0"/>
              </a:spcBef>
              <a:spcAft>
                <a:spcPts val="0"/>
              </a:spcAft>
              <a:buNone/>
            </a:pPr>
            <a:r>
              <a:rPr lang="es-BO" sz="1400" b="1" dirty="0"/>
              <a:t>else</a:t>
            </a:r>
          </a:p>
          <a:p>
            <a:pPr marL="800100" lvl="2" indent="0">
              <a:spcBef>
                <a:spcPts val="0"/>
              </a:spcBef>
              <a:spcAft>
                <a:spcPts val="0"/>
              </a:spcAft>
              <a:buNone/>
            </a:pPr>
            <a:r>
              <a:rPr lang="es-BO" sz="1400" b="1" dirty="0"/>
              <a:t>	goto </a:t>
            </a:r>
            <a:r>
              <a:rPr lang="es-BO" sz="1400" b="1" dirty="0" smtClean="0"/>
              <a:t>etiqueta2;</a:t>
            </a:r>
          </a:p>
          <a:p>
            <a:pPr marL="800100" lvl="2" indent="0">
              <a:spcBef>
                <a:spcPts val="0"/>
              </a:spcBef>
              <a:spcAft>
                <a:spcPts val="0"/>
              </a:spcAft>
              <a:buNone/>
            </a:pPr>
            <a:r>
              <a:rPr lang="es-BO" sz="1400" b="1" dirty="0"/>
              <a:t>int c</a:t>
            </a:r>
            <a:r>
              <a:rPr lang="es-BO" sz="1400" b="1" dirty="0" smtClean="0"/>
              <a:t>;</a:t>
            </a:r>
            <a:endParaRPr lang="es-BO" sz="1400" b="1" dirty="0"/>
          </a:p>
          <a:p>
            <a:pPr marL="800100" lvl="2" indent="0">
              <a:spcBef>
                <a:spcPts val="0"/>
              </a:spcBef>
              <a:spcAft>
                <a:spcPts val="0"/>
              </a:spcAft>
              <a:buNone/>
            </a:pPr>
            <a:r>
              <a:rPr lang="es-BO" sz="1400" dirty="0" smtClean="0"/>
              <a:t>etiqueta3:</a:t>
            </a:r>
            <a:endParaRPr lang="es-BO" sz="1400" dirty="0"/>
          </a:p>
          <a:p>
            <a:pPr marL="800100" lvl="2" indent="0">
              <a:spcBef>
                <a:spcPts val="0"/>
              </a:spcBef>
              <a:spcAft>
                <a:spcPts val="0"/>
              </a:spcAft>
              <a:buNone/>
            </a:pPr>
            <a:r>
              <a:rPr lang="es-BO" sz="1400" dirty="0"/>
              <a:t>cout&lt;&lt;endl&lt;&lt;"Introduzca un numero positivo </a:t>
            </a:r>
            <a:r>
              <a:rPr lang="es-BO" sz="1400" dirty="0" smtClean="0"/>
              <a:t>:"&lt;&lt;</a:t>
            </a:r>
            <a:r>
              <a:rPr lang="es-BO" sz="1400" dirty="0"/>
              <a:t>endl;</a:t>
            </a:r>
          </a:p>
          <a:p>
            <a:pPr marL="800100" lvl="2" indent="0">
              <a:spcBef>
                <a:spcPts val="0"/>
              </a:spcBef>
              <a:spcAft>
                <a:spcPts val="0"/>
              </a:spcAft>
              <a:buNone/>
            </a:pPr>
            <a:r>
              <a:rPr lang="es-BO" sz="1400" dirty="0"/>
              <a:t>cin</a:t>
            </a:r>
            <a:r>
              <a:rPr lang="es-BO" sz="1400" dirty="0" smtClean="0"/>
              <a:t>&gt;&gt;c;</a:t>
            </a:r>
            <a:endParaRPr lang="es-BO" sz="1400" dirty="0"/>
          </a:p>
          <a:p>
            <a:pPr marL="800100" lvl="2" indent="0">
              <a:spcBef>
                <a:spcPts val="0"/>
              </a:spcBef>
              <a:spcAft>
                <a:spcPts val="0"/>
              </a:spcAft>
              <a:buNone/>
            </a:pPr>
            <a:r>
              <a:rPr lang="es-BO" sz="1400" b="1" dirty="0" smtClean="0"/>
              <a:t>if(c&gt;0</a:t>
            </a:r>
            <a:r>
              <a:rPr lang="es-BO" sz="1400" b="1" dirty="0"/>
              <a:t>)</a:t>
            </a:r>
          </a:p>
          <a:p>
            <a:pPr marL="800100" lvl="2" indent="0">
              <a:spcBef>
                <a:spcPts val="0"/>
              </a:spcBef>
              <a:spcAft>
                <a:spcPts val="0"/>
              </a:spcAft>
              <a:buNone/>
            </a:pPr>
            <a:r>
              <a:rPr lang="es-BO" sz="1400" b="1" dirty="0"/>
              <a:t>	return </a:t>
            </a:r>
            <a:r>
              <a:rPr lang="es-BO" sz="1400" b="1" dirty="0" smtClean="0"/>
              <a:t>c;</a:t>
            </a:r>
            <a:endParaRPr lang="es-BO" sz="1400" b="1" dirty="0"/>
          </a:p>
          <a:p>
            <a:pPr marL="800100" lvl="2" indent="0">
              <a:spcBef>
                <a:spcPts val="0"/>
              </a:spcBef>
              <a:spcAft>
                <a:spcPts val="0"/>
              </a:spcAft>
              <a:buNone/>
            </a:pPr>
            <a:r>
              <a:rPr lang="es-BO" sz="1400" b="1" dirty="0"/>
              <a:t>else</a:t>
            </a:r>
          </a:p>
          <a:p>
            <a:pPr marL="800100" lvl="2" indent="0">
              <a:spcBef>
                <a:spcPts val="0"/>
              </a:spcBef>
              <a:spcAft>
                <a:spcPts val="0"/>
              </a:spcAft>
              <a:buNone/>
            </a:pPr>
            <a:r>
              <a:rPr lang="es-BO" sz="1400" b="1" dirty="0"/>
              <a:t>	goto </a:t>
            </a:r>
            <a:r>
              <a:rPr lang="es-BO" sz="1400" b="1" dirty="0" smtClean="0"/>
              <a:t>etiqueta3;</a:t>
            </a:r>
          </a:p>
          <a:p>
            <a:pPr marL="800100" lvl="2" indent="0">
              <a:spcBef>
                <a:spcPts val="0"/>
              </a:spcBef>
              <a:spcAft>
                <a:spcPts val="0"/>
              </a:spcAft>
              <a:buNone/>
            </a:pPr>
            <a:r>
              <a:rPr lang="es-BO" sz="1400" b="1" dirty="0" err="1" smtClean="0"/>
              <a:t>continuarPrograma</a:t>
            </a:r>
            <a:r>
              <a:rPr lang="es-BO" sz="1400" b="1" dirty="0" smtClean="0"/>
              <a:t>:</a:t>
            </a:r>
          </a:p>
          <a:p>
            <a:pPr marL="800100" lvl="2" indent="0">
              <a:spcBef>
                <a:spcPts val="0"/>
              </a:spcBef>
              <a:spcAft>
                <a:spcPts val="0"/>
              </a:spcAft>
              <a:buNone/>
            </a:pPr>
            <a:r>
              <a:rPr lang="es-BO" sz="1400" b="1" dirty="0" smtClean="0"/>
              <a:t>//instrucciones</a:t>
            </a:r>
            <a:endParaRPr lang="es-BO" sz="1400" dirty="0" smtClean="0"/>
          </a:p>
          <a:p>
            <a:pPr marL="800100" lvl="2" indent="0">
              <a:buFont typeface="Arial" pitchFamily="34" charset="0"/>
              <a:buNone/>
            </a:pPr>
            <a:r>
              <a:rPr lang="es-BO" sz="1400" b="1" dirty="0" smtClean="0"/>
              <a:t>return 0</a:t>
            </a:r>
            <a:r>
              <a:rPr lang="es-BO" sz="1050" b="1" dirty="0" smtClean="0"/>
              <a:t>;</a:t>
            </a:r>
          </a:p>
          <a:p>
            <a:pPr marL="400050" lvl="1" indent="0">
              <a:buFont typeface="Arial" pitchFamily="34" charset="0"/>
              <a:buNone/>
            </a:pPr>
            <a:r>
              <a:rPr lang="es-BO" sz="800" dirty="0" smtClean="0"/>
              <a:t>}</a:t>
            </a:r>
            <a:endParaRPr lang="es-BO" sz="800" dirty="0"/>
          </a:p>
        </p:txBody>
      </p:sp>
    </p:spTree>
    <p:extLst>
      <p:ext uri="{BB962C8B-B14F-4D97-AF65-F5344CB8AC3E}">
        <p14:creationId xmlns:p14="http://schemas.microsoft.com/office/powerpoint/2010/main" val="25657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4750" fill="hold"/>
                                        <p:tgtEl>
                                          <p:spTgt spid="4"/>
                                        </p:tgtEl>
                                        <p:attrNameLst>
                                          <p:attrName>ppt_x</p:attrName>
                                        </p:attrNameLst>
                                      </p:cBhvr>
                                      <p:tavLst>
                                        <p:tav tm="0">
                                          <p:val>
                                            <p:strVal val="#ppt_x"/>
                                          </p:val>
                                        </p:tav>
                                        <p:tav tm="100000">
                                          <p:val>
                                            <p:strVal val="#ppt_x"/>
                                          </p:val>
                                        </p:tav>
                                      </p:tavLst>
                                    </p:anim>
                                    <p:anim calcmode="lin" valueType="num">
                                      <p:cBhvr additive="base">
                                        <p:cTn id="8" dur="47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1012836" y="2060848"/>
            <a:ext cx="3847196" cy="265095"/>
          </a:xfrm>
          <a:prstGeom prst="rect">
            <a:avLst/>
          </a:prstGeom>
          <a:gradFill flip="none" rotWithShape="1">
            <a:gsLst>
              <a:gs pos="0">
                <a:schemeClr val="accent2">
                  <a:lumMod val="75000"/>
                </a:schemeClr>
              </a:gs>
              <a:gs pos="92000">
                <a:schemeClr val="accent2">
                  <a:lumMod val="40000"/>
                  <a:lumOff val="60000"/>
                </a:schemeClr>
              </a:gs>
              <a:gs pos="100000">
                <a:schemeClr val="tx1">
                  <a:lumMod val="85000"/>
                </a:schemeClr>
              </a:gs>
            </a:gsLst>
            <a:lin ang="5400000" scaled="1"/>
            <a:tileRect/>
          </a:gradFill>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s-BO"/>
          </a:p>
        </p:txBody>
      </p:sp>
      <p:sp>
        <p:nvSpPr>
          <p:cNvPr id="8" name="7 Rectángulo"/>
          <p:cNvSpPr/>
          <p:nvPr/>
        </p:nvSpPr>
        <p:spPr>
          <a:xfrm>
            <a:off x="1103568" y="3140968"/>
            <a:ext cx="654415" cy="258580"/>
          </a:xfrm>
          <a:prstGeom prst="rect">
            <a:avLst/>
          </a:prstGeom>
          <a:gradFill flip="none" rotWithShape="1">
            <a:gsLst>
              <a:gs pos="0">
                <a:schemeClr val="accent2">
                  <a:lumMod val="75000"/>
                </a:schemeClr>
              </a:gs>
              <a:gs pos="92000">
                <a:schemeClr val="accent2">
                  <a:lumMod val="40000"/>
                  <a:lumOff val="60000"/>
                </a:schemeClr>
              </a:gs>
              <a:gs pos="100000">
                <a:schemeClr val="tx1">
                  <a:lumMod val="85000"/>
                </a:schemeClr>
              </a:gs>
            </a:gsLst>
            <a:lin ang="5400000" scaled="1"/>
            <a:tileRect/>
          </a:gradFill>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s-BO"/>
          </a:p>
        </p:txBody>
      </p:sp>
      <p:sp>
        <p:nvSpPr>
          <p:cNvPr id="6" name="5 Rectángulo"/>
          <p:cNvSpPr/>
          <p:nvPr/>
        </p:nvSpPr>
        <p:spPr>
          <a:xfrm>
            <a:off x="589876" y="1445330"/>
            <a:ext cx="4572000" cy="2308324"/>
          </a:xfrm>
          <a:prstGeom prst="rect">
            <a:avLst/>
          </a:prstGeom>
        </p:spPr>
        <p:txBody>
          <a:bodyPr>
            <a:spAutoFit/>
          </a:bodyPr>
          <a:lstStyle/>
          <a:p>
            <a:r>
              <a:rPr lang="es-BO" b="1" dirty="0">
                <a:solidFill>
                  <a:schemeClr val="accent1">
                    <a:lumMod val="60000"/>
                    <a:lumOff val="40000"/>
                  </a:schemeClr>
                </a:solidFill>
              </a:rPr>
              <a:t>int</a:t>
            </a:r>
            <a:r>
              <a:rPr lang="es-BO" b="1" dirty="0"/>
              <a:t> </a:t>
            </a:r>
            <a:r>
              <a:rPr lang="es-BO" b="1" dirty="0" err="1"/>
              <a:t>leerEntero</a:t>
            </a:r>
            <a:r>
              <a:rPr lang="es-BO" b="1" dirty="0"/>
              <a:t>()</a:t>
            </a:r>
          </a:p>
          <a:p>
            <a:r>
              <a:rPr lang="es-BO" dirty="0"/>
              <a:t>{</a:t>
            </a:r>
          </a:p>
          <a:p>
            <a:pPr marL="400050" lvl="1" indent="0">
              <a:spcBef>
                <a:spcPts val="0"/>
              </a:spcBef>
              <a:spcAft>
                <a:spcPts val="0"/>
              </a:spcAft>
              <a:buNone/>
            </a:pPr>
            <a:r>
              <a:rPr lang="es-BO" b="1" dirty="0">
                <a:solidFill>
                  <a:schemeClr val="accent1">
                    <a:lumMod val="60000"/>
                    <a:lumOff val="40000"/>
                  </a:schemeClr>
                </a:solidFill>
              </a:rPr>
              <a:t>int</a:t>
            </a:r>
            <a:r>
              <a:rPr lang="es-BO" b="1" dirty="0"/>
              <a:t> x;</a:t>
            </a:r>
          </a:p>
          <a:p>
            <a:pPr marL="400050" lvl="1" indent="0">
              <a:spcBef>
                <a:spcPts val="0"/>
              </a:spcBef>
              <a:spcAft>
                <a:spcPts val="0"/>
              </a:spcAft>
              <a:buNone/>
            </a:pPr>
            <a:r>
              <a:rPr lang="es-BO" dirty="0"/>
              <a:t>etiqueta:</a:t>
            </a:r>
          </a:p>
          <a:p>
            <a:pPr marL="400050" lvl="1" indent="0">
              <a:spcBef>
                <a:spcPts val="0"/>
              </a:spcBef>
              <a:spcAft>
                <a:spcPts val="0"/>
              </a:spcAft>
              <a:buNone/>
            </a:pPr>
            <a:r>
              <a:rPr lang="es-BO" dirty="0"/>
              <a:t>cout</a:t>
            </a:r>
            <a:r>
              <a:rPr lang="es-BO" dirty="0" smtClean="0"/>
              <a:t>&lt;&lt;"Introduzca </a:t>
            </a:r>
            <a:r>
              <a:rPr lang="es-BO" dirty="0"/>
              <a:t>un numero entero:"&lt;&lt;endl;</a:t>
            </a:r>
          </a:p>
          <a:p>
            <a:pPr marL="400050" lvl="1" indent="0">
              <a:spcBef>
                <a:spcPts val="0"/>
              </a:spcBef>
              <a:spcAft>
                <a:spcPts val="0"/>
              </a:spcAft>
              <a:buNone/>
            </a:pPr>
            <a:r>
              <a:rPr lang="es-BO" dirty="0"/>
              <a:t>cin&gt;&gt;x;</a:t>
            </a:r>
          </a:p>
          <a:p>
            <a:pPr marL="400050" lvl="1" indent="0">
              <a:spcBef>
                <a:spcPts val="0"/>
              </a:spcBef>
              <a:spcAft>
                <a:spcPts val="0"/>
              </a:spcAft>
              <a:buNone/>
            </a:pPr>
            <a:r>
              <a:rPr lang="es-BO" b="1" dirty="0">
                <a:solidFill>
                  <a:schemeClr val="accent1">
                    <a:lumMod val="60000"/>
                    <a:lumOff val="40000"/>
                  </a:schemeClr>
                </a:solidFill>
              </a:rPr>
              <a:t>return</a:t>
            </a:r>
            <a:r>
              <a:rPr lang="es-BO" b="1" dirty="0"/>
              <a:t> x;</a:t>
            </a:r>
          </a:p>
          <a:p>
            <a:r>
              <a:rPr lang="es-BO" dirty="0"/>
              <a:t>}</a:t>
            </a:r>
          </a:p>
        </p:txBody>
      </p:sp>
      <p:sp>
        <p:nvSpPr>
          <p:cNvPr id="5" name="4 Rectángulo"/>
          <p:cNvSpPr/>
          <p:nvPr/>
        </p:nvSpPr>
        <p:spPr>
          <a:xfrm>
            <a:off x="971600" y="4388041"/>
            <a:ext cx="1998476" cy="265095"/>
          </a:xfrm>
          <a:prstGeom prst="rect">
            <a:avLst/>
          </a:prstGeom>
          <a:gradFill flip="none" rotWithShape="1">
            <a:gsLst>
              <a:gs pos="0">
                <a:schemeClr val="accent2">
                  <a:lumMod val="75000"/>
                </a:schemeClr>
              </a:gs>
              <a:gs pos="92000">
                <a:schemeClr val="accent2">
                  <a:lumMod val="40000"/>
                  <a:lumOff val="60000"/>
                </a:schemeClr>
              </a:gs>
              <a:gs pos="100000">
                <a:schemeClr val="tx1">
                  <a:lumMod val="85000"/>
                </a:schemeClr>
              </a:gs>
            </a:gsLst>
            <a:lin ang="5400000" scaled="1"/>
            <a:tileRect/>
          </a:gradFill>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s-BO"/>
          </a:p>
        </p:txBody>
      </p:sp>
      <p:sp>
        <p:nvSpPr>
          <p:cNvPr id="2" name="1 Título"/>
          <p:cNvSpPr>
            <a:spLocks noGrp="1"/>
          </p:cNvSpPr>
          <p:nvPr>
            <p:ph type="title"/>
          </p:nvPr>
        </p:nvSpPr>
        <p:spPr/>
        <p:txBody>
          <a:bodyPr/>
          <a:lstStyle/>
          <a:p>
            <a:r>
              <a:rPr lang="es-BO" dirty="0" smtClean="0"/>
              <a:t>Devolución de valores</a:t>
            </a:r>
            <a:endParaRPr lang="es-BO" dirty="0"/>
          </a:p>
        </p:txBody>
      </p:sp>
      <p:sp>
        <p:nvSpPr>
          <p:cNvPr id="3" name="2 Marcador de contenido"/>
          <p:cNvSpPr>
            <a:spLocks noGrp="1"/>
          </p:cNvSpPr>
          <p:nvPr>
            <p:ph sz="quarter" idx="13"/>
          </p:nvPr>
        </p:nvSpPr>
        <p:spPr>
          <a:xfrm>
            <a:off x="589876" y="1451568"/>
            <a:ext cx="5042520" cy="4114800"/>
          </a:xfrm>
        </p:spPr>
        <p:txBody>
          <a:bodyPr>
            <a:normAutofit/>
          </a:bodyPr>
          <a:lstStyle/>
          <a:p>
            <a:pPr marL="0" indent="0">
              <a:spcBef>
                <a:spcPts val="0"/>
              </a:spcBef>
              <a:spcAft>
                <a:spcPts val="0"/>
              </a:spcAft>
              <a:buNone/>
            </a:pPr>
            <a:r>
              <a:rPr lang="es-BO" b="1" dirty="0">
                <a:solidFill>
                  <a:schemeClr val="accent1">
                    <a:lumMod val="60000"/>
                    <a:lumOff val="40000"/>
                  </a:schemeClr>
                </a:solidFill>
              </a:rPr>
              <a:t>int</a:t>
            </a:r>
            <a:r>
              <a:rPr lang="es-BO" b="1" dirty="0"/>
              <a:t> </a:t>
            </a:r>
            <a:r>
              <a:rPr lang="es-BO" b="1" dirty="0" err="1"/>
              <a:t>leerEntero</a:t>
            </a:r>
            <a:r>
              <a:rPr lang="es-BO" b="1" dirty="0"/>
              <a:t>()</a:t>
            </a:r>
          </a:p>
          <a:p>
            <a:pPr marL="0" indent="0">
              <a:spcBef>
                <a:spcPts val="0"/>
              </a:spcBef>
              <a:spcAft>
                <a:spcPts val="0"/>
              </a:spcAft>
              <a:buNone/>
            </a:pPr>
            <a:r>
              <a:rPr lang="es-BO" dirty="0"/>
              <a:t>{</a:t>
            </a:r>
          </a:p>
          <a:p>
            <a:pPr marL="400050" lvl="1" indent="0">
              <a:spcBef>
                <a:spcPts val="0"/>
              </a:spcBef>
              <a:spcAft>
                <a:spcPts val="0"/>
              </a:spcAft>
              <a:buNone/>
            </a:pPr>
            <a:r>
              <a:rPr lang="es-BO" b="1" dirty="0">
                <a:solidFill>
                  <a:schemeClr val="accent1">
                    <a:lumMod val="60000"/>
                    <a:lumOff val="40000"/>
                  </a:schemeClr>
                </a:solidFill>
              </a:rPr>
              <a:t>int</a:t>
            </a:r>
            <a:r>
              <a:rPr lang="es-BO" b="1" dirty="0"/>
              <a:t> x;</a:t>
            </a:r>
          </a:p>
          <a:p>
            <a:pPr marL="400050" lvl="1" indent="0">
              <a:spcBef>
                <a:spcPts val="0"/>
              </a:spcBef>
              <a:spcAft>
                <a:spcPts val="0"/>
              </a:spcAft>
              <a:buNone/>
            </a:pPr>
            <a:r>
              <a:rPr lang="es-BO" dirty="0"/>
              <a:t>etiqueta:</a:t>
            </a:r>
          </a:p>
          <a:p>
            <a:pPr marL="400050" lvl="1" indent="0">
              <a:spcBef>
                <a:spcPts val="0"/>
              </a:spcBef>
              <a:spcAft>
                <a:spcPts val="0"/>
              </a:spcAft>
              <a:buNone/>
            </a:pPr>
            <a:r>
              <a:rPr lang="es-BO" dirty="0"/>
              <a:t>cout</a:t>
            </a:r>
            <a:r>
              <a:rPr lang="es-BO" dirty="0" smtClean="0"/>
              <a:t>&lt;&lt;"Introduzca </a:t>
            </a:r>
            <a:r>
              <a:rPr lang="es-BO" dirty="0"/>
              <a:t>un numero entero:"&lt;&lt;endl;</a:t>
            </a:r>
          </a:p>
          <a:p>
            <a:pPr marL="400050" lvl="1" indent="0">
              <a:spcBef>
                <a:spcPts val="0"/>
              </a:spcBef>
              <a:spcAft>
                <a:spcPts val="0"/>
              </a:spcAft>
              <a:buNone/>
            </a:pPr>
            <a:r>
              <a:rPr lang="es-BO" dirty="0"/>
              <a:t>cin&gt;&gt;x;</a:t>
            </a:r>
          </a:p>
          <a:p>
            <a:pPr marL="400050" lvl="1" indent="0">
              <a:spcBef>
                <a:spcPts val="0"/>
              </a:spcBef>
              <a:spcAft>
                <a:spcPts val="0"/>
              </a:spcAft>
              <a:buNone/>
            </a:pPr>
            <a:r>
              <a:rPr lang="es-BO" b="1" dirty="0" smtClean="0">
                <a:solidFill>
                  <a:schemeClr val="accent1">
                    <a:lumMod val="60000"/>
                    <a:lumOff val="40000"/>
                  </a:schemeClr>
                </a:solidFill>
              </a:rPr>
              <a:t>return</a:t>
            </a:r>
            <a:r>
              <a:rPr lang="es-BO" b="1" dirty="0" smtClean="0"/>
              <a:t> x;</a:t>
            </a:r>
          </a:p>
          <a:p>
            <a:pPr marL="0" indent="0">
              <a:spcBef>
                <a:spcPts val="0"/>
              </a:spcBef>
              <a:spcAft>
                <a:spcPts val="0"/>
              </a:spcAft>
              <a:buNone/>
            </a:pPr>
            <a:r>
              <a:rPr lang="es-BO" dirty="0" smtClean="0"/>
              <a:t>}</a:t>
            </a:r>
          </a:p>
          <a:p>
            <a:pPr marL="0" indent="0">
              <a:spcBef>
                <a:spcPts val="0"/>
              </a:spcBef>
              <a:spcAft>
                <a:spcPts val="0"/>
              </a:spcAft>
              <a:buNone/>
            </a:pPr>
            <a:r>
              <a:rPr lang="es-BO" b="1" dirty="0">
                <a:solidFill>
                  <a:schemeClr val="accent1">
                    <a:lumMod val="60000"/>
                    <a:lumOff val="40000"/>
                  </a:schemeClr>
                </a:solidFill>
              </a:rPr>
              <a:t>int</a:t>
            </a:r>
            <a:r>
              <a:rPr lang="es-BO" b="1" dirty="0"/>
              <a:t> main()</a:t>
            </a:r>
          </a:p>
          <a:p>
            <a:pPr marL="0" indent="0">
              <a:spcBef>
                <a:spcPts val="0"/>
              </a:spcBef>
              <a:spcAft>
                <a:spcPts val="0"/>
              </a:spcAft>
              <a:buNone/>
            </a:pPr>
            <a:r>
              <a:rPr lang="es-BO" dirty="0"/>
              <a:t>{</a:t>
            </a:r>
          </a:p>
          <a:p>
            <a:pPr marL="400050" lvl="1" indent="0">
              <a:spcBef>
                <a:spcPts val="0"/>
              </a:spcBef>
              <a:spcAft>
                <a:spcPts val="0"/>
              </a:spcAft>
              <a:buNone/>
            </a:pPr>
            <a:r>
              <a:rPr lang="es-BO" b="1" dirty="0">
                <a:solidFill>
                  <a:schemeClr val="accent1">
                    <a:lumMod val="60000"/>
                    <a:lumOff val="40000"/>
                  </a:schemeClr>
                </a:solidFill>
              </a:rPr>
              <a:t>int</a:t>
            </a:r>
            <a:r>
              <a:rPr lang="es-BO" b="1" dirty="0"/>
              <a:t> </a:t>
            </a:r>
            <a:r>
              <a:rPr lang="es-BO" b="1" dirty="0" smtClean="0"/>
              <a:t>a;</a:t>
            </a:r>
            <a:endParaRPr lang="es-BO" b="1" dirty="0"/>
          </a:p>
          <a:p>
            <a:pPr marL="400050" lvl="1" indent="0">
              <a:spcBef>
                <a:spcPts val="0"/>
              </a:spcBef>
              <a:spcAft>
                <a:spcPts val="0"/>
              </a:spcAft>
              <a:buNone/>
            </a:pPr>
            <a:r>
              <a:rPr lang="es-BO" dirty="0"/>
              <a:t>a=</a:t>
            </a:r>
            <a:r>
              <a:rPr lang="es-BO" dirty="0" err="1"/>
              <a:t>leerEntero</a:t>
            </a:r>
            <a:r>
              <a:rPr lang="es-BO" dirty="0"/>
              <a:t>();</a:t>
            </a:r>
          </a:p>
          <a:p>
            <a:pPr marL="400050" lvl="1" indent="0">
              <a:spcBef>
                <a:spcPts val="0"/>
              </a:spcBef>
              <a:spcAft>
                <a:spcPts val="0"/>
              </a:spcAft>
              <a:buNone/>
            </a:pPr>
            <a:r>
              <a:rPr lang="es-BO" b="1" dirty="0" smtClean="0">
                <a:solidFill>
                  <a:schemeClr val="accent1">
                    <a:lumMod val="60000"/>
                    <a:lumOff val="40000"/>
                  </a:schemeClr>
                </a:solidFill>
              </a:rPr>
              <a:t>return</a:t>
            </a:r>
            <a:r>
              <a:rPr lang="es-BO" b="1" dirty="0" smtClean="0"/>
              <a:t> </a:t>
            </a:r>
            <a:r>
              <a:rPr lang="es-BO" b="1" dirty="0"/>
              <a:t>0;</a:t>
            </a:r>
          </a:p>
          <a:p>
            <a:pPr marL="0" indent="0">
              <a:spcBef>
                <a:spcPts val="0"/>
              </a:spcBef>
              <a:spcAft>
                <a:spcPts val="0"/>
              </a:spcAft>
              <a:buNone/>
            </a:pPr>
            <a:r>
              <a:rPr lang="es-BO" dirty="0"/>
              <a:t>}</a:t>
            </a:r>
          </a:p>
        </p:txBody>
      </p:sp>
      <p:sp>
        <p:nvSpPr>
          <p:cNvPr id="4" name="3 Rectángulo"/>
          <p:cNvSpPr/>
          <p:nvPr/>
        </p:nvSpPr>
        <p:spPr>
          <a:xfrm>
            <a:off x="611560" y="4050938"/>
            <a:ext cx="4572000" cy="1754326"/>
          </a:xfrm>
          <a:prstGeom prst="rect">
            <a:avLst/>
          </a:prstGeom>
        </p:spPr>
        <p:txBody>
          <a:bodyPr>
            <a:spAutoFit/>
          </a:bodyPr>
          <a:lstStyle/>
          <a:p>
            <a:r>
              <a:rPr lang="es-BO" b="1" dirty="0">
                <a:solidFill>
                  <a:schemeClr val="accent1">
                    <a:lumMod val="60000"/>
                    <a:lumOff val="40000"/>
                  </a:schemeClr>
                </a:solidFill>
              </a:rPr>
              <a:t>int</a:t>
            </a:r>
            <a:r>
              <a:rPr lang="es-BO" b="1" dirty="0"/>
              <a:t> main()</a:t>
            </a:r>
          </a:p>
          <a:p>
            <a:r>
              <a:rPr lang="es-BO" dirty="0"/>
              <a:t>{</a:t>
            </a:r>
          </a:p>
          <a:p>
            <a:pPr marL="400050" lvl="1" indent="0">
              <a:spcBef>
                <a:spcPts val="0"/>
              </a:spcBef>
              <a:spcAft>
                <a:spcPts val="0"/>
              </a:spcAft>
              <a:buNone/>
            </a:pPr>
            <a:r>
              <a:rPr lang="es-BO" b="1" dirty="0">
                <a:solidFill>
                  <a:schemeClr val="accent1">
                    <a:lumMod val="60000"/>
                    <a:lumOff val="40000"/>
                  </a:schemeClr>
                </a:solidFill>
              </a:rPr>
              <a:t>int</a:t>
            </a:r>
            <a:r>
              <a:rPr lang="es-BO" b="1" dirty="0"/>
              <a:t> a;</a:t>
            </a:r>
          </a:p>
          <a:p>
            <a:pPr marL="400050" lvl="1" indent="0">
              <a:spcBef>
                <a:spcPts val="0"/>
              </a:spcBef>
              <a:spcAft>
                <a:spcPts val="0"/>
              </a:spcAft>
              <a:buNone/>
            </a:pPr>
            <a:r>
              <a:rPr lang="es-BO" dirty="0"/>
              <a:t>a=</a:t>
            </a:r>
            <a:r>
              <a:rPr lang="es-BO" dirty="0" err="1"/>
              <a:t>leerEntero</a:t>
            </a:r>
            <a:r>
              <a:rPr lang="es-BO" dirty="0"/>
              <a:t>();</a:t>
            </a:r>
          </a:p>
          <a:p>
            <a:pPr marL="400050" lvl="1" indent="0">
              <a:spcBef>
                <a:spcPts val="0"/>
              </a:spcBef>
              <a:spcAft>
                <a:spcPts val="0"/>
              </a:spcAft>
              <a:buNone/>
            </a:pPr>
            <a:r>
              <a:rPr lang="es-BO" b="1" dirty="0">
                <a:solidFill>
                  <a:schemeClr val="accent1">
                    <a:lumMod val="60000"/>
                    <a:lumOff val="40000"/>
                  </a:schemeClr>
                </a:solidFill>
              </a:rPr>
              <a:t>return</a:t>
            </a:r>
            <a:r>
              <a:rPr lang="es-BO" b="1" dirty="0"/>
              <a:t> 0;</a:t>
            </a:r>
          </a:p>
          <a:p>
            <a:r>
              <a:rPr lang="es-BO" dirty="0"/>
              <a:t>}</a:t>
            </a:r>
          </a:p>
        </p:txBody>
      </p:sp>
    </p:spTree>
    <p:extLst>
      <p:ext uri="{BB962C8B-B14F-4D97-AF65-F5344CB8AC3E}">
        <p14:creationId xmlns:p14="http://schemas.microsoft.com/office/powerpoint/2010/main" val="236551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3">
                                            <p:txEl>
                                              <p:pRg st="0" end="0"/>
                                            </p:txEl>
                                          </p:spTgt>
                                        </p:tgtEl>
                                      </p:cBhvr>
                                    </p:animEffect>
                                    <p:anim calcmode="lin" valueType="num">
                                      <p:cBhvr>
                                        <p:cTn id="7"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8" dur="1000"/>
                                        <p:tgtEl>
                                          <p:spTgt spid="3">
                                            <p:txEl>
                                              <p:pRg st="0" end="0"/>
                                            </p:txEl>
                                          </p:spTgt>
                                        </p:tgtEl>
                                        <p:attrNameLst>
                                          <p:attrName>ppt_y</p:attrName>
                                        </p:attrNameLst>
                                      </p:cBhvr>
                                      <p:tavLst>
                                        <p:tav tm="0">
                                          <p:val>
                                            <p:strVal val="ppt_y"/>
                                          </p:val>
                                        </p:tav>
                                        <p:tav tm="100000">
                                          <p:val>
                                            <p:strVal val="ppt_y+.1"/>
                                          </p:val>
                                        </p:tav>
                                      </p:tavLst>
                                    </p:anim>
                                    <p:set>
                                      <p:cBhvr>
                                        <p:cTn id="9" dur="1" fill="hold">
                                          <p:stCondLst>
                                            <p:cond delay="999"/>
                                          </p:stCondLst>
                                        </p:cTn>
                                        <p:tgtEl>
                                          <p:spTgt spid="3">
                                            <p:txEl>
                                              <p:pRg st="0" end="0"/>
                                            </p:txEl>
                                          </p:spTgt>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1000"/>
                                        <p:tgtEl>
                                          <p:spTgt spid="3">
                                            <p:txEl>
                                              <p:pRg st="1" end="1"/>
                                            </p:txEl>
                                          </p:spTgt>
                                        </p:tgtEl>
                                      </p:cBhvr>
                                    </p:animEffect>
                                    <p:anim calcmode="lin" valueType="num">
                                      <p:cBhvr>
                                        <p:cTn id="12"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13" dur="1000"/>
                                        <p:tgtEl>
                                          <p:spTgt spid="3">
                                            <p:txEl>
                                              <p:pRg st="1" end="1"/>
                                            </p:txEl>
                                          </p:spTgt>
                                        </p:tgtEl>
                                        <p:attrNameLst>
                                          <p:attrName>ppt_y</p:attrName>
                                        </p:attrNameLst>
                                      </p:cBhvr>
                                      <p:tavLst>
                                        <p:tav tm="0">
                                          <p:val>
                                            <p:strVal val="ppt_y"/>
                                          </p:val>
                                        </p:tav>
                                        <p:tav tm="100000">
                                          <p:val>
                                            <p:strVal val="ppt_y+.1"/>
                                          </p:val>
                                        </p:tav>
                                      </p:tavLst>
                                    </p:anim>
                                    <p:set>
                                      <p:cBhvr>
                                        <p:cTn id="14" dur="1" fill="hold">
                                          <p:stCondLst>
                                            <p:cond delay="999"/>
                                          </p:stCondLst>
                                        </p:cTn>
                                        <p:tgtEl>
                                          <p:spTgt spid="3">
                                            <p:txEl>
                                              <p:pRg st="1" end="1"/>
                                            </p:txEl>
                                          </p:spTgt>
                                        </p:tgtEl>
                                        <p:attrNameLst>
                                          <p:attrName>style.visibility</p:attrName>
                                        </p:attrNameLst>
                                      </p:cBhvr>
                                      <p:to>
                                        <p:strVal val="hidden"/>
                                      </p:to>
                                    </p:set>
                                  </p:childTnLst>
                                </p:cTn>
                              </p:par>
                              <p:par>
                                <p:cTn id="15" presetID="42" presetClass="exit" presetSubtype="0" fill="hold" grpId="0" nodeType="withEffect">
                                  <p:stCondLst>
                                    <p:cond delay="0"/>
                                  </p:stCondLst>
                                  <p:childTnLst>
                                    <p:animEffect transition="out" filter="fade">
                                      <p:cBhvr>
                                        <p:cTn id="16" dur="1000"/>
                                        <p:tgtEl>
                                          <p:spTgt spid="3">
                                            <p:txEl>
                                              <p:pRg st="2" end="2"/>
                                            </p:txEl>
                                          </p:spTgt>
                                        </p:tgtEl>
                                      </p:cBhvr>
                                    </p:animEffect>
                                    <p:anim calcmode="lin" valueType="num">
                                      <p:cBhvr>
                                        <p:cTn id="17" dur="1000"/>
                                        <p:tgtEl>
                                          <p:spTgt spid="3">
                                            <p:txEl>
                                              <p:pRg st="2" end="2"/>
                                            </p:txEl>
                                          </p:spTgt>
                                        </p:tgtEl>
                                        <p:attrNameLst>
                                          <p:attrName>ppt_x</p:attrName>
                                        </p:attrNameLst>
                                      </p:cBhvr>
                                      <p:tavLst>
                                        <p:tav tm="0">
                                          <p:val>
                                            <p:strVal val="ppt_x"/>
                                          </p:val>
                                        </p:tav>
                                        <p:tav tm="100000">
                                          <p:val>
                                            <p:strVal val="ppt_x"/>
                                          </p:val>
                                        </p:tav>
                                      </p:tavLst>
                                    </p:anim>
                                    <p:anim calcmode="lin" valueType="num">
                                      <p:cBhvr>
                                        <p:cTn id="18" dur="1000"/>
                                        <p:tgtEl>
                                          <p:spTgt spid="3">
                                            <p:txEl>
                                              <p:pRg st="2" end="2"/>
                                            </p:txEl>
                                          </p:spTgt>
                                        </p:tgtEl>
                                        <p:attrNameLst>
                                          <p:attrName>ppt_y</p:attrName>
                                        </p:attrNameLst>
                                      </p:cBhvr>
                                      <p:tavLst>
                                        <p:tav tm="0">
                                          <p:val>
                                            <p:strVal val="ppt_y"/>
                                          </p:val>
                                        </p:tav>
                                        <p:tav tm="100000">
                                          <p:val>
                                            <p:strVal val="ppt_y+.1"/>
                                          </p:val>
                                        </p:tav>
                                      </p:tavLst>
                                    </p:anim>
                                    <p:set>
                                      <p:cBhvr>
                                        <p:cTn id="19" dur="1" fill="hold">
                                          <p:stCondLst>
                                            <p:cond delay="999"/>
                                          </p:stCondLst>
                                        </p:cTn>
                                        <p:tgtEl>
                                          <p:spTgt spid="3">
                                            <p:txEl>
                                              <p:pRg st="2" end="2"/>
                                            </p:txEl>
                                          </p:spTgt>
                                        </p:tgtEl>
                                        <p:attrNameLst>
                                          <p:attrName>style.visibility</p:attrName>
                                        </p:attrNameLst>
                                      </p:cBhvr>
                                      <p:to>
                                        <p:strVal val="hidden"/>
                                      </p:to>
                                    </p:set>
                                  </p:childTnLst>
                                </p:cTn>
                              </p:par>
                              <p:par>
                                <p:cTn id="20" presetID="42" presetClass="exit" presetSubtype="0" fill="hold" grpId="0" nodeType="withEffect">
                                  <p:stCondLst>
                                    <p:cond delay="0"/>
                                  </p:stCondLst>
                                  <p:childTnLst>
                                    <p:animEffect transition="out" filter="fade">
                                      <p:cBhvr>
                                        <p:cTn id="21" dur="1000"/>
                                        <p:tgtEl>
                                          <p:spTgt spid="3">
                                            <p:txEl>
                                              <p:pRg st="3" end="3"/>
                                            </p:txEl>
                                          </p:spTgt>
                                        </p:tgtEl>
                                      </p:cBhvr>
                                    </p:animEffect>
                                    <p:anim calcmode="lin" valueType="num">
                                      <p:cBhvr>
                                        <p:cTn id="22" dur="1000"/>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p:tgtEl>
                                          <p:spTgt spid="3">
                                            <p:txEl>
                                              <p:pRg st="3" end="3"/>
                                            </p:txEl>
                                          </p:spTgt>
                                        </p:tgtEl>
                                        <p:attrNameLst>
                                          <p:attrName>ppt_y</p:attrName>
                                        </p:attrNameLst>
                                      </p:cBhvr>
                                      <p:tavLst>
                                        <p:tav tm="0">
                                          <p:val>
                                            <p:strVal val="ppt_y"/>
                                          </p:val>
                                        </p:tav>
                                        <p:tav tm="100000">
                                          <p:val>
                                            <p:strVal val="ppt_y+.1"/>
                                          </p:val>
                                        </p:tav>
                                      </p:tavLst>
                                    </p:anim>
                                    <p:set>
                                      <p:cBhvr>
                                        <p:cTn id="24" dur="1" fill="hold">
                                          <p:stCondLst>
                                            <p:cond delay="999"/>
                                          </p:stCondLst>
                                        </p:cTn>
                                        <p:tgtEl>
                                          <p:spTgt spid="3">
                                            <p:txEl>
                                              <p:pRg st="3" end="3"/>
                                            </p:txEl>
                                          </p:spTgt>
                                        </p:tgtEl>
                                        <p:attrNameLst>
                                          <p:attrName>style.visibility</p:attrName>
                                        </p:attrNameLst>
                                      </p:cBhvr>
                                      <p:to>
                                        <p:strVal val="hidden"/>
                                      </p:to>
                                    </p:set>
                                  </p:childTnLst>
                                </p:cTn>
                              </p:par>
                              <p:par>
                                <p:cTn id="25" presetID="42" presetClass="exit" presetSubtype="0" fill="hold" grpId="0" nodeType="withEffect">
                                  <p:stCondLst>
                                    <p:cond delay="0"/>
                                  </p:stCondLst>
                                  <p:childTnLst>
                                    <p:animEffect transition="out" filter="fade">
                                      <p:cBhvr>
                                        <p:cTn id="26" dur="1000"/>
                                        <p:tgtEl>
                                          <p:spTgt spid="3">
                                            <p:txEl>
                                              <p:pRg st="4" end="4"/>
                                            </p:txEl>
                                          </p:spTgt>
                                        </p:tgtEl>
                                      </p:cBhvr>
                                    </p:animEffect>
                                    <p:anim calcmode="lin" valueType="num">
                                      <p:cBhvr>
                                        <p:cTn id="27" dur="1000"/>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p:tgtEl>
                                          <p:spTgt spid="3">
                                            <p:txEl>
                                              <p:pRg st="4" end="4"/>
                                            </p:txEl>
                                          </p:spTgt>
                                        </p:tgtEl>
                                        <p:attrNameLst>
                                          <p:attrName>ppt_y</p:attrName>
                                        </p:attrNameLst>
                                      </p:cBhvr>
                                      <p:tavLst>
                                        <p:tav tm="0">
                                          <p:val>
                                            <p:strVal val="ppt_y"/>
                                          </p:val>
                                        </p:tav>
                                        <p:tav tm="100000">
                                          <p:val>
                                            <p:strVal val="ppt_y+.1"/>
                                          </p:val>
                                        </p:tav>
                                      </p:tavLst>
                                    </p:anim>
                                    <p:set>
                                      <p:cBhvr>
                                        <p:cTn id="29" dur="1" fill="hold">
                                          <p:stCondLst>
                                            <p:cond delay="999"/>
                                          </p:stCondLst>
                                        </p:cTn>
                                        <p:tgtEl>
                                          <p:spTgt spid="3">
                                            <p:txEl>
                                              <p:pRg st="4" end="4"/>
                                            </p:txEl>
                                          </p:spTgt>
                                        </p:tgtEl>
                                        <p:attrNameLst>
                                          <p:attrName>style.visibility</p:attrName>
                                        </p:attrNameLst>
                                      </p:cBhvr>
                                      <p:to>
                                        <p:strVal val="hidden"/>
                                      </p:to>
                                    </p:set>
                                  </p:childTnLst>
                                </p:cTn>
                              </p:par>
                              <p:par>
                                <p:cTn id="30" presetID="42" presetClass="exit" presetSubtype="0" fill="hold" grpId="0" nodeType="withEffect">
                                  <p:stCondLst>
                                    <p:cond delay="0"/>
                                  </p:stCondLst>
                                  <p:childTnLst>
                                    <p:animEffect transition="out" filter="fade">
                                      <p:cBhvr>
                                        <p:cTn id="31" dur="1000"/>
                                        <p:tgtEl>
                                          <p:spTgt spid="3">
                                            <p:txEl>
                                              <p:pRg st="5" end="5"/>
                                            </p:txEl>
                                          </p:spTgt>
                                        </p:tgtEl>
                                      </p:cBhvr>
                                    </p:animEffect>
                                    <p:anim calcmode="lin" valueType="num">
                                      <p:cBhvr>
                                        <p:cTn id="32" dur="1000"/>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p:tgtEl>
                                          <p:spTgt spid="3">
                                            <p:txEl>
                                              <p:pRg st="5" end="5"/>
                                            </p:txEl>
                                          </p:spTgt>
                                        </p:tgtEl>
                                        <p:attrNameLst>
                                          <p:attrName>ppt_y</p:attrName>
                                        </p:attrNameLst>
                                      </p:cBhvr>
                                      <p:tavLst>
                                        <p:tav tm="0">
                                          <p:val>
                                            <p:strVal val="ppt_y"/>
                                          </p:val>
                                        </p:tav>
                                        <p:tav tm="100000">
                                          <p:val>
                                            <p:strVal val="ppt_y+.1"/>
                                          </p:val>
                                        </p:tav>
                                      </p:tavLst>
                                    </p:anim>
                                    <p:set>
                                      <p:cBhvr>
                                        <p:cTn id="34" dur="1" fill="hold">
                                          <p:stCondLst>
                                            <p:cond delay="999"/>
                                          </p:stCondLst>
                                        </p:cTn>
                                        <p:tgtEl>
                                          <p:spTgt spid="3">
                                            <p:txEl>
                                              <p:pRg st="5" end="5"/>
                                            </p:txEl>
                                          </p:spTgt>
                                        </p:tgtEl>
                                        <p:attrNameLst>
                                          <p:attrName>style.visibility</p:attrName>
                                        </p:attrNameLst>
                                      </p:cBhvr>
                                      <p:to>
                                        <p:strVal val="hidden"/>
                                      </p:to>
                                    </p:set>
                                  </p:childTnLst>
                                </p:cTn>
                              </p:par>
                              <p:par>
                                <p:cTn id="35" presetID="42" presetClass="exit" presetSubtype="0" fill="hold" grpId="0" nodeType="withEffect">
                                  <p:stCondLst>
                                    <p:cond delay="0"/>
                                  </p:stCondLst>
                                  <p:childTnLst>
                                    <p:animEffect transition="out" filter="fade">
                                      <p:cBhvr>
                                        <p:cTn id="36" dur="1000"/>
                                        <p:tgtEl>
                                          <p:spTgt spid="3">
                                            <p:txEl>
                                              <p:pRg st="6" end="6"/>
                                            </p:txEl>
                                          </p:spTgt>
                                        </p:tgtEl>
                                      </p:cBhvr>
                                    </p:animEffect>
                                    <p:anim calcmode="lin" valueType="num">
                                      <p:cBhvr>
                                        <p:cTn id="37" dur="1000"/>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p:tgtEl>
                                          <p:spTgt spid="3">
                                            <p:txEl>
                                              <p:pRg st="6" end="6"/>
                                            </p:txEl>
                                          </p:spTgt>
                                        </p:tgtEl>
                                        <p:attrNameLst>
                                          <p:attrName>ppt_y</p:attrName>
                                        </p:attrNameLst>
                                      </p:cBhvr>
                                      <p:tavLst>
                                        <p:tav tm="0">
                                          <p:val>
                                            <p:strVal val="ppt_y"/>
                                          </p:val>
                                        </p:tav>
                                        <p:tav tm="100000">
                                          <p:val>
                                            <p:strVal val="ppt_y+.1"/>
                                          </p:val>
                                        </p:tav>
                                      </p:tavLst>
                                    </p:anim>
                                    <p:set>
                                      <p:cBhvr>
                                        <p:cTn id="39" dur="1" fill="hold">
                                          <p:stCondLst>
                                            <p:cond delay="999"/>
                                          </p:stCondLst>
                                        </p:cTn>
                                        <p:tgtEl>
                                          <p:spTgt spid="3">
                                            <p:txEl>
                                              <p:pRg st="6" end="6"/>
                                            </p:txEl>
                                          </p:spTgt>
                                        </p:tgtEl>
                                        <p:attrNameLst>
                                          <p:attrName>style.visibility</p:attrName>
                                        </p:attrNameLst>
                                      </p:cBhvr>
                                      <p:to>
                                        <p:strVal val="hidden"/>
                                      </p:to>
                                    </p:set>
                                  </p:childTnLst>
                                </p:cTn>
                              </p:par>
                              <p:par>
                                <p:cTn id="40" presetID="42" presetClass="exit" presetSubtype="0" fill="hold" grpId="0" nodeType="withEffect">
                                  <p:stCondLst>
                                    <p:cond delay="0"/>
                                  </p:stCondLst>
                                  <p:childTnLst>
                                    <p:animEffect transition="out" filter="fade">
                                      <p:cBhvr>
                                        <p:cTn id="41" dur="1000"/>
                                        <p:tgtEl>
                                          <p:spTgt spid="3">
                                            <p:txEl>
                                              <p:pRg st="7" end="7"/>
                                            </p:txEl>
                                          </p:spTgt>
                                        </p:tgtEl>
                                      </p:cBhvr>
                                    </p:animEffect>
                                    <p:anim calcmode="lin" valueType="num">
                                      <p:cBhvr>
                                        <p:cTn id="42" dur="1000"/>
                                        <p:tgtEl>
                                          <p:spTgt spid="3">
                                            <p:txEl>
                                              <p:pRg st="7" end="7"/>
                                            </p:txEl>
                                          </p:spTgt>
                                        </p:tgtEl>
                                        <p:attrNameLst>
                                          <p:attrName>ppt_x</p:attrName>
                                        </p:attrNameLst>
                                      </p:cBhvr>
                                      <p:tavLst>
                                        <p:tav tm="0">
                                          <p:val>
                                            <p:strVal val="ppt_x"/>
                                          </p:val>
                                        </p:tav>
                                        <p:tav tm="100000">
                                          <p:val>
                                            <p:strVal val="ppt_x"/>
                                          </p:val>
                                        </p:tav>
                                      </p:tavLst>
                                    </p:anim>
                                    <p:anim calcmode="lin" valueType="num">
                                      <p:cBhvr>
                                        <p:cTn id="43" dur="1000"/>
                                        <p:tgtEl>
                                          <p:spTgt spid="3">
                                            <p:txEl>
                                              <p:pRg st="7" end="7"/>
                                            </p:txEl>
                                          </p:spTgt>
                                        </p:tgtEl>
                                        <p:attrNameLst>
                                          <p:attrName>ppt_y</p:attrName>
                                        </p:attrNameLst>
                                      </p:cBhvr>
                                      <p:tavLst>
                                        <p:tav tm="0">
                                          <p:val>
                                            <p:strVal val="ppt_y"/>
                                          </p:val>
                                        </p:tav>
                                        <p:tav tm="100000">
                                          <p:val>
                                            <p:strVal val="ppt_y+.1"/>
                                          </p:val>
                                        </p:tav>
                                      </p:tavLst>
                                    </p:anim>
                                    <p:set>
                                      <p:cBhvr>
                                        <p:cTn id="44" dur="1" fill="hold">
                                          <p:stCondLst>
                                            <p:cond delay="999"/>
                                          </p:stCondLst>
                                        </p:cTn>
                                        <p:tgtEl>
                                          <p:spTgt spid="3">
                                            <p:txEl>
                                              <p:pRg st="7" end="7"/>
                                            </p:txEl>
                                          </p:spTgt>
                                        </p:tgtEl>
                                        <p:attrNameLst>
                                          <p:attrName>style.visibility</p:attrName>
                                        </p:attrNameLst>
                                      </p:cBhvr>
                                      <p:to>
                                        <p:strVal val="hidden"/>
                                      </p:to>
                                    </p:set>
                                  </p:childTnLst>
                                </p:cTn>
                              </p:par>
                              <p:par>
                                <p:cTn id="45" presetID="42" presetClass="exit" presetSubtype="0" fill="hold" grpId="0" nodeType="withEffect">
                                  <p:stCondLst>
                                    <p:cond delay="0"/>
                                  </p:stCondLst>
                                  <p:childTnLst>
                                    <p:animEffect transition="out" filter="fade">
                                      <p:cBhvr>
                                        <p:cTn id="46" dur="1000"/>
                                        <p:tgtEl>
                                          <p:spTgt spid="3">
                                            <p:txEl>
                                              <p:pRg st="8" end="8"/>
                                            </p:txEl>
                                          </p:spTgt>
                                        </p:tgtEl>
                                      </p:cBhvr>
                                    </p:animEffect>
                                    <p:anim calcmode="lin" valueType="num">
                                      <p:cBhvr>
                                        <p:cTn id="47" dur="1000"/>
                                        <p:tgtEl>
                                          <p:spTgt spid="3">
                                            <p:txEl>
                                              <p:pRg st="8" end="8"/>
                                            </p:txEl>
                                          </p:spTgt>
                                        </p:tgtEl>
                                        <p:attrNameLst>
                                          <p:attrName>ppt_x</p:attrName>
                                        </p:attrNameLst>
                                      </p:cBhvr>
                                      <p:tavLst>
                                        <p:tav tm="0">
                                          <p:val>
                                            <p:strVal val="ppt_x"/>
                                          </p:val>
                                        </p:tav>
                                        <p:tav tm="100000">
                                          <p:val>
                                            <p:strVal val="ppt_x"/>
                                          </p:val>
                                        </p:tav>
                                      </p:tavLst>
                                    </p:anim>
                                    <p:anim calcmode="lin" valueType="num">
                                      <p:cBhvr>
                                        <p:cTn id="48" dur="1000"/>
                                        <p:tgtEl>
                                          <p:spTgt spid="3">
                                            <p:txEl>
                                              <p:pRg st="8" end="8"/>
                                            </p:txEl>
                                          </p:spTgt>
                                        </p:tgtEl>
                                        <p:attrNameLst>
                                          <p:attrName>ppt_y</p:attrName>
                                        </p:attrNameLst>
                                      </p:cBhvr>
                                      <p:tavLst>
                                        <p:tav tm="0">
                                          <p:val>
                                            <p:strVal val="ppt_y"/>
                                          </p:val>
                                        </p:tav>
                                        <p:tav tm="100000">
                                          <p:val>
                                            <p:strVal val="ppt_y+.1"/>
                                          </p:val>
                                        </p:tav>
                                      </p:tavLst>
                                    </p:anim>
                                    <p:set>
                                      <p:cBhvr>
                                        <p:cTn id="49" dur="1" fill="hold">
                                          <p:stCondLst>
                                            <p:cond delay="999"/>
                                          </p:stCondLst>
                                        </p:cTn>
                                        <p:tgtEl>
                                          <p:spTgt spid="3">
                                            <p:txEl>
                                              <p:pRg st="8" end="8"/>
                                            </p:txEl>
                                          </p:spTgt>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42" presetClass="exit" presetSubtype="0" fill="hold" grpId="0" nodeType="clickEffect">
                                  <p:stCondLst>
                                    <p:cond delay="0"/>
                                  </p:stCondLst>
                                  <p:childTnLst>
                                    <p:animEffect transition="out" filter="fade">
                                      <p:cBhvr>
                                        <p:cTn id="53" dur="1000"/>
                                        <p:tgtEl>
                                          <p:spTgt spid="3">
                                            <p:txEl>
                                              <p:pRg st="9" end="9"/>
                                            </p:txEl>
                                          </p:spTgt>
                                        </p:tgtEl>
                                      </p:cBhvr>
                                    </p:animEffect>
                                    <p:anim calcmode="lin" valueType="num">
                                      <p:cBhvr>
                                        <p:cTn id="54" dur="1000"/>
                                        <p:tgtEl>
                                          <p:spTgt spid="3">
                                            <p:txEl>
                                              <p:pRg st="9" end="9"/>
                                            </p:txEl>
                                          </p:spTgt>
                                        </p:tgtEl>
                                        <p:attrNameLst>
                                          <p:attrName>ppt_x</p:attrName>
                                        </p:attrNameLst>
                                      </p:cBhvr>
                                      <p:tavLst>
                                        <p:tav tm="0">
                                          <p:val>
                                            <p:strVal val="ppt_x"/>
                                          </p:val>
                                        </p:tav>
                                        <p:tav tm="100000">
                                          <p:val>
                                            <p:strVal val="ppt_x"/>
                                          </p:val>
                                        </p:tav>
                                      </p:tavLst>
                                    </p:anim>
                                    <p:anim calcmode="lin" valueType="num">
                                      <p:cBhvr>
                                        <p:cTn id="55" dur="1000"/>
                                        <p:tgtEl>
                                          <p:spTgt spid="3">
                                            <p:txEl>
                                              <p:pRg st="9" end="9"/>
                                            </p:txEl>
                                          </p:spTgt>
                                        </p:tgtEl>
                                        <p:attrNameLst>
                                          <p:attrName>ppt_y</p:attrName>
                                        </p:attrNameLst>
                                      </p:cBhvr>
                                      <p:tavLst>
                                        <p:tav tm="0">
                                          <p:val>
                                            <p:strVal val="ppt_y"/>
                                          </p:val>
                                        </p:tav>
                                        <p:tav tm="100000">
                                          <p:val>
                                            <p:strVal val="ppt_y+.1"/>
                                          </p:val>
                                        </p:tav>
                                      </p:tavLst>
                                    </p:anim>
                                    <p:set>
                                      <p:cBhvr>
                                        <p:cTn id="56" dur="1" fill="hold">
                                          <p:stCondLst>
                                            <p:cond delay="999"/>
                                          </p:stCondLst>
                                        </p:cTn>
                                        <p:tgtEl>
                                          <p:spTgt spid="3">
                                            <p:txEl>
                                              <p:pRg st="9" end="9"/>
                                            </p:txEl>
                                          </p:spTgt>
                                        </p:tgtEl>
                                        <p:attrNameLst>
                                          <p:attrName>style.visibility</p:attrName>
                                        </p:attrNameLst>
                                      </p:cBhvr>
                                      <p:to>
                                        <p:strVal val="hidden"/>
                                      </p:to>
                                    </p:set>
                                  </p:childTnLst>
                                </p:cTn>
                              </p:par>
                              <p:par>
                                <p:cTn id="57" presetID="42" presetClass="exit" presetSubtype="0" fill="hold" grpId="0" nodeType="withEffect">
                                  <p:stCondLst>
                                    <p:cond delay="0"/>
                                  </p:stCondLst>
                                  <p:childTnLst>
                                    <p:animEffect transition="out" filter="fade">
                                      <p:cBhvr>
                                        <p:cTn id="58" dur="1000"/>
                                        <p:tgtEl>
                                          <p:spTgt spid="3">
                                            <p:txEl>
                                              <p:pRg st="10" end="10"/>
                                            </p:txEl>
                                          </p:spTgt>
                                        </p:tgtEl>
                                      </p:cBhvr>
                                    </p:animEffect>
                                    <p:anim calcmode="lin" valueType="num">
                                      <p:cBhvr>
                                        <p:cTn id="59" dur="1000"/>
                                        <p:tgtEl>
                                          <p:spTgt spid="3">
                                            <p:txEl>
                                              <p:pRg st="10" end="10"/>
                                            </p:txEl>
                                          </p:spTgt>
                                        </p:tgtEl>
                                        <p:attrNameLst>
                                          <p:attrName>ppt_x</p:attrName>
                                        </p:attrNameLst>
                                      </p:cBhvr>
                                      <p:tavLst>
                                        <p:tav tm="0">
                                          <p:val>
                                            <p:strVal val="ppt_x"/>
                                          </p:val>
                                        </p:tav>
                                        <p:tav tm="100000">
                                          <p:val>
                                            <p:strVal val="ppt_x"/>
                                          </p:val>
                                        </p:tav>
                                      </p:tavLst>
                                    </p:anim>
                                    <p:anim calcmode="lin" valueType="num">
                                      <p:cBhvr>
                                        <p:cTn id="60" dur="1000"/>
                                        <p:tgtEl>
                                          <p:spTgt spid="3">
                                            <p:txEl>
                                              <p:pRg st="10" end="10"/>
                                            </p:txEl>
                                          </p:spTgt>
                                        </p:tgtEl>
                                        <p:attrNameLst>
                                          <p:attrName>ppt_y</p:attrName>
                                        </p:attrNameLst>
                                      </p:cBhvr>
                                      <p:tavLst>
                                        <p:tav tm="0">
                                          <p:val>
                                            <p:strVal val="ppt_y"/>
                                          </p:val>
                                        </p:tav>
                                        <p:tav tm="100000">
                                          <p:val>
                                            <p:strVal val="ppt_y+.1"/>
                                          </p:val>
                                        </p:tav>
                                      </p:tavLst>
                                    </p:anim>
                                    <p:set>
                                      <p:cBhvr>
                                        <p:cTn id="61" dur="1" fill="hold">
                                          <p:stCondLst>
                                            <p:cond delay="999"/>
                                          </p:stCondLst>
                                        </p:cTn>
                                        <p:tgtEl>
                                          <p:spTgt spid="3">
                                            <p:txEl>
                                              <p:pRg st="10" end="10"/>
                                            </p:txEl>
                                          </p:spTgt>
                                        </p:tgtEl>
                                        <p:attrNameLst>
                                          <p:attrName>style.visibility</p:attrName>
                                        </p:attrNameLst>
                                      </p:cBhvr>
                                      <p:to>
                                        <p:strVal val="hidden"/>
                                      </p:to>
                                    </p:set>
                                  </p:childTnLst>
                                </p:cTn>
                              </p:par>
                              <p:par>
                                <p:cTn id="62" presetID="42" presetClass="exit" presetSubtype="0" fill="hold" grpId="0" nodeType="withEffect">
                                  <p:stCondLst>
                                    <p:cond delay="0"/>
                                  </p:stCondLst>
                                  <p:childTnLst>
                                    <p:animEffect transition="out" filter="fade">
                                      <p:cBhvr>
                                        <p:cTn id="63" dur="1000"/>
                                        <p:tgtEl>
                                          <p:spTgt spid="3">
                                            <p:txEl>
                                              <p:pRg st="11" end="11"/>
                                            </p:txEl>
                                          </p:spTgt>
                                        </p:tgtEl>
                                      </p:cBhvr>
                                    </p:animEffect>
                                    <p:anim calcmode="lin" valueType="num">
                                      <p:cBhvr>
                                        <p:cTn id="64" dur="1000"/>
                                        <p:tgtEl>
                                          <p:spTgt spid="3">
                                            <p:txEl>
                                              <p:pRg st="11" end="11"/>
                                            </p:txEl>
                                          </p:spTgt>
                                        </p:tgtEl>
                                        <p:attrNameLst>
                                          <p:attrName>ppt_x</p:attrName>
                                        </p:attrNameLst>
                                      </p:cBhvr>
                                      <p:tavLst>
                                        <p:tav tm="0">
                                          <p:val>
                                            <p:strVal val="ppt_x"/>
                                          </p:val>
                                        </p:tav>
                                        <p:tav tm="100000">
                                          <p:val>
                                            <p:strVal val="ppt_x"/>
                                          </p:val>
                                        </p:tav>
                                      </p:tavLst>
                                    </p:anim>
                                    <p:anim calcmode="lin" valueType="num">
                                      <p:cBhvr>
                                        <p:cTn id="65" dur="1000"/>
                                        <p:tgtEl>
                                          <p:spTgt spid="3">
                                            <p:txEl>
                                              <p:pRg st="11" end="11"/>
                                            </p:txEl>
                                          </p:spTgt>
                                        </p:tgtEl>
                                        <p:attrNameLst>
                                          <p:attrName>ppt_y</p:attrName>
                                        </p:attrNameLst>
                                      </p:cBhvr>
                                      <p:tavLst>
                                        <p:tav tm="0">
                                          <p:val>
                                            <p:strVal val="ppt_y"/>
                                          </p:val>
                                        </p:tav>
                                        <p:tav tm="100000">
                                          <p:val>
                                            <p:strVal val="ppt_y+.1"/>
                                          </p:val>
                                        </p:tav>
                                      </p:tavLst>
                                    </p:anim>
                                    <p:set>
                                      <p:cBhvr>
                                        <p:cTn id="66" dur="1" fill="hold">
                                          <p:stCondLst>
                                            <p:cond delay="999"/>
                                          </p:stCondLst>
                                        </p:cTn>
                                        <p:tgtEl>
                                          <p:spTgt spid="3">
                                            <p:txEl>
                                              <p:pRg st="11" end="11"/>
                                            </p:txEl>
                                          </p:spTgt>
                                        </p:tgtEl>
                                        <p:attrNameLst>
                                          <p:attrName>style.visibility</p:attrName>
                                        </p:attrNameLst>
                                      </p:cBhvr>
                                      <p:to>
                                        <p:strVal val="hidden"/>
                                      </p:to>
                                    </p:set>
                                  </p:childTnLst>
                                </p:cTn>
                              </p:par>
                              <p:par>
                                <p:cTn id="67" presetID="42" presetClass="exit" presetSubtype="0" fill="hold" grpId="0" nodeType="withEffect">
                                  <p:stCondLst>
                                    <p:cond delay="0"/>
                                  </p:stCondLst>
                                  <p:childTnLst>
                                    <p:animEffect transition="out" filter="fade">
                                      <p:cBhvr>
                                        <p:cTn id="68" dur="1000"/>
                                        <p:tgtEl>
                                          <p:spTgt spid="3">
                                            <p:txEl>
                                              <p:pRg st="12" end="12"/>
                                            </p:txEl>
                                          </p:spTgt>
                                        </p:tgtEl>
                                      </p:cBhvr>
                                    </p:animEffect>
                                    <p:anim calcmode="lin" valueType="num">
                                      <p:cBhvr>
                                        <p:cTn id="69" dur="1000"/>
                                        <p:tgtEl>
                                          <p:spTgt spid="3">
                                            <p:txEl>
                                              <p:pRg st="12" end="12"/>
                                            </p:txEl>
                                          </p:spTgt>
                                        </p:tgtEl>
                                        <p:attrNameLst>
                                          <p:attrName>ppt_x</p:attrName>
                                        </p:attrNameLst>
                                      </p:cBhvr>
                                      <p:tavLst>
                                        <p:tav tm="0">
                                          <p:val>
                                            <p:strVal val="ppt_x"/>
                                          </p:val>
                                        </p:tav>
                                        <p:tav tm="100000">
                                          <p:val>
                                            <p:strVal val="ppt_x"/>
                                          </p:val>
                                        </p:tav>
                                      </p:tavLst>
                                    </p:anim>
                                    <p:anim calcmode="lin" valueType="num">
                                      <p:cBhvr>
                                        <p:cTn id="70" dur="1000"/>
                                        <p:tgtEl>
                                          <p:spTgt spid="3">
                                            <p:txEl>
                                              <p:pRg st="12" end="12"/>
                                            </p:txEl>
                                          </p:spTgt>
                                        </p:tgtEl>
                                        <p:attrNameLst>
                                          <p:attrName>ppt_y</p:attrName>
                                        </p:attrNameLst>
                                      </p:cBhvr>
                                      <p:tavLst>
                                        <p:tav tm="0">
                                          <p:val>
                                            <p:strVal val="ppt_y"/>
                                          </p:val>
                                        </p:tav>
                                        <p:tav tm="100000">
                                          <p:val>
                                            <p:strVal val="ppt_y+.1"/>
                                          </p:val>
                                        </p:tav>
                                      </p:tavLst>
                                    </p:anim>
                                    <p:set>
                                      <p:cBhvr>
                                        <p:cTn id="71" dur="1" fill="hold">
                                          <p:stCondLst>
                                            <p:cond delay="999"/>
                                          </p:stCondLst>
                                        </p:cTn>
                                        <p:tgtEl>
                                          <p:spTgt spid="3">
                                            <p:txEl>
                                              <p:pRg st="12" end="12"/>
                                            </p:txEl>
                                          </p:spTgt>
                                        </p:tgtEl>
                                        <p:attrNameLst>
                                          <p:attrName>style.visibility</p:attrName>
                                        </p:attrNameLst>
                                      </p:cBhvr>
                                      <p:to>
                                        <p:strVal val="hidden"/>
                                      </p:to>
                                    </p:set>
                                  </p:childTnLst>
                                </p:cTn>
                              </p:par>
                              <p:par>
                                <p:cTn id="72" presetID="42" presetClass="exit" presetSubtype="0" fill="hold" grpId="0" nodeType="withEffect">
                                  <p:stCondLst>
                                    <p:cond delay="0"/>
                                  </p:stCondLst>
                                  <p:childTnLst>
                                    <p:animEffect transition="out" filter="fade">
                                      <p:cBhvr>
                                        <p:cTn id="73" dur="1000"/>
                                        <p:tgtEl>
                                          <p:spTgt spid="3">
                                            <p:txEl>
                                              <p:pRg st="13" end="13"/>
                                            </p:txEl>
                                          </p:spTgt>
                                        </p:tgtEl>
                                      </p:cBhvr>
                                    </p:animEffect>
                                    <p:anim calcmode="lin" valueType="num">
                                      <p:cBhvr>
                                        <p:cTn id="74" dur="1000"/>
                                        <p:tgtEl>
                                          <p:spTgt spid="3">
                                            <p:txEl>
                                              <p:pRg st="13" end="13"/>
                                            </p:txEl>
                                          </p:spTgt>
                                        </p:tgtEl>
                                        <p:attrNameLst>
                                          <p:attrName>ppt_x</p:attrName>
                                        </p:attrNameLst>
                                      </p:cBhvr>
                                      <p:tavLst>
                                        <p:tav tm="0">
                                          <p:val>
                                            <p:strVal val="ppt_x"/>
                                          </p:val>
                                        </p:tav>
                                        <p:tav tm="100000">
                                          <p:val>
                                            <p:strVal val="ppt_x"/>
                                          </p:val>
                                        </p:tav>
                                      </p:tavLst>
                                    </p:anim>
                                    <p:anim calcmode="lin" valueType="num">
                                      <p:cBhvr>
                                        <p:cTn id="75" dur="1000"/>
                                        <p:tgtEl>
                                          <p:spTgt spid="3">
                                            <p:txEl>
                                              <p:pRg st="13" end="13"/>
                                            </p:txEl>
                                          </p:spTgt>
                                        </p:tgtEl>
                                        <p:attrNameLst>
                                          <p:attrName>ppt_y</p:attrName>
                                        </p:attrNameLst>
                                      </p:cBhvr>
                                      <p:tavLst>
                                        <p:tav tm="0">
                                          <p:val>
                                            <p:strVal val="ppt_y"/>
                                          </p:val>
                                        </p:tav>
                                        <p:tav tm="100000">
                                          <p:val>
                                            <p:strVal val="ppt_y+.1"/>
                                          </p:val>
                                        </p:tav>
                                      </p:tavLst>
                                    </p:anim>
                                    <p:set>
                                      <p:cBhvr>
                                        <p:cTn id="76" dur="1" fill="hold">
                                          <p:stCondLst>
                                            <p:cond delay="999"/>
                                          </p:stCondLst>
                                        </p:cTn>
                                        <p:tgtEl>
                                          <p:spTgt spid="3">
                                            <p:txEl>
                                              <p:pRg st="13" end="13"/>
                                            </p:txEl>
                                          </p:spTgt>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4"/>
                                        </p:tgtEl>
                                        <p:attrNameLst>
                                          <p:attrName>style.visibility</p:attrName>
                                        </p:attrNameLst>
                                      </p:cBhvr>
                                      <p:to>
                                        <p:strVal val="visible"/>
                                      </p:to>
                                    </p:set>
                                    <p:animEffect transition="in" filter="fade">
                                      <p:cBhvr>
                                        <p:cTn id="81" dur="1000"/>
                                        <p:tgtEl>
                                          <p:spTgt spid="4"/>
                                        </p:tgtEl>
                                      </p:cBhvr>
                                    </p:animEffect>
                                    <p:anim calcmode="lin" valueType="num">
                                      <p:cBhvr>
                                        <p:cTn id="82" dur="1000" fill="hold"/>
                                        <p:tgtEl>
                                          <p:spTgt spid="4"/>
                                        </p:tgtEl>
                                        <p:attrNameLst>
                                          <p:attrName>ppt_x</p:attrName>
                                        </p:attrNameLst>
                                      </p:cBhvr>
                                      <p:tavLst>
                                        <p:tav tm="0">
                                          <p:val>
                                            <p:strVal val="#ppt_x"/>
                                          </p:val>
                                        </p:tav>
                                        <p:tav tm="100000">
                                          <p:val>
                                            <p:strVal val="#ppt_x"/>
                                          </p:val>
                                        </p:tav>
                                      </p:tavLst>
                                    </p:anim>
                                    <p:anim calcmode="lin" valueType="num">
                                      <p:cBhvr>
                                        <p:cTn id="8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2" nodeType="clickEffect">
                                  <p:stCondLst>
                                    <p:cond delay="0"/>
                                  </p:stCondLst>
                                  <p:childTnLst>
                                    <p:set>
                                      <p:cBhvr>
                                        <p:cTn id="87" dur="1" fill="hold">
                                          <p:stCondLst>
                                            <p:cond delay="0"/>
                                          </p:stCondLst>
                                        </p:cTn>
                                        <p:tgtEl>
                                          <p:spTgt spid="5"/>
                                        </p:tgtEl>
                                        <p:attrNameLst>
                                          <p:attrName>style.visibility</p:attrName>
                                        </p:attrNameLst>
                                      </p:cBhvr>
                                      <p:to>
                                        <p:strVal val="visible"/>
                                      </p:to>
                                    </p:set>
                                    <p:animEffect transition="in" filter="fade">
                                      <p:cBhvr>
                                        <p:cTn id="88" dur="500"/>
                                        <p:tgtEl>
                                          <p:spTgt spid="5"/>
                                        </p:tgtEl>
                                      </p:cBhvr>
                                    </p:animEffect>
                                  </p:childTnLst>
                                </p:cTn>
                              </p:par>
                            </p:childTnLst>
                          </p:cTn>
                        </p:par>
                      </p:childTnLst>
                    </p:cTn>
                  </p:par>
                  <p:par>
                    <p:cTn id="89" fill="hold">
                      <p:stCondLst>
                        <p:cond delay="indefinite"/>
                      </p:stCondLst>
                      <p:childTnLst>
                        <p:par>
                          <p:cTn id="90" fill="hold">
                            <p:stCondLst>
                              <p:cond delay="0"/>
                            </p:stCondLst>
                            <p:childTnLst>
                              <p:par>
                                <p:cTn id="91" presetID="42" presetClass="path" presetSubtype="0" accel="50000" decel="50000" fill="hold" grpId="1" nodeType="clickEffect">
                                  <p:stCondLst>
                                    <p:cond delay="0"/>
                                  </p:stCondLst>
                                  <p:childTnLst>
                                    <p:animMotion origin="layout" path="M 0.00208 -0.00185 L 0.00313 0.04901 " pathEditMode="relative" rAng="0" ptsTypes="AA">
                                      <p:cBhvr>
                                        <p:cTn id="92" dur="2000" fill="hold"/>
                                        <p:tgtEl>
                                          <p:spTgt spid="5"/>
                                        </p:tgtEl>
                                        <p:attrNameLst>
                                          <p:attrName>ppt_x</p:attrName>
                                          <p:attrName>ppt_y</p:attrName>
                                        </p:attrNameLst>
                                      </p:cBhvr>
                                      <p:rCtr x="52" y="2543"/>
                                    </p:animMotion>
                                  </p:childTnLst>
                                </p:cTn>
                              </p:par>
                            </p:childTnLst>
                          </p:cTn>
                        </p:par>
                      </p:childTnLst>
                    </p:cTn>
                  </p:par>
                  <p:par>
                    <p:cTn id="93" fill="hold">
                      <p:stCondLst>
                        <p:cond delay="indefinite"/>
                      </p:stCondLst>
                      <p:childTnLst>
                        <p:par>
                          <p:cTn id="94" fill="hold">
                            <p:stCondLst>
                              <p:cond delay="0"/>
                            </p:stCondLst>
                            <p:childTnLst>
                              <p:par>
                                <p:cTn id="95" presetID="42" presetClass="path" presetSubtype="0" accel="50000" decel="50000" fill="hold" grpId="4" nodeType="clickEffect">
                                  <p:stCondLst>
                                    <p:cond delay="0"/>
                                  </p:stCondLst>
                                  <p:childTnLst>
                                    <p:animMotion origin="layout" path="M 0.00313 0.05156 L 0.03577 0.08138 " pathEditMode="relative" rAng="0" ptsTypes="AA">
                                      <p:cBhvr>
                                        <p:cTn id="96" dur="2000" fill="hold"/>
                                        <p:tgtEl>
                                          <p:spTgt spid="5"/>
                                        </p:tgtEl>
                                        <p:attrNameLst>
                                          <p:attrName>ppt_x</p:attrName>
                                          <p:attrName>ppt_y</p:attrName>
                                        </p:attrNameLst>
                                      </p:cBhvr>
                                      <p:rCtr x="1632" y="1480"/>
                                    </p:animMotion>
                                  </p:childTnLst>
                                </p:cTn>
                              </p:par>
                            </p:childTnLst>
                          </p:cTn>
                        </p:par>
                      </p:childTnLst>
                    </p:cTn>
                  </p:par>
                  <p:par>
                    <p:cTn id="97" fill="hold">
                      <p:stCondLst>
                        <p:cond delay="indefinite"/>
                      </p:stCondLst>
                      <p:childTnLst>
                        <p:par>
                          <p:cTn id="98" fill="hold">
                            <p:stCondLst>
                              <p:cond delay="0"/>
                            </p:stCondLst>
                            <p:childTnLst>
                              <p:par>
                                <p:cTn id="99" presetID="47" presetClass="entr" presetSubtype="0" fill="hold" grpId="0" nodeType="clickEffect">
                                  <p:stCondLst>
                                    <p:cond delay="0"/>
                                  </p:stCondLst>
                                  <p:childTnLst>
                                    <p:set>
                                      <p:cBhvr>
                                        <p:cTn id="100" dur="1" fill="hold">
                                          <p:stCondLst>
                                            <p:cond delay="0"/>
                                          </p:stCondLst>
                                        </p:cTn>
                                        <p:tgtEl>
                                          <p:spTgt spid="6"/>
                                        </p:tgtEl>
                                        <p:attrNameLst>
                                          <p:attrName>style.visibility</p:attrName>
                                        </p:attrNameLst>
                                      </p:cBhvr>
                                      <p:to>
                                        <p:strVal val="visible"/>
                                      </p:to>
                                    </p:set>
                                    <p:animEffect transition="in" filter="fade">
                                      <p:cBhvr>
                                        <p:cTn id="101" dur="1000"/>
                                        <p:tgtEl>
                                          <p:spTgt spid="6"/>
                                        </p:tgtEl>
                                      </p:cBhvr>
                                    </p:animEffect>
                                    <p:anim calcmode="lin" valueType="num">
                                      <p:cBhvr>
                                        <p:cTn id="102" dur="1000" fill="hold"/>
                                        <p:tgtEl>
                                          <p:spTgt spid="6"/>
                                        </p:tgtEl>
                                        <p:attrNameLst>
                                          <p:attrName>ppt_x</p:attrName>
                                        </p:attrNameLst>
                                      </p:cBhvr>
                                      <p:tavLst>
                                        <p:tav tm="0">
                                          <p:val>
                                            <p:strVal val="#ppt_x"/>
                                          </p:val>
                                        </p:tav>
                                        <p:tav tm="100000">
                                          <p:val>
                                            <p:strVal val="#ppt_x"/>
                                          </p:val>
                                        </p:tav>
                                      </p:tavLst>
                                    </p:anim>
                                    <p:anim calcmode="lin" valueType="num">
                                      <p:cBhvr>
                                        <p:cTn id="10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1" nodeType="clickEffect">
                                  <p:stCondLst>
                                    <p:cond delay="0"/>
                                  </p:stCondLst>
                                  <p:childTnLst>
                                    <p:set>
                                      <p:cBhvr>
                                        <p:cTn id="107" dur="1" fill="hold">
                                          <p:stCondLst>
                                            <p:cond delay="0"/>
                                          </p:stCondLst>
                                        </p:cTn>
                                        <p:tgtEl>
                                          <p:spTgt spid="7"/>
                                        </p:tgtEl>
                                        <p:attrNameLst>
                                          <p:attrName>style.visibility</p:attrName>
                                        </p:attrNameLst>
                                      </p:cBhvr>
                                      <p:to>
                                        <p:strVal val="visible"/>
                                      </p:to>
                                    </p:set>
                                    <p:animEffect transition="in" filter="fade">
                                      <p:cBhvr>
                                        <p:cTn id="108" dur="1250"/>
                                        <p:tgtEl>
                                          <p:spTgt spid="7"/>
                                        </p:tgtEl>
                                      </p:cBhvr>
                                    </p:animEffect>
                                  </p:childTnLst>
                                </p:cTn>
                              </p:par>
                            </p:childTnLst>
                          </p:cTn>
                        </p:par>
                      </p:childTnLst>
                    </p:cTn>
                  </p:par>
                  <p:par>
                    <p:cTn id="109" fill="hold">
                      <p:stCondLst>
                        <p:cond delay="indefinite"/>
                      </p:stCondLst>
                      <p:childTnLst>
                        <p:par>
                          <p:cTn id="110" fill="hold">
                            <p:stCondLst>
                              <p:cond delay="0"/>
                            </p:stCondLst>
                            <p:childTnLst>
                              <p:par>
                                <p:cTn id="111" presetID="42" presetClass="path" presetSubtype="0" accel="50000" decel="50000" fill="hold" grpId="0" nodeType="clickEffect">
                                  <p:stCondLst>
                                    <p:cond delay="0"/>
                                  </p:stCondLst>
                                  <p:childTnLst>
                                    <p:animMotion origin="layout" path="M 3.05556E-6 3.64162E-6 L -0.0007 0.16023 " pathEditMode="relative" rAng="0" ptsTypes="AA">
                                      <p:cBhvr>
                                        <p:cTn id="112" dur="7000" fill="hold"/>
                                        <p:tgtEl>
                                          <p:spTgt spid="7"/>
                                        </p:tgtEl>
                                        <p:attrNameLst>
                                          <p:attrName>ppt_x</p:attrName>
                                          <p:attrName>ppt_y</p:attrName>
                                        </p:attrNameLst>
                                      </p:cBhvr>
                                      <p:rCtr x="-35" y="8000"/>
                                    </p:animMotion>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1" nodeType="clickEffect">
                                  <p:stCondLst>
                                    <p:cond delay="0"/>
                                  </p:stCondLst>
                                  <p:childTnLst>
                                    <p:set>
                                      <p:cBhvr>
                                        <p:cTn id="116" dur="1" fill="hold">
                                          <p:stCondLst>
                                            <p:cond delay="0"/>
                                          </p:stCondLst>
                                        </p:cTn>
                                        <p:tgtEl>
                                          <p:spTgt spid="8"/>
                                        </p:tgtEl>
                                        <p:attrNameLst>
                                          <p:attrName>style.visibility</p:attrName>
                                        </p:attrNameLst>
                                      </p:cBhvr>
                                      <p:to>
                                        <p:strVal val="visible"/>
                                      </p:to>
                                    </p:set>
                                    <p:animEffect transition="in" filter="fade">
                                      <p:cBhvr>
                                        <p:cTn id="117" dur="500"/>
                                        <p:tgtEl>
                                          <p:spTgt spid="8"/>
                                        </p:tgtEl>
                                      </p:cBhvr>
                                    </p:animEffect>
                                  </p:childTnLst>
                                </p:cTn>
                              </p:par>
                            </p:childTnLst>
                          </p:cTn>
                        </p:par>
                      </p:childTnLst>
                    </p:cTn>
                  </p:par>
                  <p:par>
                    <p:cTn id="118" fill="hold">
                      <p:stCondLst>
                        <p:cond delay="indefinite"/>
                      </p:stCondLst>
                      <p:childTnLst>
                        <p:par>
                          <p:cTn id="119" fill="hold">
                            <p:stCondLst>
                              <p:cond delay="0"/>
                            </p:stCondLst>
                            <p:childTnLst>
                              <p:par>
                                <p:cTn id="120" presetID="42" presetClass="path" presetSubtype="0" accel="50000" decel="50000" fill="hold" grpId="0" nodeType="clickEffect">
                                  <p:stCondLst>
                                    <p:cond delay="0"/>
                                  </p:stCondLst>
                                  <p:childTnLst>
                                    <p:animMotion origin="layout" path="M -3.61111E-6 -1.85185E-6 L -0.08281 -0.24166 " pathEditMode="relative" rAng="0" ptsTypes="AA">
                                      <p:cBhvr>
                                        <p:cTn id="121" dur="4000" fill="hold"/>
                                        <p:tgtEl>
                                          <p:spTgt spid="8"/>
                                        </p:tgtEl>
                                        <p:attrNameLst>
                                          <p:attrName>ppt_x</p:attrName>
                                          <p:attrName>ppt_y</p:attrName>
                                        </p:attrNameLst>
                                      </p:cBhvr>
                                      <p:rCtr x="-4149" y="-12083"/>
                                    </p:animMotion>
                                  </p:childTnLst>
                                </p:cTn>
                              </p:par>
                            </p:childTnLst>
                          </p:cTn>
                        </p:par>
                      </p:childTnLst>
                    </p:cTn>
                  </p:par>
                  <p:par>
                    <p:cTn id="122" fill="hold">
                      <p:stCondLst>
                        <p:cond delay="indefinite"/>
                      </p:stCondLst>
                      <p:childTnLst>
                        <p:par>
                          <p:cTn id="123" fill="hold">
                            <p:stCondLst>
                              <p:cond delay="0"/>
                            </p:stCondLst>
                            <p:childTnLst>
                              <p:par>
                                <p:cTn id="124" presetID="63" presetClass="path" presetSubtype="0" accel="50000" decel="50000" fill="hold" grpId="3" nodeType="clickEffect">
                                  <p:stCondLst>
                                    <p:cond delay="0"/>
                                  </p:stCondLst>
                                  <p:childTnLst>
                                    <p:animMotion origin="layout" path="M 0.03577 0.08148 L -0.0059 0.08125 " pathEditMode="relative" rAng="0" ptsTypes="AA">
                                      <p:cBhvr>
                                        <p:cTn id="125" dur="4000" fill="hold"/>
                                        <p:tgtEl>
                                          <p:spTgt spid="5"/>
                                        </p:tgtEl>
                                        <p:attrNameLst>
                                          <p:attrName>ppt_x</p:attrName>
                                          <p:attrName>ppt_y</p:attrName>
                                        </p:attrNameLst>
                                      </p:cBhvr>
                                      <p:rCtr x="-2083"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6" grpId="0"/>
      <p:bldP spid="5" grpId="1" animBg="1"/>
      <p:bldP spid="5" grpId="2" animBg="1"/>
      <p:bldP spid="5" grpId="3" animBg="1"/>
      <p:bldP spid="5" grpId="4" animBg="1"/>
      <p:bldP spid="3" grpId="0" uiExpand="1"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Devolución de valores</a:t>
            </a:r>
            <a:endParaRPr lang="es-BO" dirty="0"/>
          </a:p>
        </p:txBody>
      </p:sp>
      <p:sp>
        <p:nvSpPr>
          <p:cNvPr id="3" name="2 Marcador de contenido"/>
          <p:cNvSpPr>
            <a:spLocks noGrp="1"/>
          </p:cNvSpPr>
          <p:nvPr>
            <p:ph sz="quarter" idx="13"/>
          </p:nvPr>
        </p:nvSpPr>
        <p:spPr/>
        <p:txBody>
          <a:bodyPr>
            <a:normAutofit fontScale="85000" lnSpcReduction="20000"/>
          </a:bodyPr>
          <a:lstStyle/>
          <a:p>
            <a:r>
              <a:rPr lang="es-BO" dirty="0" smtClean="0"/>
              <a:t>No simplemente se devuelven valores de tipo int, sino también de cualquier tipo, por ejemplo:</a:t>
            </a:r>
          </a:p>
          <a:p>
            <a:pPr marL="0" indent="0" defTabSz="449263">
              <a:spcBef>
                <a:spcPts val="0"/>
              </a:spcBef>
              <a:spcAft>
                <a:spcPts val="0"/>
              </a:spcAft>
              <a:buNone/>
            </a:pPr>
            <a:r>
              <a:rPr lang="es-BO" b="1" dirty="0">
                <a:solidFill>
                  <a:schemeClr val="accent1">
                    <a:lumMod val="60000"/>
                    <a:lumOff val="40000"/>
                  </a:schemeClr>
                </a:solidFill>
              </a:rPr>
              <a:t>double</a:t>
            </a:r>
            <a:r>
              <a:rPr lang="es-BO" b="1" dirty="0"/>
              <a:t> funcion1()</a:t>
            </a:r>
          </a:p>
          <a:p>
            <a:pPr marL="0" indent="0" defTabSz="449263">
              <a:spcBef>
                <a:spcPts val="0"/>
              </a:spcBef>
              <a:spcAft>
                <a:spcPts val="0"/>
              </a:spcAft>
              <a:buNone/>
            </a:pPr>
            <a:r>
              <a:rPr lang="es-BO" dirty="0"/>
              <a:t>{</a:t>
            </a:r>
          </a:p>
          <a:p>
            <a:pPr marL="0" indent="0" defTabSz="449263">
              <a:spcBef>
                <a:spcPts val="0"/>
              </a:spcBef>
              <a:spcAft>
                <a:spcPts val="0"/>
              </a:spcAft>
              <a:buNone/>
            </a:pPr>
            <a:r>
              <a:rPr lang="es-BO" b="1" dirty="0" smtClean="0"/>
              <a:t>	</a:t>
            </a:r>
            <a:r>
              <a:rPr lang="es-BO" b="1" dirty="0" smtClean="0">
                <a:solidFill>
                  <a:schemeClr val="accent1">
                    <a:lumMod val="60000"/>
                    <a:lumOff val="40000"/>
                  </a:schemeClr>
                </a:solidFill>
              </a:rPr>
              <a:t>return</a:t>
            </a:r>
            <a:r>
              <a:rPr lang="es-BO" b="1" dirty="0" smtClean="0"/>
              <a:t> </a:t>
            </a:r>
            <a:r>
              <a:rPr lang="es-BO" b="1" dirty="0"/>
              <a:t>3.1415</a:t>
            </a:r>
            <a:r>
              <a:rPr lang="es-BO" b="1" dirty="0" smtClean="0"/>
              <a:t>;//devuelve un número con decimales</a:t>
            </a:r>
            <a:endParaRPr lang="es-BO" b="1" dirty="0"/>
          </a:p>
          <a:p>
            <a:pPr marL="0" indent="0" defTabSz="449263">
              <a:spcBef>
                <a:spcPts val="0"/>
              </a:spcBef>
              <a:spcAft>
                <a:spcPts val="0"/>
              </a:spcAft>
              <a:buNone/>
            </a:pPr>
            <a:r>
              <a:rPr lang="es-BO" dirty="0" smtClean="0"/>
              <a:t>}</a:t>
            </a:r>
          </a:p>
          <a:p>
            <a:pPr marL="0" indent="0" defTabSz="449263">
              <a:spcBef>
                <a:spcPts val="0"/>
              </a:spcBef>
              <a:spcAft>
                <a:spcPts val="0"/>
              </a:spcAft>
              <a:buNone/>
            </a:pPr>
            <a:endParaRPr lang="es-BO" dirty="0"/>
          </a:p>
          <a:p>
            <a:pPr marL="0" indent="0" defTabSz="449263">
              <a:spcBef>
                <a:spcPts val="0"/>
              </a:spcBef>
              <a:spcAft>
                <a:spcPts val="0"/>
              </a:spcAft>
              <a:buNone/>
            </a:pPr>
            <a:r>
              <a:rPr lang="es-BO" dirty="0">
                <a:solidFill>
                  <a:schemeClr val="accent1">
                    <a:lumMod val="60000"/>
                    <a:lumOff val="40000"/>
                  </a:schemeClr>
                </a:solidFill>
              </a:rPr>
              <a:t>string </a:t>
            </a:r>
            <a:r>
              <a:rPr lang="es-BO" b="1" dirty="0"/>
              <a:t>funcion2</a:t>
            </a:r>
            <a:r>
              <a:rPr lang="es-BO" b="1" dirty="0" smtClean="0"/>
              <a:t>()</a:t>
            </a:r>
            <a:endParaRPr lang="es-BO" b="1" dirty="0"/>
          </a:p>
          <a:p>
            <a:pPr marL="0" indent="0" defTabSz="449263">
              <a:spcBef>
                <a:spcPts val="0"/>
              </a:spcBef>
              <a:spcAft>
                <a:spcPts val="0"/>
              </a:spcAft>
              <a:buNone/>
            </a:pPr>
            <a:r>
              <a:rPr lang="es-BO" dirty="0"/>
              <a:t>{</a:t>
            </a:r>
          </a:p>
          <a:p>
            <a:pPr marL="0" indent="0" defTabSz="449263">
              <a:spcBef>
                <a:spcPts val="0"/>
              </a:spcBef>
              <a:spcAft>
                <a:spcPts val="0"/>
              </a:spcAft>
              <a:buNone/>
            </a:pPr>
            <a:r>
              <a:rPr lang="es-BO" b="1" dirty="0" smtClean="0"/>
              <a:t>	</a:t>
            </a:r>
            <a:r>
              <a:rPr lang="es-BO" b="1" dirty="0" smtClean="0">
                <a:solidFill>
                  <a:schemeClr val="accent1">
                    <a:lumMod val="60000"/>
                    <a:lumOff val="40000"/>
                  </a:schemeClr>
                </a:solidFill>
              </a:rPr>
              <a:t>return</a:t>
            </a:r>
            <a:r>
              <a:rPr lang="es-BO" b="1" dirty="0" smtClean="0"/>
              <a:t> </a:t>
            </a:r>
            <a:r>
              <a:rPr lang="es-BO" b="1" dirty="0"/>
              <a:t>"algo interesante</a:t>
            </a:r>
            <a:r>
              <a:rPr lang="es-BO" b="1" dirty="0" smtClean="0"/>
              <a:t>";//devuelve una cadena</a:t>
            </a:r>
            <a:endParaRPr lang="es-BO" b="1" dirty="0"/>
          </a:p>
          <a:p>
            <a:pPr marL="0" indent="0" defTabSz="449263">
              <a:spcBef>
                <a:spcPts val="0"/>
              </a:spcBef>
              <a:spcAft>
                <a:spcPts val="0"/>
              </a:spcAft>
              <a:buNone/>
            </a:pPr>
            <a:r>
              <a:rPr lang="es-BO" dirty="0" smtClean="0"/>
              <a:t>}</a:t>
            </a:r>
          </a:p>
          <a:p>
            <a:pPr marL="0" indent="0" defTabSz="449263">
              <a:spcBef>
                <a:spcPts val="0"/>
              </a:spcBef>
              <a:spcAft>
                <a:spcPts val="0"/>
              </a:spcAft>
              <a:buNone/>
            </a:pPr>
            <a:endParaRPr lang="es-BO" dirty="0"/>
          </a:p>
          <a:p>
            <a:pPr marL="0" indent="0" defTabSz="449263">
              <a:spcBef>
                <a:spcPts val="0"/>
              </a:spcBef>
              <a:spcAft>
                <a:spcPts val="0"/>
              </a:spcAft>
              <a:buNone/>
            </a:pPr>
            <a:r>
              <a:rPr lang="es-BO" b="1" dirty="0">
                <a:solidFill>
                  <a:schemeClr val="accent1">
                    <a:lumMod val="60000"/>
                    <a:lumOff val="40000"/>
                  </a:schemeClr>
                </a:solidFill>
              </a:rPr>
              <a:t>bool</a:t>
            </a:r>
            <a:r>
              <a:rPr lang="es-BO" b="1" dirty="0"/>
              <a:t> funcion3</a:t>
            </a:r>
            <a:r>
              <a:rPr lang="es-BO" b="1" dirty="0" smtClean="0"/>
              <a:t>()//valor booleano</a:t>
            </a:r>
            <a:endParaRPr lang="es-BO" b="1" dirty="0"/>
          </a:p>
          <a:p>
            <a:pPr marL="0" indent="0" defTabSz="449263">
              <a:spcBef>
                <a:spcPts val="0"/>
              </a:spcBef>
              <a:spcAft>
                <a:spcPts val="0"/>
              </a:spcAft>
              <a:buNone/>
            </a:pPr>
            <a:r>
              <a:rPr lang="es-BO" dirty="0"/>
              <a:t>{</a:t>
            </a:r>
          </a:p>
          <a:p>
            <a:pPr marL="0" indent="0" defTabSz="449263">
              <a:spcBef>
                <a:spcPts val="0"/>
              </a:spcBef>
              <a:spcAft>
                <a:spcPts val="0"/>
              </a:spcAft>
              <a:buNone/>
            </a:pPr>
            <a:r>
              <a:rPr lang="es-BO" b="1" dirty="0" smtClean="0"/>
              <a:t>	</a:t>
            </a:r>
            <a:r>
              <a:rPr lang="es-BO" b="1" dirty="0" smtClean="0">
                <a:solidFill>
                  <a:schemeClr val="accent1">
                    <a:lumMod val="60000"/>
                    <a:lumOff val="40000"/>
                  </a:schemeClr>
                </a:solidFill>
              </a:rPr>
              <a:t>return </a:t>
            </a:r>
            <a:r>
              <a:rPr lang="es-BO" b="1" dirty="0">
                <a:solidFill>
                  <a:schemeClr val="accent1">
                    <a:lumMod val="60000"/>
                    <a:lumOff val="40000"/>
                  </a:schemeClr>
                </a:solidFill>
              </a:rPr>
              <a:t>true</a:t>
            </a:r>
            <a:r>
              <a:rPr lang="es-BO" b="1" dirty="0"/>
              <a:t>;</a:t>
            </a:r>
          </a:p>
          <a:p>
            <a:pPr marL="0" indent="0" defTabSz="449263">
              <a:spcBef>
                <a:spcPts val="0"/>
              </a:spcBef>
              <a:spcAft>
                <a:spcPts val="0"/>
              </a:spcAft>
              <a:buNone/>
            </a:pPr>
            <a:r>
              <a:rPr lang="es-BO" dirty="0" smtClean="0"/>
              <a:t>}</a:t>
            </a:r>
          </a:p>
          <a:p>
            <a:pPr marL="0" indent="0" defTabSz="449263">
              <a:spcBef>
                <a:spcPts val="0"/>
              </a:spcBef>
              <a:spcAft>
                <a:spcPts val="0"/>
              </a:spcAft>
              <a:buNone/>
            </a:pPr>
            <a:endParaRPr lang="es-BO" dirty="0"/>
          </a:p>
          <a:p>
            <a:pPr marL="0" indent="0" defTabSz="449263">
              <a:spcBef>
                <a:spcPts val="0"/>
              </a:spcBef>
              <a:spcAft>
                <a:spcPts val="0"/>
              </a:spcAft>
              <a:buNone/>
            </a:pPr>
            <a:r>
              <a:rPr lang="es-BO" b="1" dirty="0">
                <a:solidFill>
                  <a:schemeClr val="accent1">
                    <a:lumMod val="60000"/>
                    <a:lumOff val="40000"/>
                  </a:schemeClr>
                </a:solidFill>
              </a:rPr>
              <a:t>unsigned long long</a:t>
            </a:r>
            <a:r>
              <a:rPr lang="es-BO" b="1" dirty="0"/>
              <a:t> funcion4()</a:t>
            </a:r>
          </a:p>
          <a:p>
            <a:pPr marL="0" indent="0" defTabSz="449263">
              <a:spcBef>
                <a:spcPts val="0"/>
              </a:spcBef>
              <a:spcAft>
                <a:spcPts val="0"/>
              </a:spcAft>
              <a:buNone/>
            </a:pPr>
            <a:r>
              <a:rPr lang="es-BO" dirty="0"/>
              <a:t>{</a:t>
            </a:r>
          </a:p>
          <a:p>
            <a:pPr marL="0" indent="0" defTabSz="449263">
              <a:spcBef>
                <a:spcPts val="0"/>
              </a:spcBef>
              <a:spcAft>
                <a:spcPts val="0"/>
              </a:spcAft>
              <a:buNone/>
            </a:pPr>
            <a:r>
              <a:rPr lang="es-BO" b="1" dirty="0" smtClean="0"/>
              <a:t>	</a:t>
            </a:r>
            <a:r>
              <a:rPr lang="es-BO" b="1" dirty="0" smtClean="0">
                <a:solidFill>
                  <a:schemeClr val="accent1">
                    <a:lumMod val="60000"/>
                    <a:lumOff val="40000"/>
                  </a:schemeClr>
                </a:solidFill>
              </a:rPr>
              <a:t>unsigned </a:t>
            </a:r>
            <a:r>
              <a:rPr lang="es-BO" b="1" dirty="0">
                <a:solidFill>
                  <a:schemeClr val="accent1">
                    <a:lumMod val="60000"/>
                    <a:lumOff val="40000"/>
                  </a:schemeClr>
                </a:solidFill>
              </a:rPr>
              <a:t>long long</a:t>
            </a:r>
            <a:r>
              <a:rPr lang="es-BO" b="1" dirty="0"/>
              <a:t> x;//es un mega entero sin signo</a:t>
            </a:r>
          </a:p>
          <a:p>
            <a:pPr marL="0" indent="0" defTabSz="449263">
              <a:spcBef>
                <a:spcPts val="0"/>
              </a:spcBef>
              <a:spcAft>
                <a:spcPts val="0"/>
              </a:spcAft>
              <a:buNone/>
            </a:pPr>
            <a:r>
              <a:rPr lang="es-BO" dirty="0" smtClean="0"/>
              <a:t>	x</a:t>
            </a:r>
            <a:r>
              <a:rPr lang="es-BO" dirty="0"/>
              <a:t>=-1;</a:t>
            </a:r>
          </a:p>
          <a:p>
            <a:pPr marL="0" indent="0" defTabSz="449263">
              <a:spcBef>
                <a:spcPts val="0"/>
              </a:spcBef>
              <a:spcAft>
                <a:spcPts val="0"/>
              </a:spcAft>
              <a:buNone/>
            </a:pPr>
            <a:r>
              <a:rPr lang="es-BO" b="1" dirty="0" smtClean="0"/>
              <a:t>	</a:t>
            </a:r>
            <a:r>
              <a:rPr lang="es-BO" b="1" dirty="0" smtClean="0">
                <a:solidFill>
                  <a:schemeClr val="accent1">
                    <a:lumMod val="60000"/>
                    <a:lumOff val="40000"/>
                  </a:schemeClr>
                </a:solidFill>
              </a:rPr>
              <a:t>return</a:t>
            </a:r>
            <a:r>
              <a:rPr lang="es-BO" b="1" dirty="0" smtClean="0"/>
              <a:t> </a:t>
            </a:r>
            <a:r>
              <a:rPr lang="es-BO" b="1" dirty="0"/>
              <a:t>x;//devuelve el valor de:18446744073709551615</a:t>
            </a:r>
          </a:p>
          <a:p>
            <a:pPr marL="0" indent="0" defTabSz="449263">
              <a:spcBef>
                <a:spcPts val="0"/>
              </a:spcBef>
              <a:spcAft>
                <a:spcPts val="0"/>
              </a:spcAft>
              <a:buNone/>
            </a:pPr>
            <a:r>
              <a:rPr lang="es-BO" dirty="0"/>
              <a:t>}</a:t>
            </a:r>
            <a:endParaRPr lang="es-BO" dirty="0" smtClean="0"/>
          </a:p>
        </p:txBody>
      </p:sp>
      <p:sp>
        <p:nvSpPr>
          <p:cNvPr id="4" name="3 CuadroTexto"/>
          <p:cNvSpPr txBox="1"/>
          <p:nvPr/>
        </p:nvSpPr>
        <p:spPr>
          <a:xfrm>
            <a:off x="611560" y="5435599"/>
            <a:ext cx="7776864" cy="1246495"/>
          </a:xfrm>
          <a:prstGeom prst="rect">
            <a:avLst/>
          </a:prstGeom>
          <a:noFill/>
        </p:spPr>
        <p:txBody>
          <a:bodyPr wrap="square" rtlCol="0">
            <a:spAutoFit/>
          </a:bodyPr>
          <a:lstStyle/>
          <a:p>
            <a:pPr defTabSz="449263"/>
            <a:r>
              <a:rPr lang="es-BO" sz="1500" dirty="0" smtClean="0"/>
              <a:t>Cuando las funciones tienen void por delante no devuelven nada:</a:t>
            </a:r>
          </a:p>
          <a:p>
            <a:pPr defTabSz="449263"/>
            <a:r>
              <a:rPr lang="es-BO" sz="1500" dirty="0" smtClean="0">
                <a:solidFill>
                  <a:schemeClr val="accent1">
                    <a:lumMod val="60000"/>
                    <a:lumOff val="40000"/>
                  </a:schemeClr>
                </a:solidFill>
              </a:rPr>
              <a:t>void</a:t>
            </a:r>
            <a:r>
              <a:rPr lang="es-BO" sz="1500" dirty="0" smtClean="0"/>
              <a:t>  </a:t>
            </a:r>
            <a:r>
              <a:rPr lang="es-BO" sz="1500" dirty="0" err="1" smtClean="0"/>
              <a:t>funcion_que_no_devuelve_nada</a:t>
            </a:r>
            <a:r>
              <a:rPr lang="es-BO" sz="1500" dirty="0" smtClean="0"/>
              <a:t>()</a:t>
            </a:r>
          </a:p>
          <a:p>
            <a:pPr defTabSz="449263"/>
            <a:r>
              <a:rPr lang="es-BO" sz="1500" dirty="0" smtClean="0"/>
              <a:t>{</a:t>
            </a:r>
          </a:p>
          <a:p>
            <a:pPr defTabSz="449263"/>
            <a:r>
              <a:rPr lang="es-BO" sz="1500" dirty="0"/>
              <a:t>	</a:t>
            </a:r>
            <a:r>
              <a:rPr lang="es-BO" sz="1500" dirty="0" smtClean="0"/>
              <a:t>cout&lt;&lt;“esta función no devuelve nada”&lt;&lt;endl;</a:t>
            </a:r>
          </a:p>
          <a:p>
            <a:pPr defTabSz="449263"/>
            <a:r>
              <a:rPr lang="es-BO" sz="1500" dirty="0" smtClean="0"/>
              <a:t>}</a:t>
            </a:r>
            <a:endParaRPr lang="es-BO" sz="1500" dirty="0"/>
          </a:p>
        </p:txBody>
      </p:sp>
    </p:spTree>
    <p:extLst>
      <p:ext uri="{BB962C8B-B14F-4D97-AF65-F5344CB8AC3E}">
        <p14:creationId xmlns:p14="http://schemas.microsoft.com/office/powerpoint/2010/main" val="3156153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1" nodeType="clickEffect">
                                  <p:stCondLst>
                                    <p:cond delay="0"/>
                                  </p:stCondLst>
                                  <p:childTnLst>
                                    <p:animEffect transition="out" filter="fade">
                                      <p:cBhvr>
                                        <p:cTn id="11" dur="500" tmFilter="0, 0; .2, .5; .8, .5; 1, 0"/>
                                        <p:tgtEl>
                                          <p:spTgt spid="4"/>
                                        </p:tgtEl>
                                      </p:cBhvr>
                                    </p:animEffect>
                                    <p:animScale>
                                      <p:cBhvr>
                                        <p:cTn id="12" dur="250" autoRev="1" fill="hold"/>
                                        <p:tgtEl>
                                          <p:spTgt spid="4"/>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2" nodeType="clickEffect">
                                  <p:stCondLst>
                                    <p:cond delay="0"/>
                                  </p:stCondLst>
                                  <p:childTnLst>
                                    <p:animEffect transition="out" filter="fade">
                                      <p:cBhvr>
                                        <p:cTn id="16" dur="500" tmFilter="0, 0; .2, .5; .8, .5; 1, 0"/>
                                        <p:tgtEl>
                                          <p:spTgt spid="4"/>
                                        </p:tgtEl>
                                      </p:cBhvr>
                                    </p:animEffect>
                                    <p:animScale>
                                      <p:cBhvr>
                                        <p:cTn id="1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4" grpId="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Paso de parámetros en funciones</a:t>
            </a:r>
            <a:endParaRPr lang="es-BO" dirty="0"/>
          </a:p>
        </p:txBody>
      </p:sp>
      <p:sp>
        <p:nvSpPr>
          <p:cNvPr id="3" name="2 Marcador de contenido"/>
          <p:cNvSpPr>
            <a:spLocks noGrp="1"/>
          </p:cNvSpPr>
          <p:nvPr>
            <p:ph sz="quarter" idx="13"/>
          </p:nvPr>
        </p:nvSpPr>
        <p:spPr>
          <a:xfrm>
            <a:off x="518864" y="1639341"/>
            <a:ext cx="8229600" cy="4525963"/>
          </a:xfrm>
        </p:spPr>
        <p:txBody>
          <a:bodyPr>
            <a:normAutofit fontScale="77500" lnSpcReduction="20000"/>
          </a:bodyPr>
          <a:lstStyle/>
          <a:p>
            <a:pPr marL="0" indent="0" defTabSz="269875">
              <a:buNone/>
            </a:pPr>
            <a:r>
              <a:rPr lang="es-BO" dirty="0" smtClean="0"/>
              <a:t>Una de las ventajas es que las funciones pueden recibir parámetros.</a:t>
            </a:r>
          </a:p>
          <a:p>
            <a:pPr marL="0" indent="0" defTabSz="269875">
              <a:buNone/>
            </a:pPr>
            <a:r>
              <a:rPr lang="es-BO" dirty="0" smtClean="0"/>
              <a:t>void </a:t>
            </a:r>
            <a:r>
              <a:rPr lang="es-BO" dirty="0" err="1" smtClean="0"/>
              <a:t>myFuncion</a:t>
            </a:r>
            <a:r>
              <a:rPr lang="es-BO" dirty="0" smtClean="0"/>
              <a:t>(int  a, string b)</a:t>
            </a:r>
          </a:p>
          <a:p>
            <a:pPr marL="0" indent="0" defTabSz="269875">
              <a:buNone/>
            </a:pPr>
            <a:r>
              <a:rPr lang="es-BO" dirty="0" smtClean="0"/>
              <a:t>{</a:t>
            </a:r>
          </a:p>
          <a:p>
            <a:pPr marL="0" indent="0" defTabSz="269875">
              <a:buNone/>
            </a:pPr>
            <a:r>
              <a:rPr lang="es-BO" dirty="0"/>
              <a:t>	</a:t>
            </a:r>
            <a:r>
              <a:rPr lang="es-BO" dirty="0" smtClean="0"/>
              <a:t>for(int i=0;i&lt;a; i++)</a:t>
            </a:r>
          </a:p>
          <a:p>
            <a:pPr marL="0" indent="0" defTabSz="269875">
              <a:buNone/>
            </a:pPr>
            <a:r>
              <a:rPr lang="es-BO" dirty="0"/>
              <a:t>	</a:t>
            </a:r>
            <a:r>
              <a:rPr lang="es-BO" dirty="0" smtClean="0"/>
              <a:t>	cout&lt;&lt;b&lt;&lt;endl;</a:t>
            </a:r>
          </a:p>
          <a:p>
            <a:pPr marL="0" indent="0" defTabSz="269875">
              <a:buNone/>
            </a:pPr>
            <a:r>
              <a:rPr lang="es-BO" dirty="0" smtClean="0"/>
              <a:t>}</a:t>
            </a:r>
          </a:p>
          <a:p>
            <a:pPr marL="0" indent="0" defTabSz="269875">
              <a:buNone/>
            </a:pPr>
            <a:r>
              <a:rPr lang="es-BO" smtClean="0"/>
              <a:t>int main</a:t>
            </a:r>
            <a:r>
              <a:rPr lang="es-BO" dirty="0" smtClean="0"/>
              <a:t>()</a:t>
            </a:r>
          </a:p>
          <a:p>
            <a:pPr marL="0" indent="0" defTabSz="269875">
              <a:buNone/>
            </a:pPr>
            <a:r>
              <a:rPr lang="es-BO" dirty="0" smtClean="0"/>
              <a:t>{</a:t>
            </a:r>
          </a:p>
          <a:p>
            <a:pPr marL="0" indent="0" defTabSz="269875">
              <a:buNone/>
            </a:pPr>
            <a:r>
              <a:rPr lang="es-BO" dirty="0"/>
              <a:t>	</a:t>
            </a:r>
            <a:r>
              <a:rPr lang="es-BO" dirty="0" err="1" smtClean="0"/>
              <a:t>myFuncion</a:t>
            </a:r>
            <a:r>
              <a:rPr lang="es-BO" dirty="0" smtClean="0"/>
              <a:t>(3,”Hola que tal…”);</a:t>
            </a:r>
          </a:p>
          <a:p>
            <a:pPr marL="0" indent="0" defTabSz="269875">
              <a:buNone/>
            </a:pPr>
            <a:r>
              <a:rPr lang="es-BO" dirty="0"/>
              <a:t>	</a:t>
            </a:r>
            <a:r>
              <a:rPr lang="es-BO" dirty="0" smtClean="0"/>
              <a:t>int x;</a:t>
            </a:r>
          </a:p>
          <a:p>
            <a:pPr marL="0" indent="0" defTabSz="269875">
              <a:buNone/>
            </a:pPr>
            <a:r>
              <a:rPr lang="es-BO" dirty="0"/>
              <a:t>	</a:t>
            </a:r>
            <a:r>
              <a:rPr lang="es-BO" dirty="0" smtClean="0"/>
              <a:t>string mensaje;</a:t>
            </a:r>
          </a:p>
          <a:p>
            <a:pPr marL="0" indent="0" defTabSz="269875">
              <a:buNone/>
            </a:pPr>
            <a:r>
              <a:rPr lang="es-BO" dirty="0" smtClean="0"/>
              <a:t>	cin&gt;&gt;x;</a:t>
            </a:r>
          </a:p>
          <a:p>
            <a:pPr marL="0" indent="0" defTabSz="269875">
              <a:buNone/>
            </a:pPr>
            <a:r>
              <a:rPr lang="es-BO" dirty="0"/>
              <a:t>	</a:t>
            </a:r>
            <a:r>
              <a:rPr lang="es-BO" dirty="0" err="1" smtClean="0"/>
              <a:t>getline</a:t>
            </a:r>
            <a:r>
              <a:rPr lang="es-BO" dirty="0" smtClean="0"/>
              <a:t>(</a:t>
            </a:r>
            <a:r>
              <a:rPr lang="es-BO" dirty="0" err="1" smtClean="0"/>
              <a:t>cin,mensaje</a:t>
            </a:r>
            <a:r>
              <a:rPr lang="es-BO" dirty="0" smtClean="0"/>
              <a:t>);//</a:t>
            </a:r>
            <a:r>
              <a:rPr lang="es-BO" dirty="0" err="1" smtClean="0"/>
              <a:t>lla</a:t>
            </a:r>
            <a:r>
              <a:rPr lang="es-BO" dirty="0" smtClean="0"/>
              <a:t> </a:t>
            </a:r>
            <a:r>
              <a:rPr lang="es-BO" dirty="0" err="1" smtClean="0"/>
              <a:t>funcion</a:t>
            </a:r>
            <a:r>
              <a:rPr lang="es-BO" dirty="0" smtClean="0"/>
              <a:t> </a:t>
            </a:r>
            <a:r>
              <a:rPr lang="es-BO" dirty="0" err="1" smtClean="0"/>
              <a:t>getline</a:t>
            </a:r>
            <a:r>
              <a:rPr lang="es-BO" dirty="0" smtClean="0"/>
              <a:t> nos ayuda a leer una cadena con espacios utilizando el cin</a:t>
            </a:r>
          </a:p>
          <a:p>
            <a:pPr marL="0" indent="0" defTabSz="269875">
              <a:buNone/>
            </a:pPr>
            <a:r>
              <a:rPr lang="es-BO" dirty="0"/>
              <a:t>	</a:t>
            </a:r>
            <a:r>
              <a:rPr lang="es-BO" dirty="0" err="1" smtClean="0"/>
              <a:t>myFuncion</a:t>
            </a:r>
            <a:r>
              <a:rPr lang="es-BO" dirty="0" smtClean="0"/>
              <a:t>(</a:t>
            </a:r>
            <a:r>
              <a:rPr lang="es-BO" dirty="0" err="1" smtClean="0"/>
              <a:t>x,mensaje</a:t>
            </a:r>
            <a:r>
              <a:rPr lang="es-BO" dirty="0" smtClean="0"/>
              <a:t>);</a:t>
            </a:r>
          </a:p>
          <a:p>
            <a:pPr marL="0" indent="0" defTabSz="269875">
              <a:buNone/>
            </a:pPr>
            <a:r>
              <a:rPr lang="es-BO" dirty="0"/>
              <a:t>	</a:t>
            </a:r>
            <a:r>
              <a:rPr lang="es-BO" dirty="0" smtClean="0"/>
              <a:t>return 0;</a:t>
            </a:r>
          </a:p>
          <a:p>
            <a:pPr marL="0" indent="0" defTabSz="269875">
              <a:buNone/>
            </a:pPr>
            <a:r>
              <a:rPr lang="es-BO" dirty="0" smtClean="0"/>
              <a:t>}</a:t>
            </a:r>
            <a:endParaRPr lang="es-BO" dirty="0"/>
          </a:p>
        </p:txBody>
      </p:sp>
    </p:spTree>
    <p:extLst>
      <p:ext uri="{BB962C8B-B14F-4D97-AF65-F5344CB8AC3E}">
        <p14:creationId xmlns:p14="http://schemas.microsoft.com/office/powerpoint/2010/main" val="38086201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PASO DE PARÁMETROS EN FUNCIONES</a:t>
            </a:r>
            <a:endParaRPr lang="es-BO" dirty="0"/>
          </a:p>
        </p:txBody>
      </p:sp>
      <p:sp>
        <p:nvSpPr>
          <p:cNvPr id="3" name="2 Marcador de contenido"/>
          <p:cNvSpPr>
            <a:spLocks noGrp="1"/>
          </p:cNvSpPr>
          <p:nvPr>
            <p:ph sz="quarter" idx="13"/>
          </p:nvPr>
        </p:nvSpPr>
        <p:spPr>
          <a:xfrm>
            <a:off x="609600" y="1600200"/>
            <a:ext cx="7924800" cy="4853136"/>
          </a:xfrm>
        </p:spPr>
        <p:txBody>
          <a:bodyPr>
            <a:normAutofit lnSpcReduction="10000"/>
          </a:bodyPr>
          <a:lstStyle/>
          <a:p>
            <a:r>
              <a:rPr lang="es-BO" dirty="0" smtClean="0"/>
              <a:t>Los parámetros pueden pasarse por valor o por referencia.</a:t>
            </a:r>
          </a:p>
          <a:p>
            <a:pPr marL="0" indent="0">
              <a:buNone/>
            </a:pPr>
            <a:r>
              <a:rPr lang="es-BO" dirty="0"/>
              <a:t>void </a:t>
            </a:r>
            <a:r>
              <a:rPr lang="es-BO" dirty="0" smtClean="0"/>
              <a:t>funcion1(int </a:t>
            </a:r>
            <a:r>
              <a:rPr lang="es-BO" dirty="0"/>
              <a:t>a</a:t>
            </a:r>
            <a:r>
              <a:rPr lang="es-BO" dirty="0" smtClean="0"/>
              <a:t>)//función que recibe parámetros por valor</a:t>
            </a:r>
            <a:endParaRPr lang="es-BO" dirty="0"/>
          </a:p>
          <a:p>
            <a:pPr marL="0" indent="0">
              <a:buNone/>
            </a:pPr>
            <a:r>
              <a:rPr lang="es-BO" dirty="0"/>
              <a:t>{</a:t>
            </a:r>
          </a:p>
          <a:p>
            <a:pPr marL="0" indent="0">
              <a:buNone/>
            </a:pPr>
            <a:r>
              <a:rPr lang="es-BO" dirty="0" smtClean="0"/>
              <a:t>…</a:t>
            </a:r>
          </a:p>
          <a:p>
            <a:pPr marL="0" indent="0">
              <a:buNone/>
            </a:pPr>
            <a:r>
              <a:rPr lang="es-BO" dirty="0" smtClean="0"/>
              <a:t>…</a:t>
            </a:r>
          </a:p>
          <a:p>
            <a:pPr marL="0" indent="0">
              <a:buNone/>
            </a:pPr>
            <a:r>
              <a:rPr lang="es-BO" dirty="0" smtClean="0"/>
              <a:t>…</a:t>
            </a:r>
            <a:endParaRPr lang="es-BO" dirty="0"/>
          </a:p>
          <a:p>
            <a:pPr marL="0" indent="0">
              <a:buNone/>
            </a:pPr>
            <a:r>
              <a:rPr lang="es-BO" dirty="0" smtClean="0"/>
              <a:t>}</a:t>
            </a:r>
          </a:p>
          <a:p>
            <a:pPr marL="0" indent="0">
              <a:buNone/>
            </a:pPr>
            <a:r>
              <a:rPr lang="es-BO" dirty="0"/>
              <a:t>void </a:t>
            </a:r>
            <a:r>
              <a:rPr lang="es-BO" dirty="0" smtClean="0"/>
              <a:t>funcion2(int &amp;a)//función que recibe parámetros por referencia</a:t>
            </a:r>
            <a:endParaRPr lang="es-BO" dirty="0"/>
          </a:p>
          <a:p>
            <a:pPr marL="0" indent="0">
              <a:buNone/>
            </a:pPr>
            <a:r>
              <a:rPr lang="es-BO" dirty="0" smtClean="0"/>
              <a:t>{</a:t>
            </a:r>
          </a:p>
          <a:p>
            <a:pPr marL="0" indent="0">
              <a:buNone/>
            </a:pPr>
            <a:r>
              <a:rPr lang="es-BO" dirty="0" smtClean="0"/>
              <a:t>…</a:t>
            </a:r>
          </a:p>
          <a:p>
            <a:pPr marL="0" indent="0">
              <a:buNone/>
            </a:pPr>
            <a:r>
              <a:rPr lang="es-BO" dirty="0" smtClean="0"/>
              <a:t>…</a:t>
            </a:r>
          </a:p>
          <a:p>
            <a:pPr marL="0" indent="0">
              <a:buNone/>
            </a:pPr>
            <a:r>
              <a:rPr lang="es-BO" dirty="0" smtClean="0"/>
              <a:t>…</a:t>
            </a:r>
            <a:endParaRPr lang="es-BO" dirty="0"/>
          </a:p>
          <a:p>
            <a:pPr marL="0" indent="0">
              <a:buNone/>
            </a:pPr>
            <a:r>
              <a:rPr lang="es-BO" dirty="0" smtClean="0"/>
              <a:t>}</a:t>
            </a:r>
            <a:endParaRPr lang="es-BO" dirty="0"/>
          </a:p>
        </p:txBody>
      </p:sp>
    </p:spTree>
    <p:extLst>
      <p:ext uri="{BB962C8B-B14F-4D97-AF65-F5344CB8AC3E}">
        <p14:creationId xmlns:p14="http://schemas.microsoft.com/office/powerpoint/2010/main" val="2284226708"/>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te">
  <a:themeElements>
    <a:clrScheme name="Horizonte">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te">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te">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1474</TotalTime>
  <Words>822</Words>
  <Application>Microsoft Office PowerPoint</Application>
  <PresentationFormat>Presentación en pantalla (4:3)</PresentationFormat>
  <Paragraphs>243</Paragraphs>
  <Slides>14</Slides>
  <Notes>0</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Horizonte</vt:lpstr>
      <vt:lpstr>Funciones en C++</vt:lpstr>
      <vt:lpstr>¿Qué es una función?</vt:lpstr>
      <vt:lpstr>Declaración de funciones</vt:lpstr>
      <vt:lpstr>Invocación (Llamada) de funciones</vt:lpstr>
      <vt:lpstr>Devolución de valores</vt:lpstr>
      <vt:lpstr>Devolución de valores</vt:lpstr>
      <vt:lpstr>Devolución de valores</vt:lpstr>
      <vt:lpstr>Paso de parámetros en funciones</vt:lpstr>
      <vt:lpstr>PASO DE PARÁMETROS EN FUNCIONES</vt:lpstr>
      <vt:lpstr>Paso de parámetros (POR VALOR)</vt:lpstr>
      <vt:lpstr>PASO DE PARÁMETROS (POR REFERENCIA)</vt:lpstr>
      <vt:lpstr>PASO DE PARÁMETROS (ARRAYS COMO PARÁMETROS)</vt:lpstr>
      <vt:lpstr>PASO DE PARÁMETROS (ARRAYS COMO PARÁMETROS)</vt:lpstr>
      <vt:lpstr>PASO DE PARÁMETROS (PUNTEROS COMO PARÁMETROS)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Funciones en C++</dc:title>
  <dc:creator>clever</dc:creator>
  <cp:lastModifiedBy>clever</cp:lastModifiedBy>
  <cp:revision>58</cp:revision>
  <dcterms:created xsi:type="dcterms:W3CDTF">2012-04-29T04:50:55Z</dcterms:created>
  <dcterms:modified xsi:type="dcterms:W3CDTF">2012-06-05T03:12:51Z</dcterms:modified>
</cp:coreProperties>
</file>