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746648-DC15-46BA-ABDA-F6DABD0759CD}" type="datetimeFigureOut">
              <a:rPr lang="es-BO" smtClean="0"/>
              <a:t>25/01/2014</a:t>
            </a:fld>
            <a:endParaRPr lang="es-BO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E2F8998-A55F-479A-A86B-C75CDCE14DEA}" type="slidenum">
              <a:rPr lang="es-BO" smtClean="0"/>
              <a:t>‹Nº›</a:t>
            </a:fld>
            <a:endParaRPr lang="es-BO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6648-DC15-46BA-ABDA-F6DABD0759CD}" type="datetimeFigureOut">
              <a:rPr lang="es-BO" smtClean="0"/>
              <a:t>25/01/2014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998-A55F-479A-A86B-C75CDCE14DEA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6648-DC15-46BA-ABDA-F6DABD0759CD}" type="datetimeFigureOut">
              <a:rPr lang="es-BO" smtClean="0"/>
              <a:t>25/01/2014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998-A55F-479A-A86B-C75CDCE14DEA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6648-DC15-46BA-ABDA-F6DABD0759CD}" type="datetimeFigureOut">
              <a:rPr lang="es-BO" smtClean="0"/>
              <a:t>25/01/2014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998-A55F-479A-A86B-C75CDCE14DEA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6648-DC15-46BA-ABDA-F6DABD0759CD}" type="datetimeFigureOut">
              <a:rPr lang="es-BO" smtClean="0"/>
              <a:t>25/01/2014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998-A55F-479A-A86B-C75CDCE14DEA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6648-DC15-46BA-ABDA-F6DABD0759CD}" type="datetimeFigureOut">
              <a:rPr lang="es-BO" smtClean="0"/>
              <a:t>25/01/2014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998-A55F-479A-A86B-C75CDCE14DEA}" type="slidenum">
              <a:rPr lang="es-BO" smtClean="0"/>
              <a:t>‹Nº›</a:t>
            </a:fld>
            <a:endParaRPr lang="es-B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6648-DC15-46BA-ABDA-F6DABD0759CD}" type="datetimeFigureOut">
              <a:rPr lang="es-BO" smtClean="0"/>
              <a:t>25/01/2014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998-A55F-479A-A86B-C75CDCE14DEA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6648-DC15-46BA-ABDA-F6DABD0759CD}" type="datetimeFigureOut">
              <a:rPr lang="es-BO" smtClean="0"/>
              <a:t>25/01/2014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998-A55F-479A-A86B-C75CDCE14DEA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6648-DC15-46BA-ABDA-F6DABD0759CD}" type="datetimeFigureOut">
              <a:rPr lang="es-BO" smtClean="0"/>
              <a:t>25/01/2014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998-A55F-479A-A86B-C75CDCE14DEA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6648-DC15-46BA-ABDA-F6DABD0759CD}" type="datetimeFigureOut">
              <a:rPr lang="es-BO" smtClean="0"/>
              <a:t>25/01/2014</a:t>
            </a:fld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998-A55F-479A-A86B-C75CDCE14DEA}" type="slidenum">
              <a:rPr lang="es-BO" smtClean="0"/>
              <a:t>‹Nº›</a:t>
            </a:fld>
            <a:endParaRPr lang="es-BO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B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46648-DC15-46BA-ABDA-F6DABD0759CD}" type="datetimeFigureOut">
              <a:rPr lang="es-BO" smtClean="0"/>
              <a:t>25/01/2014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8998-A55F-479A-A86B-C75CDCE14DEA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746648-DC15-46BA-ABDA-F6DABD0759CD}" type="datetimeFigureOut">
              <a:rPr lang="es-BO" smtClean="0"/>
              <a:t>25/01/2014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E2F8998-A55F-479A-A86B-C75CDCE14DEA}" type="slidenum">
              <a:rPr lang="es-BO" smtClean="0"/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640960" cy="2808312"/>
          </a:xfrm>
        </p:spPr>
        <p:txBody>
          <a:bodyPr>
            <a:noAutofit/>
          </a:bodyPr>
          <a:lstStyle/>
          <a:p>
            <a:r>
              <a:rPr lang="es-BO" sz="6000" smtClean="0"/>
              <a:t>Estructuras  </a:t>
            </a:r>
            <a:r>
              <a:rPr lang="es-BO" sz="6000" dirty="0" smtClean="0"/>
              <a:t>Repetitivas en C++</a:t>
            </a:r>
            <a:endParaRPr lang="es-BO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67136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s-BO" sz="2800" b="1" dirty="0" smtClean="0">
                <a:solidFill>
                  <a:srgbClr val="0070C0"/>
                </a:solidFill>
              </a:rPr>
              <a:t>for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BO" sz="2800" b="1" dirty="0">
                <a:solidFill>
                  <a:srgbClr val="0070C0"/>
                </a:solidFill>
              </a:rPr>
              <a:t>w</a:t>
            </a:r>
            <a:r>
              <a:rPr lang="es-BO" sz="2800" b="1" dirty="0" smtClean="0">
                <a:solidFill>
                  <a:srgbClr val="0070C0"/>
                </a:solidFill>
              </a:rPr>
              <a:t>hile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BO" sz="2800" b="1" dirty="0" smtClean="0">
                <a:solidFill>
                  <a:srgbClr val="0070C0"/>
                </a:solidFill>
              </a:rPr>
              <a:t>do</a:t>
            </a:r>
            <a:r>
              <a:rPr lang="es-BO" sz="2800" b="1" dirty="0" smtClean="0"/>
              <a:t>-</a:t>
            </a:r>
            <a:r>
              <a:rPr lang="es-BO" sz="2800" b="1" dirty="0" err="1" smtClean="0">
                <a:solidFill>
                  <a:srgbClr val="0070C0"/>
                </a:solidFill>
              </a:rPr>
              <a:t>while</a:t>
            </a:r>
            <a:endParaRPr lang="es-BO" sz="2800" b="1" dirty="0" smtClean="0">
              <a:solidFill>
                <a:srgbClr val="0070C0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s-BO" sz="2800" b="1" dirty="0" smtClean="0">
                <a:solidFill>
                  <a:srgbClr val="0070C0"/>
                </a:solidFill>
              </a:rPr>
              <a:t>goto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BO" sz="2800" dirty="0" smtClean="0"/>
              <a:t>Desafíos</a:t>
            </a:r>
          </a:p>
        </p:txBody>
      </p:sp>
    </p:spTree>
    <p:extLst>
      <p:ext uri="{BB962C8B-B14F-4D97-AF65-F5344CB8AC3E}">
        <p14:creationId xmlns:p14="http://schemas.microsoft.com/office/powerpoint/2010/main" val="216673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/>
          <a:lstStyle/>
          <a:p>
            <a:r>
              <a:rPr lang="es-BO" dirty="0" smtClean="0"/>
              <a:t>El </a:t>
            </a:r>
            <a:r>
              <a:rPr lang="es-BO" dirty="0" smtClean="0">
                <a:solidFill>
                  <a:srgbClr val="0070C0"/>
                </a:solidFill>
              </a:rPr>
              <a:t>do</a:t>
            </a:r>
            <a:r>
              <a:rPr lang="es-BO" dirty="0" smtClean="0"/>
              <a:t>-</a:t>
            </a:r>
            <a:r>
              <a:rPr lang="es-BO" dirty="0" err="1" smtClean="0">
                <a:solidFill>
                  <a:srgbClr val="0070C0"/>
                </a:solidFill>
              </a:rPr>
              <a:t>while</a:t>
            </a:r>
            <a:endParaRPr lang="es-BO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556792"/>
            <a:ext cx="6777317" cy="4896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BO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 i=0;</a:t>
            </a:r>
          </a:p>
          <a:p>
            <a:pPr marL="0" indent="0">
              <a:buNone/>
            </a:pPr>
            <a:r>
              <a:rPr lang="es-BO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	cout&lt;&lt;i&lt;&lt;endl;</a:t>
            </a:r>
          </a:p>
          <a:p>
            <a:pPr marL="0" indent="0">
              <a:buNone/>
            </a:pPr>
            <a:r>
              <a:rPr lang="es-BO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i++;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s-BO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(i&lt;10);</a:t>
            </a:r>
          </a:p>
          <a:p>
            <a:pPr marL="0" indent="0">
              <a:buNone/>
            </a:pPr>
            <a:r>
              <a:rPr lang="es-BO" sz="1400" dirty="0" smtClean="0"/>
              <a:t>Lo que me muestra por pantalla es: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4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5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7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8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9</a:t>
            </a:r>
          </a:p>
          <a:p>
            <a:pPr marL="0" indent="0">
              <a:buNone/>
            </a:pPr>
            <a:r>
              <a:rPr lang="es-BO" sz="1400" dirty="0" smtClean="0"/>
              <a:t>Recuerden que la diferencia radica únicamente en la primera iteración del bucle.</a:t>
            </a:r>
          </a:p>
          <a:p>
            <a:endParaRPr lang="es-BO" sz="1400" dirty="0"/>
          </a:p>
        </p:txBody>
      </p:sp>
    </p:spTree>
    <p:extLst>
      <p:ext uri="{BB962C8B-B14F-4D97-AF65-F5344CB8AC3E}">
        <p14:creationId xmlns:p14="http://schemas.microsoft.com/office/powerpoint/2010/main" val="418318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1143000"/>
          </a:xfrm>
        </p:spPr>
        <p:txBody>
          <a:bodyPr/>
          <a:lstStyle/>
          <a:p>
            <a:r>
              <a:rPr lang="es-BO" dirty="0" smtClean="0"/>
              <a:t>El </a:t>
            </a:r>
            <a:r>
              <a:rPr lang="es-BO" dirty="0" smtClean="0">
                <a:solidFill>
                  <a:srgbClr val="0070C0"/>
                </a:solidFill>
              </a:rPr>
              <a:t>goto</a:t>
            </a:r>
            <a:endParaRPr lang="es-BO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 smtClean="0"/>
              <a:t>Es una manera de generar bucles, primeramente se define una etiqueta y luego se utiliza la instrucción goto para que la ejecución salte hasta donde se encuentre la etiqueta.</a:t>
            </a:r>
          </a:p>
          <a:p>
            <a:pPr marL="400050" lvl="1" indent="0">
              <a:buNone/>
            </a:pPr>
            <a:r>
              <a:rPr lang="es-BO" sz="2400" dirty="0" err="1" smtClean="0">
                <a:latin typeface="Consolas" pitchFamily="49" charset="0"/>
                <a:cs typeface="Consolas" pitchFamily="49" charset="0"/>
              </a:rPr>
              <a:t>myetiqueta</a:t>
            </a: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//instrucciones</a:t>
            </a:r>
          </a:p>
          <a:p>
            <a:pPr marL="400050" lvl="1" indent="0">
              <a:buNone/>
            </a:pPr>
            <a:r>
              <a:rPr lang="es-BO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(condición)</a:t>
            </a:r>
          </a:p>
          <a:p>
            <a:pPr marL="400050" lvl="1" indent="0">
              <a:buNone/>
            </a:pPr>
            <a:r>
              <a:rPr lang="es-BO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BO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s-BO" sz="2400" dirty="0" err="1" smtClean="0">
                <a:latin typeface="Consolas" pitchFamily="49" charset="0"/>
                <a:cs typeface="Consolas" pitchFamily="49" charset="0"/>
              </a:rPr>
              <a:t>myetiqueta</a:t>
            </a: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s-BO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404664"/>
            <a:ext cx="7024744" cy="1143000"/>
          </a:xfrm>
        </p:spPr>
        <p:txBody>
          <a:bodyPr/>
          <a:lstStyle/>
          <a:p>
            <a:r>
              <a:rPr lang="es-BO" dirty="0" smtClean="0"/>
              <a:t>El </a:t>
            </a:r>
            <a:r>
              <a:rPr lang="es-BO" dirty="0" smtClean="0">
                <a:solidFill>
                  <a:srgbClr val="0070C0"/>
                </a:solidFill>
              </a:rPr>
              <a:t>goto</a:t>
            </a:r>
            <a:endParaRPr lang="es-BO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90495" y="1484784"/>
            <a:ext cx="8229600" cy="49971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BO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BO" dirty="0" smtClean="0">
                <a:latin typeface="Consolas" pitchFamily="49" charset="0"/>
                <a:cs typeface="Consolas" pitchFamily="49" charset="0"/>
              </a:rPr>
              <a:t> i=0;</a:t>
            </a:r>
          </a:p>
          <a:p>
            <a:pPr marL="0" indent="0">
              <a:buNone/>
            </a:pPr>
            <a:r>
              <a:rPr lang="es-BO" dirty="0" err="1" smtClean="0">
                <a:latin typeface="Consolas" pitchFamily="49" charset="0"/>
                <a:cs typeface="Consolas" pitchFamily="49" charset="0"/>
              </a:rPr>
              <a:t>myetiqueta</a:t>
            </a:r>
            <a:r>
              <a:rPr lang="es-BO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//instrucciones</a:t>
            </a:r>
          </a:p>
          <a:p>
            <a:pPr marL="0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i++;</a:t>
            </a:r>
          </a:p>
          <a:p>
            <a:pPr marL="0" indent="0">
              <a:buNone/>
            </a:pPr>
            <a:r>
              <a:rPr lang="es-BO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BO" dirty="0" smtClean="0">
                <a:latin typeface="Consolas" pitchFamily="49" charset="0"/>
                <a:cs typeface="Consolas" pitchFamily="49" charset="0"/>
              </a:rPr>
              <a:t>(i&lt;10)</a:t>
            </a:r>
          </a:p>
          <a:p>
            <a:pPr marL="0" indent="0">
              <a:buNone/>
            </a:pPr>
            <a:r>
              <a:rPr lang="es-BO" dirty="0">
                <a:latin typeface="Consolas" pitchFamily="49" charset="0"/>
                <a:cs typeface="Consolas" pitchFamily="49" charset="0"/>
              </a:rPr>
              <a:t>	</a:t>
            </a:r>
            <a:r>
              <a:rPr lang="es-BO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s-BO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s-BO" dirty="0" err="1" smtClean="0">
                <a:latin typeface="Consolas" pitchFamily="49" charset="0"/>
                <a:cs typeface="Consolas" pitchFamily="49" charset="0"/>
              </a:rPr>
              <a:t>myetiqueta</a:t>
            </a:r>
            <a:r>
              <a:rPr lang="es-BO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s-BO" dirty="0" smtClean="0"/>
              <a:t>Lo que las líneas de código mostrará por pantalla es:</a:t>
            </a:r>
          </a:p>
          <a:p>
            <a:pPr marL="0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marL="0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0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3</a:t>
            </a:r>
          </a:p>
          <a:p>
            <a:pPr marL="0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4</a:t>
            </a:r>
          </a:p>
          <a:p>
            <a:pPr marL="0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5</a:t>
            </a:r>
          </a:p>
          <a:p>
            <a:pPr marL="0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pPr marL="0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7</a:t>
            </a:r>
          </a:p>
          <a:p>
            <a:pPr marL="0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8</a:t>
            </a:r>
          </a:p>
          <a:p>
            <a:pPr marL="0" indent="0">
              <a:buNone/>
            </a:pPr>
            <a:r>
              <a:rPr lang="es-BO" dirty="0">
                <a:latin typeface="Consolas" pitchFamily="49" charset="0"/>
                <a:cs typeface="Consolas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826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1143000"/>
          </a:xfrm>
        </p:spPr>
        <p:txBody>
          <a:bodyPr/>
          <a:lstStyle/>
          <a:p>
            <a:r>
              <a:rPr lang="es-BO" dirty="0" smtClean="0"/>
              <a:t>Desafíos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Que pasa si:</a:t>
            </a:r>
          </a:p>
          <a:p>
            <a:pPr marL="0" indent="0">
              <a:buNone/>
            </a:pPr>
            <a:r>
              <a:rPr lang="es-BO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BO" sz="28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BO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BO" sz="2800" dirty="0" smtClean="0">
                <a:latin typeface="Consolas" pitchFamily="49" charset="0"/>
                <a:cs typeface="Consolas" pitchFamily="49" charset="0"/>
              </a:rPr>
              <a:t> i=0;i&lt;10;i++)</a:t>
            </a:r>
          </a:p>
          <a:p>
            <a:pPr marL="0" indent="0">
              <a:buNone/>
            </a:pPr>
            <a:r>
              <a:rPr lang="es-BO" sz="2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BO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s-BO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BO" sz="2800" dirty="0" err="1" smtClean="0">
                <a:latin typeface="Consolas" pitchFamily="49" charset="0"/>
                <a:cs typeface="Consolas" pitchFamily="49" charset="0"/>
              </a:rPr>
              <a:t>myetiqueta</a:t>
            </a:r>
            <a:r>
              <a:rPr lang="es-BO" sz="28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s-BO" sz="2800" dirty="0" err="1">
                <a:latin typeface="Consolas" pitchFamily="49" charset="0"/>
                <a:cs typeface="Consolas" pitchFamily="49" charset="0"/>
              </a:rPr>
              <a:t>m</a:t>
            </a:r>
            <a:r>
              <a:rPr lang="es-BO" sz="2800" dirty="0" err="1" smtClean="0">
                <a:latin typeface="Consolas" pitchFamily="49" charset="0"/>
                <a:cs typeface="Consolas" pitchFamily="49" charset="0"/>
              </a:rPr>
              <a:t>yetiqueta</a:t>
            </a:r>
            <a:r>
              <a:rPr lang="es-BO" sz="28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s-BO" sz="2800" dirty="0" smtClean="0">
                <a:latin typeface="Consolas" pitchFamily="49" charset="0"/>
                <a:cs typeface="Consolas" pitchFamily="49" charset="0"/>
              </a:rPr>
              <a:t>cout&lt;&lt;“hola”&lt;&lt;endl;</a:t>
            </a:r>
          </a:p>
          <a:p>
            <a:pPr marL="0" indent="0">
              <a:buNone/>
            </a:pPr>
            <a:r>
              <a:rPr lang="es-BO" dirty="0" smtClean="0"/>
              <a:t>Que es lo que veremos por pantalla???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2094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476672"/>
            <a:ext cx="7024744" cy="1143000"/>
          </a:xfrm>
        </p:spPr>
        <p:txBody>
          <a:bodyPr/>
          <a:lstStyle/>
          <a:p>
            <a:r>
              <a:rPr lang="es-BO" dirty="0" smtClean="0"/>
              <a:t>Desafíos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628800"/>
            <a:ext cx="6777317" cy="4392488"/>
          </a:xfrm>
        </p:spPr>
        <p:txBody>
          <a:bodyPr>
            <a:noAutofit/>
          </a:bodyPr>
          <a:lstStyle/>
          <a:p>
            <a:r>
              <a:rPr lang="es-BO" sz="1400" dirty="0" smtClean="0"/>
              <a:t>Que pasa si:</a:t>
            </a:r>
          </a:p>
          <a:p>
            <a:pPr marL="0" indent="0">
              <a:buNone/>
            </a:pPr>
            <a:r>
              <a:rPr lang="es-BO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es-BO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(i=0;i&lt;10;++i)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	cout&lt;&lt;i&lt;&lt;endl;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cout&lt;&lt;i;</a:t>
            </a:r>
          </a:p>
          <a:p>
            <a:pPr marL="0" indent="0">
              <a:buNone/>
            </a:pPr>
            <a:endParaRPr lang="es-BO" sz="1400" dirty="0" smtClean="0"/>
          </a:p>
          <a:p>
            <a:pPr marL="0" indent="0">
              <a:buNone/>
            </a:pPr>
            <a:r>
              <a:rPr lang="es-BO" sz="1400" dirty="0" smtClean="0"/>
              <a:t>Versus:</a:t>
            </a:r>
          </a:p>
          <a:p>
            <a:pPr marL="0" indent="0">
              <a:buNone/>
            </a:pPr>
            <a:r>
              <a:rPr lang="es-BO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s-BO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nt</a:t>
            </a: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 i;</a:t>
            </a:r>
          </a:p>
          <a:p>
            <a:pPr marL="0" indent="0">
              <a:buNone/>
            </a:pPr>
            <a:r>
              <a:rPr lang="es-BO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(i=0;i&lt;10;i++)</a:t>
            </a:r>
          </a:p>
          <a:p>
            <a:pPr marL="0" indent="0">
              <a:buNone/>
            </a:pPr>
            <a:r>
              <a:rPr lang="es-BO" sz="1400" dirty="0">
                <a:latin typeface="Consolas" pitchFamily="49" charset="0"/>
                <a:cs typeface="Consolas" pitchFamily="49" charset="0"/>
              </a:rPr>
              <a:t>{</a:t>
            </a:r>
            <a:endParaRPr lang="es-BO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	cout&lt;&lt;i&lt;&lt;endl;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cout&lt;&lt;i;</a:t>
            </a:r>
          </a:p>
          <a:p>
            <a:pPr marL="0" indent="0">
              <a:buNone/>
            </a:pPr>
            <a:endParaRPr lang="es-BO" sz="1400" dirty="0" smtClean="0"/>
          </a:p>
          <a:p>
            <a:pPr marL="0" indent="0">
              <a:buNone/>
            </a:pPr>
            <a:r>
              <a:rPr lang="es-BO" sz="1400" dirty="0" smtClean="0"/>
              <a:t>Cuales son los resultados en pantalla en las dos ocasiones???</a:t>
            </a:r>
            <a:endParaRPr lang="es-BO" sz="1400" dirty="0"/>
          </a:p>
        </p:txBody>
      </p:sp>
    </p:spTree>
    <p:extLst>
      <p:ext uri="{BB962C8B-B14F-4D97-AF65-F5344CB8AC3E}">
        <p14:creationId xmlns:p14="http://schemas.microsoft.com/office/powerpoint/2010/main" val="27602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024744" cy="1143000"/>
          </a:xfrm>
        </p:spPr>
        <p:txBody>
          <a:bodyPr/>
          <a:lstStyle/>
          <a:p>
            <a:r>
              <a:rPr lang="es-BO" dirty="0" smtClean="0"/>
              <a:t>Desafíos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556792"/>
            <a:ext cx="6777317" cy="4248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BO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BO" sz="1600" dirty="0">
                <a:latin typeface="Consolas" pitchFamily="49" charset="0"/>
                <a:cs typeface="Consolas" pitchFamily="49" charset="0"/>
              </a:rPr>
              <a:t> i</a:t>
            </a: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, j</a:t>
            </a:r>
            <a:r>
              <a:rPr lang="es-BO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s-BO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BO" sz="1600" dirty="0">
                <a:latin typeface="Consolas" pitchFamily="49" charset="0"/>
                <a:cs typeface="Consolas" pitchFamily="49" charset="0"/>
              </a:rPr>
              <a:t>(i=1;i&lt;1000;i*=2)</a:t>
            </a:r>
          </a:p>
          <a:p>
            <a:pPr marL="0" indent="0">
              <a:buNone/>
            </a:pP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s-BO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(j=i; j</a:t>
            </a:r>
            <a:r>
              <a:rPr lang="es-BO" sz="1600" dirty="0">
                <a:latin typeface="Consolas" pitchFamily="49" charset="0"/>
                <a:cs typeface="Consolas" pitchFamily="49" charset="0"/>
              </a:rPr>
              <a:t>&gt;=0;</a:t>
            </a:r>
            <a:r>
              <a:rPr lang="es-BO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j=</a:t>
            </a:r>
            <a:r>
              <a:rPr lang="es-BO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(i%2==0?--</a:t>
            </a:r>
            <a:r>
              <a:rPr lang="es-BO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j:j-2</a:t>
            </a:r>
            <a:r>
              <a:rPr lang="es-BO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BO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		cout</a:t>
            </a:r>
            <a:r>
              <a:rPr lang="es-BO" sz="1600" dirty="0">
                <a:latin typeface="Consolas" pitchFamily="49" charset="0"/>
                <a:cs typeface="Consolas" pitchFamily="49" charset="0"/>
              </a:rPr>
              <a:t>&lt;&lt;j&lt;&lt;endl;</a:t>
            </a:r>
          </a:p>
          <a:p>
            <a:pPr marL="0" indent="0">
              <a:buNone/>
            </a:pPr>
            <a:r>
              <a:rPr lang="es-BO" sz="1600" dirty="0">
                <a:latin typeface="Consolas" pitchFamily="49" charset="0"/>
                <a:cs typeface="Consolas" pitchFamily="49" charset="0"/>
              </a:rPr>
              <a:t>cout&lt;&lt;"el valor de i:"&lt;&lt;i&lt;&lt;endl;</a:t>
            </a:r>
          </a:p>
          <a:p>
            <a:pPr marL="0" indent="0">
              <a:buNone/>
            </a:pPr>
            <a:r>
              <a:rPr lang="es-BO" sz="1600" dirty="0">
                <a:latin typeface="Consolas" pitchFamily="49" charset="0"/>
                <a:cs typeface="Consolas" pitchFamily="49" charset="0"/>
              </a:rPr>
              <a:t>cout&lt;&lt;"el valor de j:"&lt;&lt;j&lt;&lt;endl</a:t>
            </a: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s-BO" sz="1600" dirty="0" smtClean="0"/>
              <a:t>Donde: </a:t>
            </a:r>
          </a:p>
          <a:p>
            <a:pPr marL="0" indent="0">
              <a:buNone/>
            </a:pP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i*=2 equivale a: i=i*2</a:t>
            </a:r>
          </a:p>
          <a:p>
            <a:pPr marL="0" indent="0">
              <a:buNone/>
            </a:pPr>
            <a:r>
              <a:rPr lang="es-BO" sz="16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s-BO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BO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s-BO" sz="16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i%2==0</a:t>
            </a:r>
            <a:r>
              <a:rPr lang="es-BO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? </a:t>
            </a:r>
            <a:r>
              <a:rPr lang="es-BO" sz="1600" u="dotted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 -j</a:t>
            </a:r>
            <a:r>
              <a:rPr lang="es-BO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s-BO" sz="1600" u="heavy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j-=2</a:t>
            </a:r>
            <a:r>
              <a:rPr lang="es-BO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equivale a:</a:t>
            </a:r>
          </a:p>
          <a:p>
            <a:pPr marL="0" indent="0">
              <a:buNone/>
            </a:pPr>
            <a:r>
              <a:rPr lang="es-BO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BO" sz="1600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i%2==0</a:t>
            </a: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s-BO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BO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j=</a:t>
            </a:r>
            <a:r>
              <a:rPr lang="es-BO" sz="1600" u="dotted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- -j</a:t>
            </a: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s-BO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>
              <a:buNone/>
            </a:pPr>
            <a:r>
              <a:rPr lang="es-BO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BO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j=</a:t>
            </a:r>
            <a:r>
              <a:rPr lang="es-BO" sz="1600" u="heavy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j-2</a:t>
            </a: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s-BO" sz="1600" dirty="0" smtClean="0"/>
              <a:t>Cual es el valor de i y j al final del bucle???</a:t>
            </a:r>
          </a:p>
          <a:p>
            <a:pPr marL="0" indent="0">
              <a:buNone/>
            </a:pPr>
            <a:endParaRPr lang="es-BO" sz="1600" dirty="0"/>
          </a:p>
        </p:txBody>
      </p:sp>
    </p:spTree>
    <p:extLst>
      <p:ext uri="{BB962C8B-B14F-4D97-AF65-F5344CB8AC3E}">
        <p14:creationId xmlns:p14="http://schemas.microsoft.com/office/powerpoint/2010/main" val="261062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es-BO" dirty="0" smtClean="0"/>
              <a:t>El </a:t>
            </a:r>
            <a:r>
              <a:rPr lang="es-BO" dirty="0">
                <a:solidFill>
                  <a:srgbClr val="0070C0"/>
                </a:solidFill>
              </a:rPr>
              <a:t>f</a:t>
            </a:r>
            <a:r>
              <a:rPr lang="es-BO" dirty="0" smtClean="0">
                <a:solidFill>
                  <a:srgbClr val="0070C0"/>
                </a:solidFill>
              </a:rPr>
              <a:t>or</a:t>
            </a:r>
            <a:endParaRPr lang="es-BO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2323652"/>
            <a:ext cx="7416940" cy="3508977"/>
          </a:xfrm>
        </p:spPr>
        <p:txBody>
          <a:bodyPr/>
          <a:lstStyle/>
          <a:p>
            <a:r>
              <a:rPr lang="es-BO" dirty="0" smtClean="0"/>
              <a:t>Es una instrucción que inicia un bucle de acuerdo a tres parámetros: el inicializador, la condición, el incremento.</a:t>
            </a:r>
          </a:p>
          <a:p>
            <a:pPr marL="400050" lvl="1" indent="0">
              <a:buNone/>
            </a:pPr>
            <a:r>
              <a:rPr lang="es-BO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BO" sz="2400" dirty="0" err="1" smtClean="0">
                <a:latin typeface="Consolas" pitchFamily="49" charset="0"/>
                <a:cs typeface="Consolas" pitchFamily="49" charset="0"/>
              </a:rPr>
              <a:t>inicialización;condición;incremento</a:t>
            </a: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	//instrucciones;</a:t>
            </a:r>
          </a:p>
          <a:p>
            <a:pPr marL="400050" lvl="1" indent="0">
              <a:buNone/>
            </a:pP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00050" lvl="1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409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1143000"/>
          </a:xfrm>
        </p:spPr>
        <p:txBody>
          <a:bodyPr/>
          <a:lstStyle/>
          <a:p>
            <a:r>
              <a:rPr lang="es-BO" dirty="0" smtClean="0"/>
              <a:t>El </a:t>
            </a:r>
            <a:r>
              <a:rPr lang="es-BO" dirty="0" smtClean="0">
                <a:solidFill>
                  <a:srgbClr val="0070C0"/>
                </a:solidFill>
              </a:rPr>
              <a:t>for</a:t>
            </a:r>
            <a:endParaRPr lang="es-BO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925144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s-BO" sz="2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BO" sz="2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BO" sz="2600" dirty="0" err="1" smtClean="0">
                <a:latin typeface="Consolas" pitchFamily="49" charset="0"/>
                <a:cs typeface="Consolas" pitchFamily="49" charset="0"/>
              </a:rPr>
              <a:t>inicialización;condición;incremento</a:t>
            </a:r>
            <a:r>
              <a:rPr lang="es-BO" sz="26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s-BO" sz="2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s-BO" sz="2600" dirty="0" smtClean="0">
                <a:latin typeface="Consolas" pitchFamily="49" charset="0"/>
                <a:cs typeface="Consolas" pitchFamily="49" charset="0"/>
              </a:rPr>
              <a:t>	//instrucciones;</a:t>
            </a:r>
          </a:p>
          <a:p>
            <a:pPr marL="400050" lvl="1" indent="0">
              <a:buNone/>
            </a:pPr>
            <a:r>
              <a:rPr lang="es-BO" sz="26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s-BO" dirty="0" smtClean="0"/>
              <a:t>Inicialización: por lo general se declara e inicializa una variable: “</a:t>
            </a:r>
            <a:r>
              <a:rPr lang="es-BO" sz="2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BO" sz="2600" dirty="0" smtClean="0">
                <a:latin typeface="Consolas" pitchFamily="49" charset="0"/>
                <a:cs typeface="Consolas" pitchFamily="49" charset="0"/>
              </a:rPr>
              <a:t> i=0</a:t>
            </a:r>
            <a:r>
              <a:rPr lang="es-BO" dirty="0" smtClean="0"/>
              <a:t>”</a:t>
            </a:r>
          </a:p>
          <a:p>
            <a:r>
              <a:rPr lang="es-BO" dirty="0" smtClean="0"/>
              <a:t>Condición: generalmente es una condición vinculada a la(s) variable(s) de la inicialización: </a:t>
            </a:r>
            <a:r>
              <a:rPr lang="es-BO" sz="2600" dirty="0" smtClean="0">
                <a:latin typeface="Consolas" pitchFamily="49" charset="0"/>
                <a:cs typeface="Consolas" pitchFamily="49" charset="0"/>
              </a:rPr>
              <a:t>i&lt;10</a:t>
            </a:r>
          </a:p>
          <a:p>
            <a:r>
              <a:rPr lang="es-BO" dirty="0" smtClean="0"/>
              <a:t>Incremento: también suele estar vinculada a la variable de la inicialización: </a:t>
            </a:r>
            <a:r>
              <a:rPr lang="es-BO" sz="2600" dirty="0" smtClean="0">
                <a:latin typeface="Consolas" pitchFamily="49" charset="0"/>
                <a:cs typeface="Consolas" pitchFamily="49" charset="0"/>
              </a:rPr>
              <a:t>i++ </a:t>
            </a:r>
            <a:endParaRPr lang="es-BO" sz="2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9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es-BO" dirty="0" smtClean="0"/>
              <a:t>El </a:t>
            </a:r>
            <a:r>
              <a:rPr lang="es-BO" dirty="0" smtClean="0">
                <a:solidFill>
                  <a:srgbClr val="0070C0"/>
                </a:solidFill>
              </a:rPr>
              <a:t>for</a:t>
            </a:r>
            <a:endParaRPr lang="es-BO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BO" dirty="0" smtClean="0"/>
              <a:t>De tal forma que el for queda así:</a:t>
            </a:r>
          </a:p>
          <a:p>
            <a:pPr marL="400050" lvl="1" indent="0">
              <a:buNone/>
            </a:pPr>
            <a:r>
              <a:rPr lang="es-BO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BO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BO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BO" dirty="0" smtClean="0">
                <a:latin typeface="Consolas" pitchFamily="49" charset="0"/>
                <a:cs typeface="Consolas" pitchFamily="49" charset="0"/>
              </a:rPr>
              <a:t> i=0;i&lt;10;i++)</a:t>
            </a:r>
          </a:p>
          <a:p>
            <a:pPr marL="400050" lvl="1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	//instrucciones;</a:t>
            </a:r>
          </a:p>
          <a:p>
            <a:pPr marL="400050" lvl="1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s-BO" dirty="0" smtClean="0"/>
              <a:t>Sin embargo en la condición y en el incremento pueden estar instrucciones no necesariamente vinculadas a la(s) variable(s) de inicialización, ej.: </a:t>
            </a:r>
          </a:p>
          <a:p>
            <a:pPr marL="400050" lvl="1" indent="0">
              <a:buNone/>
            </a:pPr>
            <a:r>
              <a:rPr lang="es-BO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BO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BO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BO" dirty="0" smtClean="0">
                <a:latin typeface="Consolas" pitchFamily="49" charset="0"/>
                <a:cs typeface="Consolas" pitchFamily="49" charset="0"/>
              </a:rPr>
              <a:t> i=0;j&lt;10;x=x+5)</a:t>
            </a:r>
          </a:p>
          <a:p>
            <a:pPr marL="400050" lvl="1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	//instrucciones;</a:t>
            </a:r>
          </a:p>
          <a:p>
            <a:pPr marL="400050" lvl="1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s-BO" dirty="0" smtClean="0"/>
              <a:t>En este tipo de bucles se debe tener mucho cuidado de no generar un bucle infinito.</a:t>
            </a:r>
          </a:p>
          <a:p>
            <a:endParaRPr lang="es-BO" dirty="0" smtClean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1567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332656"/>
            <a:ext cx="7024744" cy="1143000"/>
          </a:xfrm>
        </p:spPr>
        <p:txBody>
          <a:bodyPr/>
          <a:lstStyle/>
          <a:p>
            <a:r>
              <a:rPr lang="es-BO" dirty="0" smtClean="0"/>
              <a:t>El </a:t>
            </a:r>
            <a:r>
              <a:rPr lang="es-BO" dirty="0" smtClean="0">
                <a:solidFill>
                  <a:srgbClr val="0070C0"/>
                </a:solidFill>
              </a:rPr>
              <a:t>for</a:t>
            </a:r>
            <a:endParaRPr lang="es-BO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5184576"/>
          </a:xfrm>
        </p:spPr>
        <p:txBody>
          <a:bodyPr>
            <a:noAutofit/>
          </a:bodyPr>
          <a:lstStyle/>
          <a:p>
            <a:r>
              <a:rPr lang="es-BO" sz="2000" dirty="0" smtClean="0"/>
              <a:t>Ejemplo</a:t>
            </a:r>
          </a:p>
          <a:p>
            <a:pPr marL="400050" lvl="1" indent="0">
              <a:buNone/>
            </a:pPr>
            <a:r>
              <a:rPr lang="es-BO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BO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 i=0;i&lt;10;i++)</a:t>
            </a:r>
          </a:p>
          <a:p>
            <a:pPr marL="400050" lvl="1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s-BO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cout&lt;&lt;i&lt;&lt;endl;</a:t>
            </a:r>
          </a:p>
          <a:p>
            <a:pPr marL="400050" lvl="1" indent="0">
              <a:buNone/>
            </a:pPr>
            <a:r>
              <a:rPr lang="es-BO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s-BO" sz="1600" dirty="0" smtClean="0"/>
              <a:t>Lo que genera como salida:</a:t>
            </a:r>
          </a:p>
          <a:p>
            <a:pPr marL="400050" lvl="1" indent="0">
              <a:buNone/>
            </a:pP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marL="400050" lvl="1" indent="0">
              <a:buNone/>
            </a:pP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 marL="400050" lvl="1" indent="0">
              <a:buNone/>
            </a:pP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400050" lvl="1" indent="0">
              <a:buNone/>
            </a:pP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3</a:t>
            </a:r>
          </a:p>
          <a:p>
            <a:pPr marL="400050" lvl="1" indent="0">
              <a:buNone/>
            </a:pP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4</a:t>
            </a:r>
          </a:p>
          <a:p>
            <a:pPr marL="400050" lvl="1" indent="0">
              <a:buNone/>
            </a:pP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5</a:t>
            </a:r>
          </a:p>
          <a:p>
            <a:pPr marL="400050" lvl="1" indent="0">
              <a:buNone/>
            </a:pP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pPr marL="400050" lvl="1" indent="0">
              <a:buNone/>
            </a:pP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7</a:t>
            </a:r>
          </a:p>
          <a:p>
            <a:pPr marL="400050" lvl="1" indent="0">
              <a:buNone/>
            </a:pP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8</a:t>
            </a:r>
          </a:p>
          <a:p>
            <a:pPr marL="400050" lvl="1" indent="0">
              <a:buNone/>
            </a:pPr>
            <a:r>
              <a:rPr lang="es-BO" sz="1600" dirty="0" smtClean="0">
                <a:latin typeface="Consolas" pitchFamily="49" charset="0"/>
                <a:cs typeface="Consolas" pitchFamily="49" charset="0"/>
              </a:rPr>
              <a:t>9</a:t>
            </a:r>
          </a:p>
          <a:p>
            <a:pPr marL="400050" lvl="1" indent="0">
              <a:buNone/>
            </a:pPr>
            <a:endParaRPr lang="es-BO" sz="1600" dirty="0" smtClean="0"/>
          </a:p>
          <a:p>
            <a:pPr marL="400050" lvl="1" indent="0">
              <a:buNone/>
            </a:pPr>
            <a:r>
              <a:rPr lang="es-BO" sz="1600" dirty="0" smtClean="0"/>
              <a:t>A continuación más ejemplos en eclipse.</a:t>
            </a:r>
            <a:endParaRPr lang="es-BO" sz="1600" dirty="0"/>
          </a:p>
        </p:txBody>
      </p:sp>
    </p:spTree>
    <p:extLst>
      <p:ext uri="{BB962C8B-B14F-4D97-AF65-F5344CB8AC3E}">
        <p14:creationId xmlns:p14="http://schemas.microsoft.com/office/powerpoint/2010/main" val="19987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1143000"/>
          </a:xfrm>
        </p:spPr>
        <p:txBody>
          <a:bodyPr/>
          <a:lstStyle/>
          <a:p>
            <a:r>
              <a:rPr lang="es-BO" dirty="0" smtClean="0"/>
              <a:t>El </a:t>
            </a:r>
            <a:r>
              <a:rPr lang="es-BO" dirty="0" smtClean="0">
                <a:solidFill>
                  <a:srgbClr val="0070C0"/>
                </a:solidFill>
              </a:rPr>
              <a:t>while</a:t>
            </a:r>
            <a:endParaRPr lang="es-BO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 smtClean="0"/>
              <a:t>El </a:t>
            </a:r>
            <a:r>
              <a:rPr lang="es-BO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BO" sz="2800" dirty="0" smtClean="0"/>
              <a:t> </a:t>
            </a:r>
            <a:r>
              <a:rPr lang="es-BO" dirty="0" smtClean="0"/>
              <a:t>a comparación del for, únicamente contiene la parte de la condición, la inicialización de variables se realiza fuera del </a:t>
            </a:r>
            <a:r>
              <a:rPr lang="es-BO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BO" dirty="0" smtClean="0"/>
              <a:t>, y el incremento o modificación de variables suele hacerse dentro del </a:t>
            </a:r>
            <a:r>
              <a:rPr lang="es-BO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BO" dirty="0" smtClean="0"/>
              <a:t>.</a:t>
            </a:r>
          </a:p>
          <a:p>
            <a:pPr marL="400050" lvl="1" indent="0">
              <a:buNone/>
            </a:pPr>
            <a:r>
              <a:rPr lang="es-BO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BO" dirty="0" smtClean="0">
                <a:latin typeface="Consolas" pitchFamily="49" charset="0"/>
                <a:cs typeface="Consolas" pitchFamily="49" charset="0"/>
              </a:rPr>
              <a:t>(condición)</a:t>
            </a:r>
          </a:p>
          <a:p>
            <a:pPr marL="400050" lvl="1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//Instrucciones</a:t>
            </a:r>
          </a:p>
          <a:p>
            <a:pPr marL="400050" lvl="1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}</a:t>
            </a:r>
            <a:endParaRPr lang="es-BO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99592" y="404664"/>
            <a:ext cx="7024744" cy="1143000"/>
          </a:xfrm>
        </p:spPr>
        <p:txBody>
          <a:bodyPr/>
          <a:lstStyle/>
          <a:p>
            <a:r>
              <a:rPr lang="es-BO" dirty="0" smtClean="0"/>
              <a:t>El </a:t>
            </a:r>
            <a:r>
              <a:rPr lang="es-BO" dirty="0" smtClean="0">
                <a:solidFill>
                  <a:srgbClr val="0070C0"/>
                </a:solidFill>
              </a:rPr>
              <a:t>while</a:t>
            </a:r>
            <a:endParaRPr lang="es-BO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1412776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s-BO" dirty="0" smtClean="0"/>
              <a:t>Ejemplo</a:t>
            </a:r>
          </a:p>
          <a:p>
            <a:pPr marL="400050" lvl="1" indent="0">
              <a:buNone/>
            </a:pPr>
            <a:r>
              <a:rPr lang="es-BO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 i=0;</a:t>
            </a:r>
          </a:p>
          <a:p>
            <a:pPr marL="400050" lvl="1" indent="0">
              <a:buNone/>
            </a:pPr>
            <a:r>
              <a:rPr lang="es-BO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(i&lt;10)</a:t>
            </a:r>
          </a:p>
          <a:p>
            <a:pPr marL="400050" lvl="1" indent="0">
              <a:buNone/>
            </a:pP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s-BO" dirty="0">
                <a:latin typeface="Consolas" pitchFamily="49" charset="0"/>
                <a:cs typeface="Consolas" pitchFamily="49" charset="0"/>
              </a:rPr>
              <a:t>c</a:t>
            </a:r>
            <a:r>
              <a:rPr lang="es-BO" dirty="0" smtClean="0">
                <a:latin typeface="Consolas" pitchFamily="49" charset="0"/>
                <a:cs typeface="Consolas" pitchFamily="49" charset="0"/>
              </a:rPr>
              <a:t>out&lt;&lt;i&lt;&lt;endl;</a:t>
            </a:r>
          </a:p>
          <a:p>
            <a:pPr marL="800100" lvl="2" indent="0">
              <a:buNone/>
            </a:pPr>
            <a:r>
              <a:rPr lang="es-BO" dirty="0" smtClean="0">
                <a:latin typeface="Consolas" pitchFamily="49" charset="0"/>
                <a:cs typeface="Consolas" pitchFamily="49" charset="0"/>
              </a:rPr>
              <a:t>i++;</a:t>
            </a:r>
          </a:p>
          <a:p>
            <a:pPr marL="400050" lvl="1" indent="0">
              <a:buNone/>
            </a:pP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s-BO" dirty="0" smtClean="0"/>
              <a:t>Donde la salida que se obtendrá es:</a:t>
            </a:r>
          </a:p>
          <a:p>
            <a:pPr marL="400050" lvl="1" indent="0">
              <a:buNone/>
            </a:pPr>
            <a:r>
              <a:rPr lang="es-BO" sz="2100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pPr marL="400050" lvl="1" indent="0">
              <a:buNone/>
            </a:pPr>
            <a:r>
              <a:rPr lang="es-BO" sz="2100" dirty="0" smtClean="0">
                <a:latin typeface="Consolas" pitchFamily="49" charset="0"/>
                <a:cs typeface="Consolas" pitchFamily="49" charset="0"/>
              </a:rPr>
              <a:t>1</a:t>
            </a:r>
          </a:p>
          <a:p>
            <a:pPr marL="400050" lvl="1" indent="0">
              <a:buNone/>
            </a:pPr>
            <a:r>
              <a:rPr lang="es-BO" sz="2100" dirty="0" smtClean="0">
                <a:latin typeface="Consolas" pitchFamily="49" charset="0"/>
                <a:cs typeface="Consolas" pitchFamily="49" charset="0"/>
              </a:rPr>
              <a:t>2</a:t>
            </a:r>
          </a:p>
          <a:p>
            <a:pPr marL="400050" lvl="1" indent="0">
              <a:buNone/>
            </a:pPr>
            <a:r>
              <a:rPr lang="es-BO" sz="2100" dirty="0" smtClean="0">
                <a:latin typeface="Consolas" pitchFamily="49" charset="0"/>
                <a:cs typeface="Consolas" pitchFamily="49" charset="0"/>
              </a:rPr>
              <a:t>3</a:t>
            </a:r>
          </a:p>
          <a:p>
            <a:pPr marL="400050" lvl="1" indent="0">
              <a:buNone/>
            </a:pPr>
            <a:r>
              <a:rPr lang="es-BO" sz="2100" dirty="0" smtClean="0">
                <a:latin typeface="Consolas" pitchFamily="49" charset="0"/>
                <a:cs typeface="Consolas" pitchFamily="49" charset="0"/>
              </a:rPr>
              <a:t>4</a:t>
            </a:r>
          </a:p>
          <a:p>
            <a:pPr marL="400050" lvl="1" indent="0">
              <a:buNone/>
            </a:pPr>
            <a:r>
              <a:rPr lang="es-BO" sz="2100" dirty="0" smtClean="0">
                <a:latin typeface="Consolas" pitchFamily="49" charset="0"/>
                <a:cs typeface="Consolas" pitchFamily="49" charset="0"/>
              </a:rPr>
              <a:t>5</a:t>
            </a:r>
          </a:p>
          <a:p>
            <a:pPr marL="400050" lvl="1" indent="0">
              <a:buNone/>
            </a:pPr>
            <a:r>
              <a:rPr lang="es-BO" sz="2100" dirty="0" smtClean="0">
                <a:latin typeface="Consolas" pitchFamily="49" charset="0"/>
                <a:cs typeface="Consolas" pitchFamily="49" charset="0"/>
              </a:rPr>
              <a:t>6</a:t>
            </a:r>
          </a:p>
          <a:p>
            <a:pPr marL="400050" lvl="1" indent="0">
              <a:buNone/>
            </a:pPr>
            <a:r>
              <a:rPr lang="es-BO" sz="2100" dirty="0" smtClean="0">
                <a:latin typeface="Consolas" pitchFamily="49" charset="0"/>
                <a:cs typeface="Consolas" pitchFamily="49" charset="0"/>
              </a:rPr>
              <a:t>7</a:t>
            </a:r>
          </a:p>
          <a:p>
            <a:pPr marL="400050" lvl="1" indent="0">
              <a:buNone/>
            </a:pPr>
            <a:r>
              <a:rPr lang="es-BO" sz="2100" dirty="0" smtClean="0">
                <a:latin typeface="Consolas" pitchFamily="49" charset="0"/>
                <a:cs typeface="Consolas" pitchFamily="49" charset="0"/>
              </a:rPr>
              <a:t>8</a:t>
            </a:r>
          </a:p>
          <a:p>
            <a:pPr marL="400050" lvl="1" indent="0">
              <a:buNone/>
            </a:pPr>
            <a:r>
              <a:rPr lang="es-BO" sz="2100" dirty="0">
                <a:latin typeface="Consolas" pitchFamily="49" charset="0"/>
                <a:cs typeface="Consolas" pitchFamily="49" charset="0"/>
              </a:rPr>
              <a:t>9</a:t>
            </a:r>
            <a:endParaRPr lang="es-BO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5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/>
          <a:lstStyle/>
          <a:p>
            <a:r>
              <a:rPr lang="es-BO" dirty="0" smtClean="0"/>
              <a:t>El </a:t>
            </a:r>
            <a:r>
              <a:rPr lang="es-BO" dirty="0" smtClean="0">
                <a:solidFill>
                  <a:srgbClr val="0070C0"/>
                </a:solidFill>
              </a:rPr>
              <a:t>do</a:t>
            </a:r>
            <a:r>
              <a:rPr lang="es-BO" dirty="0" smtClean="0"/>
              <a:t>-</a:t>
            </a:r>
            <a:r>
              <a:rPr lang="es-BO" dirty="0" err="1" smtClean="0">
                <a:solidFill>
                  <a:srgbClr val="0070C0"/>
                </a:solidFill>
              </a:rPr>
              <a:t>while</a:t>
            </a:r>
            <a:endParaRPr lang="es-BO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BO" dirty="0" smtClean="0"/>
              <a:t>El </a:t>
            </a:r>
            <a:r>
              <a:rPr lang="es-BO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BO" sz="2800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s-BO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BO" dirty="0" smtClean="0"/>
              <a:t> es muy parecido al </a:t>
            </a:r>
            <a:r>
              <a:rPr lang="es-BO" sz="2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BO" dirty="0" smtClean="0"/>
              <a:t>, con la ligera diferencia que la condición va al final:</a:t>
            </a:r>
          </a:p>
          <a:p>
            <a:pPr marL="400050" lvl="1" indent="0">
              <a:buNone/>
            </a:pPr>
            <a:r>
              <a:rPr lang="es-BO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400050" lvl="1" indent="0">
              <a:buNone/>
            </a:pP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s-BO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//instrucciones</a:t>
            </a:r>
          </a:p>
          <a:p>
            <a:pPr marL="400050" lvl="1" indent="0">
              <a:buNone/>
            </a:pP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s-BO" sz="2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BO" sz="2400" dirty="0" smtClean="0">
                <a:latin typeface="Consolas" pitchFamily="49" charset="0"/>
                <a:cs typeface="Consolas" pitchFamily="49" charset="0"/>
              </a:rPr>
              <a:t>(condición);</a:t>
            </a:r>
          </a:p>
          <a:p>
            <a:pPr marL="400050" lvl="1" indent="0">
              <a:buNone/>
            </a:pPr>
            <a:r>
              <a:rPr lang="es-BO" dirty="0" smtClean="0"/>
              <a:t>En cambio cuando se usa </a:t>
            </a:r>
            <a:r>
              <a:rPr lang="es-BO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BO" dirty="0" smtClean="0"/>
              <a:t>, la condición suele estar primero.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8606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1143000"/>
          </a:xfrm>
        </p:spPr>
        <p:txBody>
          <a:bodyPr/>
          <a:lstStyle/>
          <a:p>
            <a:r>
              <a:rPr lang="es-BO" dirty="0">
                <a:solidFill>
                  <a:srgbClr val="0070C0"/>
                </a:solidFill>
              </a:rPr>
              <a:t>w</a:t>
            </a:r>
            <a:r>
              <a:rPr lang="es-BO" dirty="0" smtClean="0">
                <a:solidFill>
                  <a:srgbClr val="0070C0"/>
                </a:solidFill>
              </a:rPr>
              <a:t>hile</a:t>
            </a:r>
            <a:r>
              <a:rPr lang="es-BO" dirty="0" smtClean="0"/>
              <a:t> vs </a:t>
            </a:r>
            <a:r>
              <a:rPr lang="es-BO" dirty="0" smtClean="0">
                <a:solidFill>
                  <a:srgbClr val="0070C0"/>
                </a:solidFill>
              </a:rPr>
              <a:t>do</a:t>
            </a:r>
            <a:r>
              <a:rPr lang="es-BO" dirty="0" smtClean="0"/>
              <a:t>-</a:t>
            </a:r>
            <a:r>
              <a:rPr lang="es-BO" dirty="0" smtClean="0">
                <a:solidFill>
                  <a:srgbClr val="0070C0"/>
                </a:solidFill>
              </a:rPr>
              <a:t>while</a:t>
            </a:r>
            <a:endParaRPr lang="es-BO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1772816"/>
            <a:ext cx="6777317" cy="4392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BO" sz="15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BO" sz="1500" dirty="0" smtClean="0">
                <a:latin typeface="Consolas" pitchFamily="49" charset="0"/>
                <a:cs typeface="Consolas" pitchFamily="49" charset="0"/>
              </a:rPr>
              <a:t> i=20;</a:t>
            </a:r>
          </a:p>
          <a:p>
            <a:pPr marL="0" indent="0">
              <a:buNone/>
            </a:pPr>
            <a:r>
              <a:rPr lang="es-BO" sz="15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BO" sz="1500" dirty="0" smtClean="0">
                <a:latin typeface="Consolas" pitchFamily="49" charset="0"/>
                <a:cs typeface="Consolas" pitchFamily="49" charset="0"/>
              </a:rPr>
              <a:t>(i&lt;10)</a:t>
            </a:r>
          </a:p>
          <a:p>
            <a:pPr marL="0" indent="0">
              <a:buNone/>
            </a:pPr>
            <a:r>
              <a:rPr lang="es-BO" sz="15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s-BO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BO" sz="1500" dirty="0" smtClean="0">
                <a:latin typeface="Consolas" pitchFamily="49" charset="0"/>
                <a:cs typeface="Consolas" pitchFamily="49" charset="0"/>
              </a:rPr>
              <a:t>cout&lt;&lt;i&lt;&lt;endl;</a:t>
            </a:r>
          </a:p>
          <a:p>
            <a:pPr marL="0" indent="0">
              <a:buNone/>
            </a:pPr>
            <a:r>
              <a:rPr lang="es-BO" sz="1500" dirty="0" smtClean="0">
                <a:latin typeface="Consolas" pitchFamily="49" charset="0"/>
                <a:cs typeface="Consolas" pitchFamily="49" charset="0"/>
              </a:rPr>
              <a:t>	i++;</a:t>
            </a:r>
          </a:p>
          <a:p>
            <a:pPr marL="0" indent="0">
              <a:buNone/>
            </a:pPr>
            <a:r>
              <a:rPr lang="es-BO" sz="15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s-BO" sz="1500" dirty="0" smtClean="0"/>
              <a:t>No me genera ningún resultado, pues la condición no se cumple de inicio. </a:t>
            </a:r>
          </a:p>
          <a:p>
            <a:pPr marL="0" indent="0">
              <a:buNone/>
            </a:pPr>
            <a:r>
              <a:rPr lang="es-BO" sz="15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BO" sz="1500" dirty="0" smtClean="0">
                <a:latin typeface="Consolas" pitchFamily="49" charset="0"/>
                <a:cs typeface="Consolas" pitchFamily="49" charset="0"/>
              </a:rPr>
              <a:t> i=20;</a:t>
            </a:r>
          </a:p>
          <a:p>
            <a:pPr marL="0" indent="0">
              <a:buNone/>
            </a:pPr>
            <a:r>
              <a:rPr lang="es-BO" sz="15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None/>
            </a:pPr>
            <a:r>
              <a:rPr lang="es-BO" sz="15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s-BO" sz="1500" dirty="0" smtClean="0">
                <a:latin typeface="Consolas" pitchFamily="49" charset="0"/>
                <a:cs typeface="Consolas" pitchFamily="49" charset="0"/>
              </a:rPr>
              <a:t>	cout&lt;&lt;i&lt;&lt;endl;</a:t>
            </a:r>
          </a:p>
          <a:p>
            <a:pPr marL="0" indent="0">
              <a:buNone/>
            </a:pPr>
            <a:r>
              <a:rPr lang="es-BO" sz="150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BO" sz="1500" dirty="0" smtClean="0">
                <a:latin typeface="Consolas" pitchFamily="49" charset="0"/>
                <a:cs typeface="Consolas" pitchFamily="49" charset="0"/>
              </a:rPr>
              <a:t>i++;</a:t>
            </a:r>
          </a:p>
          <a:p>
            <a:pPr marL="0" indent="0">
              <a:buNone/>
            </a:pPr>
            <a:r>
              <a:rPr lang="es-BO" sz="1500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s-BO" sz="15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s-BO" sz="1500" dirty="0" smtClean="0">
                <a:latin typeface="Consolas" pitchFamily="49" charset="0"/>
                <a:cs typeface="Consolas" pitchFamily="49" charset="0"/>
              </a:rPr>
              <a:t>(i&lt;10);</a:t>
            </a:r>
          </a:p>
          <a:p>
            <a:pPr marL="0" indent="0">
              <a:buNone/>
            </a:pPr>
            <a:r>
              <a:rPr lang="es-BO" sz="1500" dirty="0" smtClean="0"/>
              <a:t>Lo que me genera es que mostrará por pantalla el número 20, esto es debido a que se ejecuta el cuerpo del bucle y se pregunta después.</a:t>
            </a:r>
          </a:p>
          <a:p>
            <a:endParaRPr lang="es-BO" sz="1500" dirty="0"/>
          </a:p>
        </p:txBody>
      </p:sp>
    </p:spTree>
    <p:extLst>
      <p:ext uri="{BB962C8B-B14F-4D97-AF65-F5344CB8AC3E}">
        <p14:creationId xmlns:p14="http://schemas.microsoft.com/office/powerpoint/2010/main" val="38181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540</TotalTime>
  <Words>268</Words>
  <Application>Microsoft Office PowerPoint</Application>
  <PresentationFormat>Presentación en pantalla (4:3)</PresentationFormat>
  <Paragraphs>181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Austin</vt:lpstr>
      <vt:lpstr>Estructuras  Repetitivas en C++</vt:lpstr>
      <vt:lpstr>El for</vt:lpstr>
      <vt:lpstr>El for</vt:lpstr>
      <vt:lpstr>El for</vt:lpstr>
      <vt:lpstr>El for</vt:lpstr>
      <vt:lpstr>El while</vt:lpstr>
      <vt:lpstr>El while</vt:lpstr>
      <vt:lpstr>El do-while</vt:lpstr>
      <vt:lpstr>while vs do-while</vt:lpstr>
      <vt:lpstr>El do-while</vt:lpstr>
      <vt:lpstr>El goto</vt:lpstr>
      <vt:lpstr>El goto</vt:lpstr>
      <vt:lpstr>Desafíos</vt:lpstr>
      <vt:lpstr>Desafíos</vt:lpstr>
      <vt:lpstr>Desafíos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Control Repetitivas en C++</dc:title>
  <dc:creator>clever</dc:creator>
  <cp:lastModifiedBy>clever matchless bravo villafuerte</cp:lastModifiedBy>
  <cp:revision>44</cp:revision>
  <dcterms:created xsi:type="dcterms:W3CDTF">2012-04-29T02:28:31Z</dcterms:created>
  <dcterms:modified xsi:type="dcterms:W3CDTF">2014-01-25T18:34:47Z</dcterms:modified>
</cp:coreProperties>
</file>