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2325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318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594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49243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90897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0533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779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422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700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7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70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54689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247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366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342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21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D3E6-9FA9-4BE6-B948-A64803921982}" type="datetimeFigureOut">
              <a:rPr lang="es-BO" smtClean="0"/>
              <a:t>24/6/2022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7CDB-6D91-4987-AF55-4D8A1EE1B79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243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8032-37A7-47A5-AC6F-B35618B03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35242"/>
            <a:ext cx="9001462" cy="2387600"/>
          </a:xfrm>
        </p:spPr>
        <p:txBody>
          <a:bodyPr/>
          <a:lstStyle/>
          <a:p>
            <a:r>
              <a:rPr lang="en-US" dirty="0"/>
              <a:t>arrays EN C++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7622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Operaciones con </a:t>
            </a:r>
            <a:r>
              <a:rPr lang="es-ES" dirty="0" err="1"/>
              <a:t>arrays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22781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2000" dirty="0">
                <a:effectLst/>
              </a:rPr>
              <a:t> </a:t>
            </a:r>
            <a:r>
              <a:rPr lang="es-ES" sz="2800" dirty="0">
                <a:effectLst/>
              </a:rPr>
              <a:t>Las operaciones con cualquier array sin importar la dimensión son: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>
                <a:effectLst/>
              </a:rPr>
              <a:t> Lectura / Escritura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>
                <a:effectLst/>
              </a:rPr>
              <a:t> </a:t>
            </a:r>
            <a:r>
              <a:rPr lang="es-ES" sz="2800" dirty="0" err="1">
                <a:effectLst/>
              </a:rPr>
              <a:t>Asignacion</a:t>
            </a:r>
            <a:endParaRPr lang="es-ES" sz="2800" dirty="0">
              <a:effectLst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>
                <a:effectLst/>
              </a:rPr>
              <a:t> Recorrido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>
                <a:effectLst/>
              </a:rPr>
              <a:t> </a:t>
            </a:r>
            <a:r>
              <a:rPr lang="es-ES" sz="2800" dirty="0" err="1">
                <a:effectLst/>
              </a:rPr>
              <a:t>Ordenacion</a:t>
            </a:r>
            <a:endParaRPr lang="es-ES" sz="2800" dirty="0">
              <a:effectLst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2800" dirty="0">
                <a:effectLst/>
              </a:rPr>
              <a:t> </a:t>
            </a:r>
            <a:r>
              <a:rPr lang="es-ES" sz="2800" dirty="0" err="1">
                <a:effectLst/>
              </a:rPr>
              <a:t>Busqueda</a:t>
            </a:r>
            <a:endParaRPr lang="es-ES" sz="28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972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Operaciones con </a:t>
            </a:r>
            <a:r>
              <a:rPr lang="es-ES" dirty="0" err="1"/>
              <a:t>arrays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075412"/>
          </a:xfrm>
        </p:spPr>
        <p:txBody>
          <a:bodyPr>
            <a:normAutofit fontScale="475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800" dirty="0">
                <a:effectLst/>
              </a:rPr>
              <a:t> </a:t>
            </a:r>
            <a:r>
              <a:rPr lang="es-ES" sz="6700" dirty="0">
                <a:effectLst/>
              </a:rPr>
              <a:t>Lectura:</a:t>
            </a:r>
          </a:p>
          <a:p>
            <a:pPr marL="457200" lvl="1" indent="0">
              <a:buNone/>
            </a:pPr>
            <a:r>
              <a:rPr lang="es-ES" sz="6700" dirty="0">
                <a:effectLst/>
              </a:rPr>
              <a:t>	</a:t>
            </a:r>
            <a:r>
              <a:rPr lang="es-ES" sz="6700" dirty="0" err="1">
                <a:effectLst/>
              </a:rPr>
              <a:t>cin</a:t>
            </a:r>
            <a:r>
              <a:rPr lang="es-ES" sz="6700" dirty="0">
                <a:effectLst/>
              </a:rPr>
              <a:t>&gt;&gt;x[0]; //para un array unidimensional</a:t>
            </a:r>
          </a:p>
          <a:p>
            <a:pPr marL="457200" lvl="1" indent="0">
              <a:buNone/>
            </a:pPr>
            <a:r>
              <a:rPr lang="es-ES" sz="6700" dirty="0">
                <a:effectLst/>
              </a:rPr>
              <a:t>	</a:t>
            </a:r>
            <a:r>
              <a:rPr lang="es-ES" sz="6700" dirty="0" err="1">
                <a:effectLst/>
              </a:rPr>
              <a:t>cin</a:t>
            </a:r>
            <a:r>
              <a:rPr lang="es-ES" sz="6700" dirty="0">
                <a:effectLst/>
              </a:rPr>
              <a:t>&gt;&gt;x[2][5]; //para un array bidimensional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sz="6700" dirty="0">
                <a:effectLst/>
              </a:rPr>
              <a:t> Escritura</a:t>
            </a:r>
          </a:p>
          <a:p>
            <a:pPr marL="457200" lvl="1" indent="0">
              <a:buNone/>
            </a:pPr>
            <a:r>
              <a:rPr lang="es-ES" sz="6700" dirty="0">
                <a:effectLst/>
              </a:rPr>
              <a:t>	</a:t>
            </a:r>
            <a:r>
              <a:rPr lang="es-ES" sz="6700" dirty="0" err="1">
                <a:effectLst/>
              </a:rPr>
              <a:t>cout</a:t>
            </a:r>
            <a:r>
              <a:rPr lang="es-ES" sz="6700" dirty="0">
                <a:effectLst/>
              </a:rPr>
              <a:t>&lt;&lt;x[0]; //para un array unidimensional</a:t>
            </a:r>
          </a:p>
          <a:p>
            <a:pPr marL="457200" lvl="1" indent="0">
              <a:buNone/>
            </a:pPr>
            <a:r>
              <a:rPr lang="es-ES" sz="6700" dirty="0">
                <a:effectLst/>
              </a:rPr>
              <a:t>	</a:t>
            </a:r>
            <a:r>
              <a:rPr lang="es-ES" sz="6700" dirty="0" err="1">
                <a:effectLst/>
              </a:rPr>
              <a:t>cout</a:t>
            </a:r>
            <a:r>
              <a:rPr lang="es-ES" sz="6700" dirty="0">
                <a:effectLst/>
              </a:rPr>
              <a:t>&lt;&lt;x[2][5]; //para un array bidimensional</a:t>
            </a:r>
          </a:p>
          <a:p>
            <a:pPr marL="457200" lvl="1" indent="0">
              <a:buNone/>
            </a:pPr>
            <a:endParaRPr lang="es-ES" sz="2800" dirty="0">
              <a:effectLst/>
            </a:endParaRPr>
          </a:p>
          <a:p>
            <a:pPr marL="457200" lvl="1" indent="0">
              <a:buNone/>
            </a:pPr>
            <a:endParaRPr lang="es-ES" sz="2800" dirty="0">
              <a:effectLst/>
            </a:endParaRP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	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39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Operaciones con </a:t>
            </a:r>
            <a:r>
              <a:rPr lang="es-ES" dirty="0" err="1"/>
              <a:t>arrays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075412"/>
          </a:xfrm>
        </p:spPr>
        <p:txBody>
          <a:bodyPr>
            <a:normAutofit fontScale="55000" lnSpcReduction="2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800" dirty="0">
                <a:effectLst/>
              </a:rPr>
              <a:t> </a:t>
            </a:r>
            <a:r>
              <a:rPr lang="es-ES" sz="6700" dirty="0" err="1">
                <a:effectLst/>
              </a:rPr>
              <a:t>Asignacion</a:t>
            </a:r>
            <a:r>
              <a:rPr lang="es-ES" sz="6700" dirty="0">
                <a:effectLst/>
              </a:rPr>
              <a:t>:</a:t>
            </a:r>
          </a:p>
          <a:p>
            <a:pPr marL="457200" lvl="1" indent="0">
              <a:buNone/>
            </a:pPr>
            <a:r>
              <a:rPr lang="es-ES" sz="6700" dirty="0">
                <a:effectLst/>
              </a:rPr>
              <a:t>	x[5]=3; //para un array unidimensional</a:t>
            </a:r>
          </a:p>
          <a:p>
            <a:pPr marL="457200" lvl="1" indent="0">
              <a:buNone/>
            </a:pPr>
            <a:r>
              <a:rPr lang="es-ES" sz="6700" dirty="0">
                <a:effectLst/>
              </a:rPr>
              <a:t>	x[1][2]=8; //para un array bidimensional</a:t>
            </a:r>
          </a:p>
          <a:p>
            <a:pPr marL="457200" lvl="1" indent="0">
              <a:buNone/>
            </a:pPr>
            <a:endParaRPr lang="es-ES" sz="2800" dirty="0">
              <a:effectLst/>
            </a:endParaRPr>
          </a:p>
          <a:p>
            <a:pPr marL="457200" lvl="1" indent="0">
              <a:buNone/>
            </a:pPr>
            <a:endParaRPr lang="es-ES" sz="2800" dirty="0">
              <a:effectLst/>
            </a:endParaRP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	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669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Operaciones con </a:t>
            </a:r>
            <a:r>
              <a:rPr lang="es-ES" dirty="0" err="1"/>
              <a:t>arrays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0754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BO" sz="3600" dirty="0"/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D92AE31-D6EE-5645-66D4-872BCCE5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77678"/>
              </p:ext>
            </p:extLst>
          </p:nvPr>
        </p:nvGraphicFramePr>
        <p:xfrm>
          <a:off x="1142394" y="2023532"/>
          <a:ext cx="9728806" cy="409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4403">
                  <a:extLst>
                    <a:ext uri="{9D8B030D-6E8A-4147-A177-3AD203B41FA5}">
                      <a16:colId xmlns:a16="http://schemas.microsoft.com/office/drawing/2014/main" val="508338653"/>
                    </a:ext>
                  </a:extLst>
                </a:gridCol>
                <a:gridCol w="4864403">
                  <a:extLst>
                    <a:ext uri="{9D8B030D-6E8A-4147-A177-3AD203B41FA5}">
                      <a16:colId xmlns:a16="http://schemas.microsoft.com/office/drawing/2014/main" val="1907374388"/>
                    </a:ext>
                  </a:extLst>
                </a:gridCol>
              </a:tblGrid>
              <a:tr h="405553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BO" sz="2000" dirty="0"/>
                        <a:t>//recorrido para lectura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2000" dirty="0" err="1"/>
                        <a:t>for</a:t>
                      </a:r>
                      <a:r>
                        <a:rPr lang="es-BO" sz="2000" dirty="0"/>
                        <a:t>(</a:t>
                      </a:r>
                      <a:r>
                        <a:rPr lang="es-BO" sz="2000" dirty="0" err="1"/>
                        <a:t>int</a:t>
                      </a:r>
                      <a:r>
                        <a:rPr lang="es-BO" sz="2000" dirty="0"/>
                        <a:t> i=0;i&lt;100;i++)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2000" dirty="0"/>
                        <a:t>           </a:t>
                      </a:r>
                      <a:r>
                        <a:rPr lang="es-BO" sz="2000" dirty="0" err="1"/>
                        <a:t>cin</a:t>
                      </a:r>
                      <a:r>
                        <a:rPr lang="es-BO" sz="2000" dirty="0"/>
                        <a:t>&gt;&gt;x[i];</a:t>
                      </a:r>
                    </a:p>
                    <a:p>
                      <a:pPr marL="0" indent="0">
                        <a:buNone/>
                      </a:pPr>
                      <a:endParaRPr lang="es-BO" sz="2000" dirty="0"/>
                    </a:p>
                    <a:p>
                      <a:pPr marL="0" indent="0">
                        <a:buNone/>
                      </a:pPr>
                      <a:r>
                        <a:rPr lang="es-BO" sz="2000" dirty="0"/>
                        <a:t>//recorrido para escritura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2000" dirty="0"/>
                        <a:t> </a:t>
                      </a:r>
                      <a:r>
                        <a:rPr lang="es-BO" sz="2000" dirty="0" err="1"/>
                        <a:t>for</a:t>
                      </a:r>
                      <a:r>
                        <a:rPr lang="es-BO" sz="2000" dirty="0"/>
                        <a:t>(</a:t>
                      </a:r>
                      <a:r>
                        <a:rPr lang="es-BO" sz="2000" dirty="0" err="1"/>
                        <a:t>int</a:t>
                      </a:r>
                      <a:r>
                        <a:rPr lang="es-BO" sz="2000" dirty="0"/>
                        <a:t> i=0;i&lt;100;i++)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2000" dirty="0"/>
                        <a:t>           </a:t>
                      </a:r>
                      <a:r>
                        <a:rPr lang="es-BO" sz="2000" dirty="0" err="1"/>
                        <a:t>cout</a:t>
                      </a:r>
                      <a:r>
                        <a:rPr lang="es-BO" sz="2000" dirty="0"/>
                        <a:t>&lt;&lt;x[i];</a:t>
                      </a:r>
                    </a:p>
                    <a:p>
                      <a:pPr marL="0" indent="0">
                        <a:buNone/>
                      </a:pPr>
                      <a:endParaRPr lang="es-BO" sz="2000" dirty="0"/>
                    </a:p>
                    <a:p>
                      <a:pPr marL="0" indent="0">
                        <a:buNone/>
                      </a:pPr>
                      <a:r>
                        <a:rPr lang="es-BO" sz="2000" dirty="0"/>
                        <a:t>//recorrido para asignación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2000" dirty="0" err="1"/>
                        <a:t>for</a:t>
                      </a:r>
                      <a:r>
                        <a:rPr lang="es-BO" sz="2000" dirty="0"/>
                        <a:t>(</a:t>
                      </a:r>
                      <a:r>
                        <a:rPr lang="es-BO" sz="2000" dirty="0" err="1"/>
                        <a:t>int</a:t>
                      </a:r>
                      <a:r>
                        <a:rPr lang="es-BO" sz="2000" dirty="0"/>
                        <a:t> i=0;i&lt;100;i++)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2000" dirty="0"/>
                        <a:t>           x[i]=5;</a:t>
                      </a:r>
                    </a:p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800" dirty="0"/>
                        <a:t>//recorrido para lectura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 err="1"/>
                        <a:t>for</a:t>
                      </a:r>
                      <a:r>
                        <a:rPr lang="es-BO" sz="1800" dirty="0"/>
                        <a:t>(</a:t>
                      </a:r>
                      <a:r>
                        <a:rPr lang="es-BO" sz="1800" dirty="0" err="1"/>
                        <a:t>int</a:t>
                      </a:r>
                      <a:r>
                        <a:rPr lang="es-BO" sz="1800" dirty="0"/>
                        <a:t> i=0;i&lt;15;i++)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        </a:t>
                      </a:r>
                      <a:r>
                        <a:rPr lang="es-BO" sz="1800" dirty="0" err="1"/>
                        <a:t>for</a:t>
                      </a:r>
                      <a:r>
                        <a:rPr lang="es-BO" sz="1800" dirty="0"/>
                        <a:t>(</a:t>
                      </a:r>
                      <a:r>
                        <a:rPr lang="es-BO" sz="1800" dirty="0" err="1"/>
                        <a:t>int</a:t>
                      </a:r>
                      <a:r>
                        <a:rPr lang="es-BO" sz="1800" dirty="0"/>
                        <a:t> j=0;j&lt;4;j++)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            </a:t>
                      </a:r>
                      <a:r>
                        <a:rPr lang="es-BO" sz="1800" dirty="0" err="1"/>
                        <a:t>cin</a:t>
                      </a:r>
                      <a:r>
                        <a:rPr lang="es-BO" sz="1800" dirty="0"/>
                        <a:t>&gt;&gt;x[i][j];</a:t>
                      </a:r>
                    </a:p>
                    <a:p>
                      <a:pPr marL="0" indent="0">
                        <a:buNone/>
                      </a:pPr>
                      <a:endParaRPr lang="es-BO" sz="1800" dirty="0"/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//recorrido para escritura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 err="1"/>
                        <a:t>for</a:t>
                      </a:r>
                      <a:r>
                        <a:rPr lang="es-BO" sz="1800" dirty="0"/>
                        <a:t>(</a:t>
                      </a:r>
                      <a:r>
                        <a:rPr lang="es-BO" sz="1800" dirty="0" err="1"/>
                        <a:t>int</a:t>
                      </a:r>
                      <a:r>
                        <a:rPr lang="es-BO" sz="1800" dirty="0"/>
                        <a:t> i=0;i&lt;15;i++)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        </a:t>
                      </a:r>
                      <a:r>
                        <a:rPr lang="es-BO" sz="1800" dirty="0" err="1"/>
                        <a:t>for</a:t>
                      </a:r>
                      <a:r>
                        <a:rPr lang="es-BO" sz="1800" dirty="0"/>
                        <a:t>(</a:t>
                      </a:r>
                      <a:r>
                        <a:rPr lang="es-BO" sz="1800" dirty="0" err="1"/>
                        <a:t>int</a:t>
                      </a:r>
                      <a:r>
                        <a:rPr lang="es-BO" sz="1800" dirty="0"/>
                        <a:t> j=0;j&lt;4;j++)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            </a:t>
                      </a:r>
                      <a:r>
                        <a:rPr lang="es-BO" sz="1800" dirty="0" err="1"/>
                        <a:t>cout</a:t>
                      </a:r>
                      <a:r>
                        <a:rPr lang="es-BO" sz="1800" dirty="0"/>
                        <a:t>&lt;&lt;x[i][j];</a:t>
                      </a:r>
                    </a:p>
                    <a:p>
                      <a:pPr marL="0" indent="0">
                        <a:buNone/>
                      </a:pPr>
                      <a:endParaRPr lang="es-BO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BO" sz="1800" dirty="0"/>
                        <a:t>//recorrido para asignación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 err="1"/>
                        <a:t>for</a:t>
                      </a:r>
                      <a:r>
                        <a:rPr lang="es-BO" sz="1800" dirty="0"/>
                        <a:t>(</a:t>
                      </a:r>
                      <a:r>
                        <a:rPr lang="es-BO" sz="1800" dirty="0" err="1"/>
                        <a:t>int</a:t>
                      </a:r>
                      <a:r>
                        <a:rPr lang="es-BO" sz="1800" dirty="0"/>
                        <a:t> i=0;i&lt;15;i++)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        </a:t>
                      </a:r>
                      <a:r>
                        <a:rPr lang="es-BO" sz="1800" dirty="0" err="1"/>
                        <a:t>for</a:t>
                      </a:r>
                      <a:r>
                        <a:rPr lang="es-BO" sz="1800" dirty="0"/>
                        <a:t>(</a:t>
                      </a:r>
                      <a:r>
                        <a:rPr lang="es-BO" sz="1800" dirty="0" err="1"/>
                        <a:t>int</a:t>
                      </a:r>
                      <a:r>
                        <a:rPr lang="es-BO" sz="1800" dirty="0"/>
                        <a:t> j=0;j&lt;4;j++)</a:t>
                      </a:r>
                    </a:p>
                    <a:p>
                      <a:pPr marL="0" indent="0">
                        <a:buNone/>
                      </a:pPr>
                      <a:r>
                        <a:rPr lang="es-BO" sz="1800" dirty="0"/>
                        <a:t>            x[i][j]=5;</a:t>
                      </a:r>
                      <a:endParaRPr lang="es-ES" sz="1100" dirty="0">
                        <a:effectLst/>
                      </a:endParaRPr>
                    </a:p>
                    <a:p>
                      <a:endParaRPr lang="es-B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83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QUE ES UN array o vector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</a:t>
            </a:r>
            <a:r>
              <a:rPr lang="es-ES" sz="2800" dirty="0"/>
              <a:t>Es un vector o array unidimensional es un tipo de dato que almacena una secuencia de datos del mismo tipo. Los elementos de un vector se almacenan en zonas contiguas de memoria y se puede acceder a ellos de manera directa mediante un índice </a:t>
            </a:r>
            <a:r>
              <a:rPr lang="es-ES" sz="2800"/>
              <a:t>o posición. </a:t>
            </a:r>
            <a:endParaRPr lang="es-ES" sz="2800" dirty="0"/>
          </a:p>
          <a:p>
            <a:pPr marL="457200" lvl="1" indent="0">
              <a:buNone/>
            </a:pPr>
            <a:endParaRPr lang="es-ES" sz="32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10830FA6-9408-1105-32AD-2CCD5FF75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28125"/>
              </p:ext>
            </p:extLst>
          </p:nvPr>
        </p:nvGraphicFramePr>
        <p:xfrm>
          <a:off x="2032000" y="5046133"/>
          <a:ext cx="8128000" cy="150706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30118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04843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76105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01396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94605277"/>
                    </a:ext>
                  </a:extLst>
                </a:gridCol>
              </a:tblGrid>
              <a:tr h="1117600"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5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8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1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9</a:t>
                      </a:r>
                      <a:endParaRPr lang="es-BO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416591"/>
                  </a:ext>
                </a:extLst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8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84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Definir un array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dirty="0">
                <a:effectLst/>
              </a:rPr>
              <a:t>tipo nombre[ tamaño ] 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Ejemplos: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int</a:t>
            </a:r>
            <a:r>
              <a:rPr lang="es-ES" sz="2000" dirty="0">
                <a:effectLst/>
              </a:rPr>
              <a:t> números[10];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char</a:t>
            </a:r>
            <a:r>
              <a:rPr lang="es-ES" sz="2000" dirty="0">
                <a:effectLst/>
              </a:rPr>
              <a:t> letras[5];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float</a:t>
            </a:r>
            <a:r>
              <a:rPr lang="es-ES" sz="2000" dirty="0">
                <a:effectLst/>
              </a:rPr>
              <a:t> reales[7];</a:t>
            </a:r>
          </a:p>
        </p:txBody>
      </p:sp>
    </p:spTree>
    <p:extLst>
      <p:ext uri="{BB962C8B-B14F-4D97-AF65-F5344CB8AC3E}">
        <p14:creationId xmlns:p14="http://schemas.microsoft.com/office/powerpoint/2010/main" val="267809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Iniciacion</a:t>
            </a:r>
            <a:r>
              <a:rPr lang="es-ES" dirty="0"/>
              <a:t> de un array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22781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" sz="2000" dirty="0" err="1">
                <a:effectLst/>
              </a:rPr>
              <a:t>int</a:t>
            </a:r>
            <a:r>
              <a:rPr lang="es-ES" sz="2000" dirty="0">
                <a:effectLst/>
              </a:rPr>
              <a:t> numero[] = { 1,4,6,7,3 };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numero[0] =  1;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numero[1] =  4;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numero[2] =  6;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numero[3] =  7;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numero[4] =  3;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11DBBB-54A3-5E6D-5454-EBE2578A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65674"/>
              </p:ext>
            </p:extLst>
          </p:nvPr>
        </p:nvGraphicFramePr>
        <p:xfrm>
          <a:off x="1718733" y="2751667"/>
          <a:ext cx="8128000" cy="1457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7255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073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7415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7629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9899023"/>
                    </a:ext>
                  </a:extLst>
                </a:gridCol>
              </a:tblGrid>
              <a:tr h="1086309"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1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4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6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7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3</a:t>
                      </a:r>
                      <a:endParaRPr lang="es-BO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1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6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0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 err="1"/>
              <a:t>Iniciacion</a:t>
            </a:r>
            <a:r>
              <a:rPr lang="es-ES" dirty="0"/>
              <a:t> de un array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22781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s-ES" sz="2000" dirty="0" err="1">
                <a:effectLst/>
              </a:rPr>
              <a:t>char</a:t>
            </a:r>
            <a:r>
              <a:rPr lang="es-ES" sz="2000" dirty="0">
                <a:effectLst/>
              </a:rPr>
              <a:t> letra[] = { ‘a’, ‘e’, ‘i’, ‘o’, ‘u’ };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letra[0] =  ‘a’;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letra[1] =  ‘e’;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letra[2] =  ‘i’;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letra[3] =  ‘o’;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letra[4] =  ‘u</a:t>
            </a:r>
            <a:r>
              <a:rPr lang="es-ES" sz="2000" u="sng" dirty="0">
                <a:effectLst/>
              </a:rPr>
              <a:t>’;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8611DBBB-54A3-5E6D-5454-EBE2578A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545174"/>
              </p:ext>
            </p:extLst>
          </p:nvPr>
        </p:nvGraphicFramePr>
        <p:xfrm>
          <a:off x="1718733" y="2751667"/>
          <a:ext cx="8128000" cy="1457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27255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69073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74151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76294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9899023"/>
                    </a:ext>
                  </a:extLst>
                </a:gridCol>
              </a:tblGrid>
              <a:tr h="1086309"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a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e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i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o</a:t>
                      </a:r>
                      <a:endParaRPr lang="es-BO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u</a:t>
                      </a:r>
                      <a:endParaRPr lang="es-BO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1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6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QUE ES UN matriz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375367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s-ES" sz="3200" dirty="0"/>
              <a:t> </a:t>
            </a:r>
            <a:r>
              <a:rPr lang="es-ES" sz="3600" dirty="0"/>
              <a:t>Una matriz es un vector de vectores o también llamado array bidimensional. La manera de declarar una matriz en C++ es similar a un vector.</a:t>
            </a:r>
          </a:p>
          <a:p>
            <a:pPr marL="457200" lvl="1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9562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Declarando una matriz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0330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dirty="0">
                <a:effectLst/>
              </a:rPr>
              <a:t>tipo nombre[ </a:t>
            </a:r>
            <a:r>
              <a:rPr lang="es-ES" sz="2000" dirty="0" err="1">
                <a:effectLst/>
              </a:rPr>
              <a:t>nfilas</a:t>
            </a:r>
            <a:r>
              <a:rPr lang="es-ES" sz="2000" dirty="0">
                <a:effectLst/>
              </a:rPr>
              <a:t> ][ </a:t>
            </a:r>
            <a:r>
              <a:rPr lang="es-ES" sz="2000" dirty="0" err="1">
                <a:effectLst/>
              </a:rPr>
              <a:t>nColumnas</a:t>
            </a:r>
            <a:r>
              <a:rPr lang="es-ES" sz="2000" dirty="0">
                <a:effectLst/>
              </a:rPr>
              <a:t> ];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int</a:t>
            </a:r>
            <a:r>
              <a:rPr lang="es-ES" sz="2000" dirty="0">
                <a:effectLst/>
              </a:rPr>
              <a:t> números[2][3];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char</a:t>
            </a:r>
            <a:r>
              <a:rPr lang="es-ES" sz="2000" dirty="0">
                <a:effectLst/>
              </a:rPr>
              <a:t> letras[3][2];</a:t>
            </a:r>
          </a:p>
          <a:p>
            <a:pPr marL="457200" lvl="1" indent="0">
              <a:buNone/>
            </a:pPr>
            <a:r>
              <a:rPr lang="es-ES" sz="2000" dirty="0">
                <a:effectLst/>
              </a:rPr>
              <a:t>		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F869679-A6FD-9F6D-BC40-92F15C0C8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35623"/>
              </p:ext>
            </p:extLst>
          </p:nvPr>
        </p:nvGraphicFramePr>
        <p:xfrm>
          <a:off x="2938536" y="2760133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692411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30042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705342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58688760"/>
                    </a:ext>
                  </a:extLst>
                </a:gridCol>
                <a:gridCol w="1142396">
                  <a:extLst>
                    <a:ext uri="{9D8B030D-6E8A-4147-A177-3AD203B41FA5}">
                      <a16:colId xmlns:a16="http://schemas.microsoft.com/office/drawing/2014/main" val="2600431716"/>
                    </a:ext>
                  </a:extLst>
                </a:gridCol>
                <a:gridCol w="1566938">
                  <a:extLst>
                    <a:ext uri="{9D8B030D-6E8A-4147-A177-3AD203B41FA5}">
                      <a16:colId xmlns:a16="http://schemas.microsoft.com/office/drawing/2014/main" val="137642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B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columna 0</a:t>
                      </a:r>
                      <a:endParaRPr lang="es-B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columna 1</a:t>
                      </a:r>
                      <a:endParaRPr lang="es-B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columna 2</a:t>
                      </a:r>
                      <a:endParaRPr lang="es-B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columna n-1</a:t>
                      </a:r>
                      <a:endParaRPr lang="es-BO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911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fila 0</a:t>
                      </a:r>
                      <a:endParaRPr lang="es-B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5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fila 1</a:t>
                      </a:r>
                      <a:endParaRPr lang="es-B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616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</a:t>
                      </a:r>
                      <a:endParaRPr lang="es-B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05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fila n-1</a:t>
                      </a:r>
                      <a:endParaRPr lang="es-BO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9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9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Agregar elementos a la matriz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2278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dirty="0" err="1">
                <a:effectLst/>
              </a:rPr>
              <a:t>int</a:t>
            </a:r>
            <a:r>
              <a:rPr lang="es-ES" sz="2000" dirty="0">
                <a:effectLst/>
              </a:rPr>
              <a:t> </a:t>
            </a:r>
            <a:r>
              <a:rPr lang="es-ES" sz="2000" dirty="0" err="1">
                <a:effectLst/>
              </a:rPr>
              <a:t>numeros</a:t>
            </a:r>
            <a:r>
              <a:rPr lang="es-ES" sz="2000" dirty="0">
                <a:effectLst/>
              </a:rPr>
              <a:t>[2][3] = {1,2,3 ,4,5,6};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cout</a:t>
            </a:r>
            <a:r>
              <a:rPr lang="es-ES" sz="2000" dirty="0">
                <a:effectLst/>
              </a:rPr>
              <a:t>&lt;&lt;números[1][2];	// 6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cout</a:t>
            </a:r>
            <a:r>
              <a:rPr lang="es-ES" sz="2000" dirty="0">
                <a:effectLst/>
              </a:rPr>
              <a:t>&lt;&lt;números[0][1];	// 2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B046918-CF08-676C-B731-AD36F0F3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15808"/>
              </p:ext>
            </p:extLst>
          </p:nvPr>
        </p:nvGraphicFramePr>
        <p:xfrm>
          <a:off x="4682066" y="2650067"/>
          <a:ext cx="4199468" cy="2336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39282520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207168559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193661902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29869038"/>
                    </a:ext>
                  </a:extLst>
                </a:gridCol>
              </a:tblGrid>
              <a:tr h="778933">
                <a:tc>
                  <a:txBody>
                    <a:bodyPr/>
                    <a:lstStyle/>
                    <a:p>
                      <a:pPr algn="ctr"/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0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1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2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412977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0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1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2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3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305377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1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4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5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6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90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5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143AF-CE9B-4056-94AC-5103178A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0"/>
            <a:ext cx="8027005" cy="132632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dirty="0"/>
              <a:t>Otra manera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167B1-B42F-4304-9823-C38FED6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95" y="2215321"/>
            <a:ext cx="10353762" cy="42278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2000" dirty="0" err="1">
                <a:effectLst/>
              </a:rPr>
              <a:t>int</a:t>
            </a:r>
            <a:r>
              <a:rPr lang="es-ES" sz="2000" dirty="0">
                <a:effectLst/>
              </a:rPr>
              <a:t> </a:t>
            </a:r>
            <a:r>
              <a:rPr lang="es-ES" sz="2000" dirty="0" err="1">
                <a:effectLst/>
              </a:rPr>
              <a:t>numeros</a:t>
            </a:r>
            <a:r>
              <a:rPr lang="es-ES" sz="2000" dirty="0">
                <a:effectLst/>
              </a:rPr>
              <a:t>[2][3] = {{1,2,3} ,{4,5,6}};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cout</a:t>
            </a:r>
            <a:r>
              <a:rPr lang="es-ES" sz="2000" dirty="0">
                <a:effectLst/>
              </a:rPr>
              <a:t>&lt;&lt;números[1][2];	// 6</a:t>
            </a:r>
          </a:p>
          <a:p>
            <a:pPr marL="457200" lvl="1" indent="0">
              <a:buNone/>
            </a:pPr>
            <a:r>
              <a:rPr lang="es-ES" sz="2000" dirty="0" err="1">
                <a:effectLst/>
              </a:rPr>
              <a:t>cout</a:t>
            </a:r>
            <a:r>
              <a:rPr lang="es-ES" sz="2000" dirty="0">
                <a:effectLst/>
              </a:rPr>
              <a:t>&lt;&lt;números[0][1];	// 2</a:t>
            </a: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  <a:p>
            <a:pPr marL="457200" lvl="1" indent="0">
              <a:buNone/>
            </a:pPr>
            <a:endParaRPr lang="es-ES" sz="2000" dirty="0">
              <a:effectLst/>
            </a:endParaRP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B046918-CF08-676C-B731-AD36F0F3D89A}"/>
              </a:ext>
            </a:extLst>
          </p:cNvPr>
          <p:cNvGraphicFramePr>
            <a:graphicFrameLocks noGrp="1"/>
          </p:cNvGraphicFramePr>
          <p:nvPr/>
        </p:nvGraphicFramePr>
        <p:xfrm>
          <a:off x="4682066" y="2650067"/>
          <a:ext cx="4199468" cy="2336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7">
                  <a:extLst>
                    <a:ext uri="{9D8B030D-6E8A-4147-A177-3AD203B41FA5}">
                      <a16:colId xmlns:a16="http://schemas.microsoft.com/office/drawing/2014/main" val="3928252021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2071685598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193661902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329869038"/>
                    </a:ext>
                  </a:extLst>
                </a:gridCol>
              </a:tblGrid>
              <a:tr h="778933">
                <a:tc>
                  <a:txBody>
                    <a:bodyPr/>
                    <a:lstStyle/>
                    <a:p>
                      <a:pPr algn="ctr"/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0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1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2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412977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0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1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2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3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305377"/>
                  </a:ext>
                </a:extLst>
              </a:tr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1</a:t>
                      </a:r>
                      <a:endParaRPr lang="es-BO" sz="3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4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5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dirty="0"/>
                        <a:t>6</a:t>
                      </a:r>
                      <a:endParaRPr lang="es-BO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490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6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353</TotalTime>
  <Words>718</Words>
  <Application>Microsoft Office PowerPoint</Application>
  <PresentationFormat>Panorámica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Wingdings</vt:lpstr>
      <vt:lpstr>Damask</vt:lpstr>
      <vt:lpstr>arrays EN C++</vt:lpstr>
      <vt:lpstr>QUE ES UN array o vector</vt:lpstr>
      <vt:lpstr>Definir un array</vt:lpstr>
      <vt:lpstr>Iniciacion de un array</vt:lpstr>
      <vt:lpstr>Iniciacion de un array</vt:lpstr>
      <vt:lpstr>QUE ES UN matriz</vt:lpstr>
      <vt:lpstr>Declarando una matriz</vt:lpstr>
      <vt:lpstr>Agregar elementos a la matriz</vt:lpstr>
      <vt:lpstr>Otra manera</vt:lpstr>
      <vt:lpstr>Operaciones con arrays</vt:lpstr>
      <vt:lpstr>Operaciones con arrays</vt:lpstr>
      <vt:lpstr>Operaciones con arrays</vt:lpstr>
      <vt:lpstr>Operaciones con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INTRODUCCION A LA PROGRAMACION</dc:title>
  <dc:creator>ASUS</dc:creator>
  <cp:lastModifiedBy>Nobody</cp:lastModifiedBy>
  <cp:revision>28</cp:revision>
  <dcterms:created xsi:type="dcterms:W3CDTF">2022-03-18T18:12:57Z</dcterms:created>
  <dcterms:modified xsi:type="dcterms:W3CDTF">2022-06-25T02:08:57Z</dcterms:modified>
</cp:coreProperties>
</file>