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8" r:id="rId4"/>
    <p:sldId id="276" r:id="rId5"/>
    <p:sldId id="277" r:id="rId6"/>
    <p:sldId id="280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82" r:id="rId15"/>
    <p:sldId id="281" r:id="rId16"/>
    <p:sldId id="283" r:id="rId17"/>
    <p:sldId id="284" r:id="rId18"/>
    <p:sldId id="288" r:id="rId19"/>
    <p:sldId id="287" r:id="rId20"/>
    <p:sldId id="289" r:id="rId21"/>
    <p:sldId id="285" r:id="rId22"/>
    <p:sldId id="286" r:id="rId23"/>
    <p:sldId id="261" r:id="rId24"/>
    <p:sldId id="275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1910-1AC4-4E40-BC5E-3F5C2EED18F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9661E-B23E-452E-BF3F-F19AA80D7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3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9661E-B23E-452E-BF3F-F19AA80D74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4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6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5" y="2816859"/>
            <a:ext cx="7793989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db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2621279"/>
            <a:ext cx="339090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ts val="2830"/>
              </a:lnSpc>
              <a:spcBef>
                <a:spcPts val="100"/>
              </a:spcBef>
            </a:pPr>
            <a:r>
              <a:rPr sz="2400" spc="114" dirty="0"/>
              <a:t>Introduction</a:t>
            </a:r>
            <a:r>
              <a:rPr sz="2400" spc="-75" dirty="0"/>
              <a:t> </a:t>
            </a:r>
            <a:r>
              <a:rPr sz="2400" spc="120" dirty="0"/>
              <a:t>to</a:t>
            </a:r>
            <a:endParaRPr sz="2400" dirty="0"/>
          </a:p>
          <a:p>
            <a:pPr marL="12700">
              <a:lnSpc>
                <a:spcPts val="6670"/>
              </a:lnSpc>
            </a:pPr>
            <a:r>
              <a:rPr sz="5600" b="1" spc="-160" dirty="0">
                <a:latin typeface="Times New Roman"/>
                <a:cs typeface="Times New Roman"/>
              </a:rPr>
              <a:t>M</a:t>
            </a:r>
            <a:r>
              <a:rPr sz="5600" b="1" spc="555" dirty="0">
                <a:latin typeface="Times New Roman"/>
                <a:cs typeface="Times New Roman"/>
              </a:rPr>
              <a:t>o</a:t>
            </a:r>
            <a:r>
              <a:rPr sz="5600" b="1" spc="470" dirty="0">
                <a:latin typeface="Times New Roman"/>
                <a:cs typeface="Times New Roman"/>
              </a:rPr>
              <a:t>n</a:t>
            </a:r>
            <a:r>
              <a:rPr sz="5600" b="1" spc="120" dirty="0">
                <a:latin typeface="Times New Roman"/>
                <a:cs typeface="Times New Roman"/>
              </a:rPr>
              <a:t>g</a:t>
            </a:r>
            <a:r>
              <a:rPr sz="5600" b="1" spc="555" dirty="0">
                <a:latin typeface="Times New Roman"/>
                <a:cs typeface="Times New Roman"/>
              </a:rPr>
              <a:t>o</a:t>
            </a:r>
            <a:r>
              <a:rPr sz="5600" b="1" spc="380" dirty="0">
                <a:latin typeface="Times New Roman"/>
                <a:cs typeface="Times New Roman"/>
              </a:rPr>
              <a:t>D</a:t>
            </a:r>
            <a:r>
              <a:rPr sz="5600" b="1" spc="-35" dirty="0">
                <a:latin typeface="Times New Roman"/>
                <a:cs typeface="Times New Roman"/>
              </a:rPr>
              <a:t>B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4193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60885" y="5181600"/>
            <a:ext cx="3474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0" algn="ctr">
              <a:lnSpc>
                <a:spcPct val="100000"/>
              </a:lnSpc>
              <a:spcBef>
                <a:spcPts val="100"/>
              </a:spcBef>
            </a:pPr>
            <a:r>
              <a:rPr lang="en-IN" sz="18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By- ANKESH GAUTAM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169" y="1297940"/>
            <a:ext cx="202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0" y="5143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219" y="687070"/>
            <a:ext cx="1734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5" dirty="0">
                <a:latin typeface="Times New Roman"/>
                <a:cs typeface="Times New Roman"/>
              </a:rPr>
              <a:t>When </a:t>
            </a:r>
            <a:r>
              <a:rPr sz="2600" b="1" dirty="0">
                <a:latin typeface="Times New Roman"/>
                <a:cs typeface="Times New Roman"/>
              </a:rPr>
              <a:t>I</a:t>
            </a:r>
            <a:r>
              <a:rPr sz="2600" b="1" spc="-290" dirty="0">
                <a:latin typeface="Times New Roman"/>
                <a:cs typeface="Times New Roman"/>
              </a:rPr>
              <a:t> </a:t>
            </a:r>
            <a:r>
              <a:rPr sz="2600" b="1" spc="95" dirty="0">
                <a:latin typeface="Times New Roman"/>
                <a:cs typeface="Times New Roman"/>
              </a:rPr>
              <a:t>say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159" y="1296670"/>
            <a:ext cx="203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6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600" b="1" spc="20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6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100" y="687070"/>
            <a:ext cx="96329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69" y="2816859"/>
            <a:ext cx="7230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4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92E40C"/>
                </a:solidFill>
                <a:latin typeface="Times New Roman"/>
                <a:cs typeface="Times New Roman"/>
              </a:rPr>
              <a:t>Collections.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Created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92E40C"/>
                </a:solidFill>
                <a:latin typeface="Times New Roman"/>
                <a:cs typeface="Times New Roman"/>
              </a:rPr>
              <a:t>on-the-fly</a:t>
            </a:r>
            <a:r>
              <a:rPr sz="2400" spc="-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referenced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1297940"/>
            <a:ext cx="226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0" y="5143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219" y="687070"/>
            <a:ext cx="1734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5" dirty="0">
                <a:latin typeface="Times New Roman"/>
                <a:cs typeface="Times New Roman"/>
              </a:rPr>
              <a:t>When </a:t>
            </a:r>
            <a:r>
              <a:rPr sz="2600" b="1" dirty="0">
                <a:latin typeface="Times New Roman"/>
                <a:cs typeface="Times New Roman"/>
              </a:rPr>
              <a:t>I</a:t>
            </a:r>
            <a:r>
              <a:rPr sz="2600" b="1" spc="-290" dirty="0">
                <a:latin typeface="Times New Roman"/>
                <a:cs typeface="Times New Roman"/>
              </a:rPr>
              <a:t> </a:t>
            </a:r>
            <a:r>
              <a:rPr sz="2600" b="1" spc="95" dirty="0">
                <a:latin typeface="Times New Roman"/>
                <a:cs typeface="Times New Roman"/>
              </a:rPr>
              <a:t>say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8750" y="1296670"/>
            <a:ext cx="1229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6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b="1" spc="24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6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600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100" y="687070"/>
            <a:ext cx="96329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75005" y="2816859"/>
            <a:ext cx="7793989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pc="55" dirty="0"/>
              <a:t>Schema-less, </a:t>
            </a:r>
            <a:r>
              <a:rPr spc="140" dirty="0"/>
              <a:t>and </a:t>
            </a:r>
            <a:r>
              <a:rPr spc="100" dirty="0"/>
              <a:t>contains</a:t>
            </a:r>
            <a:r>
              <a:rPr spc="-200" dirty="0"/>
              <a:t> </a:t>
            </a:r>
            <a:r>
              <a:rPr spc="105" dirty="0">
                <a:solidFill>
                  <a:srgbClr val="92E40C"/>
                </a:solidFill>
              </a:rPr>
              <a:t>Documents.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 dirty="0"/>
          </a:p>
          <a:p>
            <a:pPr marL="196850" indent="-172720">
              <a:lnSpc>
                <a:spcPct val="100000"/>
              </a:lnSpc>
              <a:buClr>
                <a:srgbClr val="FFFFFF"/>
              </a:buClr>
              <a:buChar char="•"/>
              <a:tabLst>
                <a:tab pos="197485" algn="l"/>
              </a:tabLst>
            </a:pPr>
            <a:r>
              <a:rPr spc="75" dirty="0">
                <a:solidFill>
                  <a:srgbClr val="92E40C"/>
                </a:solidFill>
              </a:rPr>
              <a:t>Indexable </a:t>
            </a:r>
            <a:r>
              <a:rPr spc="45" dirty="0"/>
              <a:t>by </a:t>
            </a:r>
            <a:r>
              <a:rPr spc="145" dirty="0"/>
              <a:t>one/more</a:t>
            </a:r>
            <a:r>
              <a:rPr spc="-130" dirty="0"/>
              <a:t> </a:t>
            </a:r>
            <a:r>
              <a:rPr spc="30" dirty="0"/>
              <a:t>keys.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 dirty="0"/>
          </a:p>
          <a:p>
            <a:pPr marL="196850" indent="-17272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pc="95" dirty="0"/>
              <a:t>Created</a:t>
            </a:r>
            <a:r>
              <a:rPr spc="-15" dirty="0"/>
              <a:t> </a:t>
            </a:r>
            <a:r>
              <a:rPr spc="75" dirty="0">
                <a:solidFill>
                  <a:srgbClr val="92E40C"/>
                </a:solidFill>
              </a:rPr>
              <a:t>on-the-fly</a:t>
            </a:r>
            <a:r>
              <a:rPr spc="-10" dirty="0">
                <a:solidFill>
                  <a:srgbClr val="92E40C"/>
                </a:solidFill>
              </a:rPr>
              <a:t> </a:t>
            </a:r>
            <a:r>
              <a:rPr spc="120" dirty="0"/>
              <a:t>when</a:t>
            </a:r>
            <a:r>
              <a:rPr spc="-10" dirty="0"/>
              <a:t> </a:t>
            </a:r>
            <a:r>
              <a:rPr spc="90" dirty="0"/>
              <a:t>referenced</a:t>
            </a:r>
            <a:r>
              <a:rPr dirty="0"/>
              <a:t> </a:t>
            </a:r>
            <a:r>
              <a:rPr spc="45" dirty="0"/>
              <a:t>for</a:t>
            </a:r>
            <a:r>
              <a:rPr spc="10" dirty="0"/>
              <a:t> </a:t>
            </a:r>
            <a:r>
              <a:rPr spc="150" dirty="0"/>
              <a:t>the</a:t>
            </a:r>
            <a:r>
              <a:rPr spc="5" dirty="0"/>
              <a:t> </a:t>
            </a:r>
            <a:r>
              <a:rPr spc="55" dirty="0"/>
              <a:t>first</a:t>
            </a:r>
            <a:r>
              <a:rPr dirty="0"/>
              <a:t> </a:t>
            </a:r>
            <a:r>
              <a:rPr spc="100" dirty="0"/>
              <a:t>time</a:t>
            </a:r>
            <a:r>
              <a:rPr spc="100" dirty="0" smtClean="0"/>
              <a:t>.</a:t>
            </a:r>
            <a:endParaRPr spc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930" y="1297940"/>
            <a:ext cx="231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70" dirty="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0" y="5143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219" y="687070"/>
            <a:ext cx="1734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5" dirty="0">
                <a:latin typeface="Times New Roman"/>
                <a:cs typeface="Times New Roman"/>
              </a:rPr>
              <a:t>When </a:t>
            </a:r>
            <a:r>
              <a:rPr sz="2600" b="1" dirty="0">
                <a:latin typeface="Times New Roman"/>
                <a:cs typeface="Times New Roman"/>
              </a:rPr>
              <a:t>I</a:t>
            </a:r>
            <a:r>
              <a:rPr sz="2600" b="1" spc="-290" dirty="0">
                <a:latin typeface="Times New Roman"/>
                <a:cs typeface="Times New Roman"/>
              </a:rPr>
              <a:t> </a:t>
            </a:r>
            <a:r>
              <a:rPr sz="2600" b="1" spc="95" dirty="0">
                <a:latin typeface="Times New Roman"/>
                <a:cs typeface="Times New Roman"/>
              </a:rPr>
              <a:t>say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420" y="1296670"/>
            <a:ext cx="270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Record/Row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100" y="687070"/>
            <a:ext cx="96329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69" y="2816859"/>
            <a:ext cx="735838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Stored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92E40C"/>
                </a:solidFill>
                <a:latin typeface="Times New Roman"/>
                <a:cs typeface="Times New Roman"/>
              </a:rPr>
              <a:t>Collection.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92E40C"/>
                </a:solidFill>
                <a:latin typeface="Times New Roman"/>
                <a:cs typeface="Times New Roman"/>
              </a:rPr>
              <a:t>_id</a:t>
            </a:r>
            <a:r>
              <a:rPr sz="2400" spc="-1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keys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MySQL.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sz="2500" dirty="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Document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storage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92E40C"/>
                </a:solidFill>
                <a:latin typeface="Times New Roman"/>
                <a:cs typeface="Times New Roman"/>
              </a:rPr>
              <a:t>BSON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(Binary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2400" spc="-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JSON).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4831715" cy="4564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9320">
              <a:lnSpc>
                <a:spcPct val="122700"/>
              </a:lnSpc>
              <a:spcBef>
                <a:spcPts val="100"/>
              </a:spcBef>
            </a:pPr>
            <a:r>
              <a:rPr sz="2200" spc="-2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2200" spc="-75" dirty="0">
                <a:solidFill>
                  <a:srgbClr val="FFFFFF"/>
                </a:solidFill>
                <a:latin typeface="Times New Roman"/>
                <a:cs typeface="Times New Roman"/>
              </a:rPr>
              <a:t>‘_id</a:t>
            </a:r>
            <a:r>
              <a:rPr sz="2200" spc="-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’:</a:t>
            </a:r>
            <a:r>
              <a:rPr sz="2200" spc="-1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‘</a:t>
            </a:r>
            <a:r>
              <a:rPr sz="2200" spc="-105" dirty="0">
                <a:solidFill>
                  <a:srgbClr val="FFFFFF"/>
                </a:solidFill>
                <a:latin typeface="Times New Roman"/>
                <a:cs typeface="Times New Roman"/>
              </a:rPr>
              <a:t>3432’,</a:t>
            </a:r>
            <a:endParaRPr sz="2200" dirty="0">
              <a:latin typeface="Times New Roman"/>
              <a:cs typeface="Times New Roman"/>
            </a:endParaRPr>
          </a:p>
          <a:p>
            <a:pPr marL="12700" marR="43180">
              <a:lnSpc>
                <a:spcPts val="3240"/>
              </a:lnSpc>
              <a:spcBef>
                <a:spcPts val="195"/>
              </a:spcBef>
            </a:pPr>
            <a:r>
              <a:rPr sz="22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‘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title’: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‘Introduction </a:t>
            </a:r>
            <a:r>
              <a:rPr sz="22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MongoDB’,  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‘body’: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‘MongoDB 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200" spc="12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200" spc="114" dirty="0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sources..</a:t>
            </a:r>
            <a:r>
              <a:rPr sz="220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Times New Roman"/>
                <a:cs typeface="Times New Roman"/>
              </a:rPr>
              <a:t>‘,  </a:t>
            </a:r>
            <a:r>
              <a:rPr sz="2200" spc="35" dirty="0">
                <a:solidFill>
                  <a:srgbClr val="FFFFFF"/>
                </a:solidFill>
                <a:latin typeface="Times New Roman"/>
                <a:cs typeface="Times New Roman"/>
              </a:rPr>
              <a:t>‘timestamp’: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Date(’01-04-12’),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‘tags’: </a:t>
            </a:r>
            <a:r>
              <a:rPr sz="2200" spc="-25" dirty="0">
                <a:solidFill>
                  <a:srgbClr val="92E40C"/>
                </a:solidFill>
                <a:latin typeface="Times New Roman"/>
                <a:cs typeface="Times New Roman"/>
              </a:rPr>
              <a:t>[‘MongoDB’,</a:t>
            </a:r>
            <a:r>
              <a:rPr sz="2200" spc="60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92E40C"/>
                </a:solidFill>
                <a:latin typeface="Times New Roman"/>
                <a:cs typeface="Times New Roman"/>
              </a:rPr>
              <a:t>‘NoSQL’]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30" dirty="0">
                <a:solidFill>
                  <a:srgbClr val="FFFFFF"/>
                </a:solidFill>
                <a:latin typeface="Times New Roman"/>
                <a:cs typeface="Times New Roman"/>
              </a:rPr>
              <a:t>‘comments’: </a:t>
            </a:r>
            <a:r>
              <a:rPr sz="2200" spc="-15" dirty="0">
                <a:solidFill>
                  <a:srgbClr val="92E40C"/>
                </a:solidFill>
                <a:latin typeface="Times New Roman"/>
                <a:cs typeface="Times New Roman"/>
              </a:rPr>
              <a:t>[{‘author’: </a:t>
            </a:r>
            <a:r>
              <a:rPr sz="2200" spc="-30" dirty="0">
                <a:solidFill>
                  <a:srgbClr val="92E40C"/>
                </a:solidFill>
                <a:latin typeface="Times New Roman"/>
                <a:cs typeface="Times New Roman"/>
              </a:rPr>
              <a:t>DBRef(‘User’,</a:t>
            </a:r>
            <a:r>
              <a:rPr sz="2200" spc="-50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92E40C"/>
                </a:solidFill>
                <a:latin typeface="Times New Roman"/>
                <a:cs typeface="Times New Roman"/>
              </a:rPr>
              <a:t>4),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200" spc="-25" dirty="0">
                <a:solidFill>
                  <a:srgbClr val="92E40C"/>
                </a:solidFill>
                <a:latin typeface="Times New Roman"/>
                <a:cs typeface="Times New Roman"/>
              </a:rPr>
              <a:t>‘date’:</a:t>
            </a:r>
            <a:r>
              <a:rPr sz="2200" spc="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92E40C"/>
                </a:solidFill>
                <a:latin typeface="Times New Roman"/>
                <a:cs typeface="Times New Roman"/>
              </a:rPr>
              <a:t>Date(’02-04-12’),</a:t>
            </a:r>
            <a:endParaRPr sz="2200" dirty="0">
              <a:latin typeface="Times New Roman"/>
              <a:cs typeface="Times New Roman"/>
            </a:endParaRPr>
          </a:p>
          <a:p>
            <a:pPr marL="1841500" marR="445770">
              <a:lnSpc>
                <a:spcPct val="122300"/>
              </a:lnSpc>
              <a:spcBef>
                <a:spcPts val="10"/>
              </a:spcBef>
            </a:pPr>
            <a:r>
              <a:rPr sz="2200" spc="-40" dirty="0">
                <a:solidFill>
                  <a:srgbClr val="92E40C"/>
                </a:solidFill>
                <a:latin typeface="Times New Roman"/>
                <a:cs typeface="Times New Roman"/>
              </a:rPr>
              <a:t>‘text’: </a:t>
            </a:r>
            <a:r>
              <a:rPr sz="2200" spc="-20" dirty="0">
                <a:solidFill>
                  <a:srgbClr val="92E40C"/>
                </a:solidFill>
                <a:latin typeface="Times New Roman"/>
                <a:cs typeface="Times New Roman"/>
              </a:rPr>
              <a:t>‘Did </a:t>
            </a:r>
            <a:r>
              <a:rPr sz="2200" spc="65" dirty="0">
                <a:solidFill>
                  <a:srgbClr val="92E40C"/>
                </a:solidFill>
                <a:latin typeface="Times New Roman"/>
                <a:cs typeface="Times New Roman"/>
              </a:rPr>
              <a:t>you </a:t>
            </a:r>
            <a:r>
              <a:rPr sz="2200" spc="40" dirty="0">
                <a:solidFill>
                  <a:srgbClr val="92E40C"/>
                </a:solidFill>
                <a:latin typeface="Times New Roman"/>
                <a:cs typeface="Times New Roman"/>
              </a:rPr>
              <a:t>see..</a:t>
            </a:r>
            <a:r>
              <a:rPr sz="2200" spc="-4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92E40C"/>
                </a:solidFill>
                <a:latin typeface="Times New Roman"/>
                <a:cs typeface="Times New Roman"/>
              </a:rPr>
              <a:t>‘,  </a:t>
            </a:r>
            <a:r>
              <a:rPr sz="2200" spc="-5" dirty="0">
                <a:solidFill>
                  <a:srgbClr val="92E40C"/>
                </a:solidFill>
                <a:latin typeface="Times New Roman"/>
                <a:cs typeface="Times New Roman"/>
              </a:rPr>
              <a:t>‘upvotes’: </a:t>
            </a:r>
            <a:r>
              <a:rPr sz="2200" spc="-20" dirty="0">
                <a:solidFill>
                  <a:srgbClr val="92E40C"/>
                </a:solidFill>
                <a:latin typeface="Times New Roman"/>
                <a:cs typeface="Times New Roman"/>
              </a:rPr>
              <a:t>7,</a:t>
            </a:r>
            <a:r>
              <a:rPr sz="2200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-615" dirty="0">
                <a:solidFill>
                  <a:srgbClr val="92E40C"/>
                </a:solidFill>
                <a:latin typeface="Times New Roman"/>
                <a:cs typeface="Times New Roman"/>
              </a:rPr>
              <a:t>…</a:t>
            </a:r>
            <a:r>
              <a:rPr sz="2200" spc="-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92E40C"/>
                </a:solidFill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3650" y="337820"/>
            <a:ext cx="6616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Understanding </a:t>
            </a:r>
            <a:r>
              <a:rPr spc="200" dirty="0"/>
              <a:t>the </a:t>
            </a:r>
            <a:r>
              <a:rPr spc="170" dirty="0"/>
              <a:t>Document</a:t>
            </a:r>
            <a:r>
              <a:rPr spc="-545" dirty="0"/>
              <a:t> </a:t>
            </a:r>
            <a:r>
              <a:rPr spc="75" dirty="0" smtClean="0"/>
              <a:t>Model</a:t>
            </a:r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95400"/>
            <a:ext cx="5913120" cy="677108"/>
          </a:xfrm>
        </p:spPr>
        <p:txBody>
          <a:bodyPr/>
          <a:lstStyle/>
          <a:p>
            <a:pPr algn="ctr"/>
            <a:r>
              <a:rPr lang="en-IN" sz="4400" b="1" dirty="0" smtClean="0"/>
              <a:t>SETUP</a:t>
            </a:r>
            <a:endParaRPr lang="en-IN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3495680"/>
            <a:ext cx="1981200" cy="984885"/>
          </a:xfrm>
        </p:spPr>
        <p:txBody>
          <a:bodyPr/>
          <a:lstStyle/>
          <a:p>
            <a:pPr algn="ctr"/>
            <a:r>
              <a:rPr lang="en-IN" sz="3200" dirty="0" smtClean="0"/>
              <a:t>CLOUD</a:t>
            </a: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884686" y="3495677"/>
            <a:ext cx="17555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kern="0" dirty="0" smtClean="0"/>
              <a:t>LOCAL</a:t>
            </a:r>
            <a:endParaRPr lang="en-IN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28" y="3010316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910677"/>
            <a:ext cx="4648200" cy="677108"/>
          </a:xfrm>
        </p:spPr>
        <p:txBody>
          <a:bodyPr/>
          <a:lstStyle/>
          <a:p>
            <a:pPr algn="ctr"/>
            <a:r>
              <a:rPr lang="en-IN" sz="4400" b="1" dirty="0" smtClean="0"/>
              <a:t>CRUD Operations</a:t>
            </a:r>
            <a:endParaRPr lang="en-IN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1463167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5913120" cy="492443"/>
          </a:xfrm>
        </p:spPr>
        <p:txBody>
          <a:bodyPr/>
          <a:lstStyle/>
          <a:p>
            <a:r>
              <a:rPr lang="en-IN" b="1" kern="1200" spc="-30" dirty="0" smtClean="0">
                <a:solidFill>
                  <a:srgbClr val="92E40C"/>
                </a:solidFill>
                <a:ea typeface="+mn-ea"/>
              </a:rPr>
              <a:t>C</a:t>
            </a:r>
            <a:r>
              <a:rPr lang="en-IN" b="1" dirty="0" smtClean="0"/>
              <a:t>reate </a:t>
            </a:r>
            <a:r>
              <a:rPr lang="en-IN" b="1" dirty="0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77" y="1752600"/>
            <a:ext cx="8381999" cy="4154984"/>
          </a:xfrm>
        </p:spPr>
        <p:txBody>
          <a:bodyPr/>
          <a:lstStyle/>
          <a:p>
            <a:r>
              <a:rPr lang="en-IN" dirty="0" err="1"/>
              <a:t>d</a:t>
            </a:r>
            <a:r>
              <a:rPr lang="en-IN" dirty="0" err="1" smtClean="0"/>
              <a:t>b.collection</a:t>
            </a:r>
            <a:r>
              <a:rPr lang="en-IN" dirty="0" smtClean="0"/>
              <a:t> </a:t>
            </a:r>
            <a:r>
              <a:rPr lang="en-IN" dirty="0"/>
              <a:t>specifies the collection or the ‘table’ to store the </a:t>
            </a:r>
            <a:r>
              <a:rPr lang="en-IN" dirty="0" smtClean="0"/>
              <a:t>document</a:t>
            </a:r>
          </a:p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db.collection_name.insert( &lt;document&gt; </a:t>
            </a:r>
            <a:r>
              <a:rPr lang="en-IN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Omit the _id field to have MongoDB generate a unique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db.parts.insert(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 type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“screwdriver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 quantity: 15 } ) </a:t>
            </a:r>
            <a:endParaRPr lang="en-I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db.parts.insert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({_id: 10, type: “hammer”, quantity: 1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})</a:t>
            </a:r>
          </a:p>
          <a:p>
            <a:pPr lvl="1"/>
            <a:endParaRPr lang="en-I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db.collection_name.save( &lt;document&gt;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Updates an existing record or creates a new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record</a:t>
            </a:r>
          </a:p>
          <a:p>
            <a:pPr lvl="1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db.collection_name.insertMany( [&lt;documents&gt;])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 one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 more records in a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endParaRPr lang="en-I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5913120" cy="492443"/>
          </a:xfrm>
        </p:spPr>
        <p:txBody>
          <a:bodyPr/>
          <a:lstStyle/>
          <a:p>
            <a:r>
              <a:rPr lang="en-IN" b="1" kern="1200" spc="-30" dirty="0">
                <a:solidFill>
                  <a:srgbClr val="92E40C"/>
                </a:solidFill>
                <a:ea typeface="+mn-ea"/>
              </a:rPr>
              <a:t>R</a:t>
            </a:r>
            <a:r>
              <a:rPr lang="en-IN" b="1" kern="1200" spc="-30" dirty="0">
                <a:ea typeface="+mn-ea"/>
              </a:rPr>
              <a:t>ead Operations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77" y="1752600"/>
            <a:ext cx="8381999" cy="2769989"/>
          </a:xfrm>
        </p:spPr>
        <p:txBody>
          <a:bodyPr/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db.collection.find( &lt;query&gt;, &lt;projection</a:t>
            </a:r>
            <a:r>
              <a:rPr lang="en-IN" dirty="0" smtClean="0"/>
              <a:t>&gt;(Optional) ).cursor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Provides all matching documents satisfying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query&gt;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 db.parts.find({parts: “hammer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”})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ursor methods are use to modify the data received after find()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I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db.collection.findOne( &lt;query&gt;, &lt;projection&gt;(Optional) </a:t>
            </a:r>
            <a:r>
              <a:rPr lang="en-IN" dirty="0" smtClean="0"/>
              <a:t>)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Provides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satisfying the &lt;query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db.parts.findOne({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parts: “hammer”})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553998"/>
          </a:xfrm>
        </p:spPr>
        <p:txBody>
          <a:bodyPr/>
          <a:lstStyle/>
          <a:p>
            <a:pPr algn="ctr"/>
            <a:r>
              <a:rPr lang="en-IN" sz="3600" b="1" dirty="0" smtClean="0"/>
              <a:t>Query Operators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2" y="1295400"/>
            <a:ext cx="8613194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533400"/>
            <a:ext cx="5913120" cy="553998"/>
          </a:xfrm>
        </p:spPr>
        <p:txBody>
          <a:bodyPr/>
          <a:lstStyle/>
          <a:p>
            <a:pPr algn="ctr"/>
            <a:r>
              <a:rPr lang="en-IN" sz="3600" b="1" dirty="0" smtClean="0"/>
              <a:t>Projection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04" y="2209800"/>
            <a:ext cx="7793989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electing </a:t>
            </a:r>
            <a:r>
              <a:rPr lang="en-US" dirty="0"/>
              <a:t>only the necessary data rather than selecting whole </a:t>
            </a:r>
            <a:r>
              <a:rPr lang="en-US" dirty="0" smtClean="0"/>
              <a:t>data </a:t>
            </a:r>
            <a:r>
              <a:rPr lang="en-US" dirty="0"/>
              <a:t>of </a:t>
            </a:r>
            <a:r>
              <a:rPr lang="en-US" dirty="0" smtClean="0"/>
              <a:t>the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00" b="1" kern="1200" spc="-55" dirty="0">
                <a:solidFill>
                  <a:srgbClr val="92E40C"/>
                </a:solidFill>
              </a:rPr>
              <a:t>_id</a:t>
            </a:r>
            <a:r>
              <a:rPr lang="en-US" dirty="0"/>
              <a:t> field is always displayed </a:t>
            </a:r>
            <a:r>
              <a:rPr lang="en-US" dirty="0" smtClean="0"/>
              <a:t>by default, </a:t>
            </a:r>
            <a:r>
              <a:rPr lang="en-US" dirty="0"/>
              <a:t>if you don't want this field, then you need to set it as </a:t>
            </a:r>
            <a:r>
              <a:rPr lang="en-US" dirty="0" smtClean="0"/>
              <a:t>0.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913120" cy="492443"/>
          </a:xfrm>
        </p:spPr>
        <p:txBody>
          <a:bodyPr/>
          <a:lstStyle/>
          <a:p>
            <a:pPr algn="ctr"/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05" y="2057401"/>
            <a:ext cx="6563995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Problems in RDBMS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What is MongoDB?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Why use MongoDB?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Comparing Mongo terminologies with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Understanding Document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Setup – Cloud/Local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CRUD Operations and Cursor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Drawbacks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553998"/>
          </a:xfrm>
        </p:spPr>
        <p:txBody>
          <a:bodyPr/>
          <a:lstStyle/>
          <a:p>
            <a:pPr algn="ctr"/>
            <a:r>
              <a:rPr lang="en-IN" sz="3600" b="1" dirty="0" smtClean="0"/>
              <a:t>Cursor Methods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05" y="1905001"/>
            <a:ext cx="7793989" cy="3077766"/>
          </a:xfrm>
        </p:spPr>
        <p:txBody>
          <a:bodyPr/>
          <a:lstStyle/>
          <a:p>
            <a:r>
              <a:rPr lang="en-IN" dirty="0" smtClean="0"/>
              <a:t>Some of the cursor methods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Skip()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Limit()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Sort()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Pretty()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Count(),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r>
              <a:rPr lang="en-IN" sz="3200" b="1" kern="1200" spc="-30" dirty="0">
                <a:solidFill>
                  <a:srgbClr val="92E40C"/>
                </a:solidFill>
              </a:rPr>
              <a:t>Lets 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5913120" cy="492443"/>
          </a:xfrm>
        </p:spPr>
        <p:txBody>
          <a:bodyPr/>
          <a:lstStyle/>
          <a:p>
            <a:r>
              <a:rPr lang="en-IN" b="1" kern="1200" spc="-30" dirty="0">
                <a:solidFill>
                  <a:srgbClr val="92E40C"/>
                </a:solidFill>
                <a:ea typeface="+mn-ea"/>
              </a:rPr>
              <a:t>U</a:t>
            </a:r>
            <a:r>
              <a:rPr lang="en-IN" b="1" dirty="0" smtClean="0"/>
              <a:t>pdate </a:t>
            </a:r>
            <a:r>
              <a:rPr lang="en-IN" b="1" dirty="0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77" y="1752600"/>
            <a:ext cx="8381999" cy="3231654"/>
          </a:xfrm>
        </p:spPr>
        <p:txBody>
          <a:bodyPr/>
          <a:lstStyle/>
          <a:p>
            <a:pPr lvl="1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db.collection_name.update( &lt;query&gt;, &lt;update&gt;, </a:t>
            </a:r>
            <a:r>
              <a:rPr lang="en-IN" dirty="0" smtClean="0"/>
              <a:t>&lt;options&gt;)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update 1 or more records in a collection satisfying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Update Operators $set, $rename,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Options like multi, upsert, etc.</a:t>
            </a:r>
          </a:p>
          <a:p>
            <a:pPr lvl="1"/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db.collection.updateOne(</a:t>
            </a:r>
            <a:r>
              <a:rPr lang="en-IN" dirty="0"/>
              <a:t>&lt;query&gt;, &lt;update&gt;, &lt;options</a:t>
            </a:r>
            <a:r>
              <a:rPr lang="en-IN" dirty="0" smtClean="0"/>
              <a:t>&gt;)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db.collection.updateMany(</a:t>
            </a:r>
            <a:r>
              <a:rPr lang="en-IN" dirty="0"/>
              <a:t>&lt;query&gt;, &lt;update&gt;, &lt;options</a:t>
            </a:r>
            <a:r>
              <a:rPr lang="en-IN" dirty="0" smtClean="0"/>
              <a:t>&gt;)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5913120" cy="492443"/>
          </a:xfrm>
        </p:spPr>
        <p:txBody>
          <a:bodyPr/>
          <a:lstStyle/>
          <a:p>
            <a:r>
              <a:rPr lang="en-IN" b="1" kern="1200" spc="-30" dirty="0">
                <a:solidFill>
                  <a:srgbClr val="92E40C"/>
                </a:solidFill>
                <a:ea typeface="+mn-ea"/>
              </a:rPr>
              <a:t>D</a:t>
            </a:r>
            <a:r>
              <a:rPr lang="en-IN" b="1" kern="1200" spc="-30" dirty="0" smtClean="0">
                <a:ea typeface="+mn-ea"/>
              </a:rPr>
              <a:t>elete </a:t>
            </a:r>
            <a:r>
              <a:rPr lang="en-IN" b="1" kern="1200" spc="-30" dirty="0">
                <a:ea typeface="+mn-ea"/>
              </a:rPr>
              <a:t>Operations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77" y="1752600"/>
            <a:ext cx="8084023" cy="2123658"/>
          </a:xfrm>
        </p:spPr>
        <p:txBody>
          <a:bodyPr/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db.collection_name.remove(&lt;query&gt;, &lt;justone</a:t>
            </a:r>
            <a:r>
              <a:rPr lang="en-IN" dirty="0" smtClean="0"/>
              <a:t>&gt;(Optional))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Provides all matching documents satisfying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query&gt;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 all records from a collection or matching a criterion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justone&gt; - specifies to delete only 1 record matching the criterion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db.parts.remove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{ type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“hammer”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b.parts.remove({})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delete all documents in the parts collections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737" y="5105400"/>
            <a:ext cx="146926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631638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135" dirty="0" smtClean="0"/>
              <a:t>Drawbacks of MongoDB</a:t>
            </a:r>
            <a:endParaRPr b="1"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2057400"/>
            <a:ext cx="8027034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392430" algn="l"/>
              </a:tabLst>
            </a:pPr>
            <a:r>
              <a:rPr lang="en-IN" sz="2400" strike="sngStrike" spc="80" dirty="0">
                <a:solidFill>
                  <a:schemeClr val="bg1"/>
                </a:solidFill>
                <a:latin typeface="Times New Roman"/>
                <a:cs typeface="Times New Roman"/>
              </a:rPr>
              <a:t>No </a:t>
            </a:r>
            <a:r>
              <a:rPr lang="en-IN" sz="2400" strike="sngStrike" spc="30" dirty="0">
                <a:solidFill>
                  <a:schemeClr val="bg1"/>
                </a:solidFill>
                <a:latin typeface="Times New Roman"/>
                <a:cs typeface="Times New Roman"/>
              </a:rPr>
              <a:t>Joins Nor Transactions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Problems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requiring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2E40C"/>
                </a:solidFill>
                <a:latin typeface="Times New Roman"/>
                <a:cs typeface="Times New Roman"/>
              </a:rPr>
              <a:t>SQL</a:t>
            </a:r>
            <a:r>
              <a:rPr sz="2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endParaRPr lang="en-IN" sz="2400" spc="-1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r>
              <a:rPr lang="en-IN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400" spc="85" dirty="0" smtClean="0">
                <a:solidFill>
                  <a:srgbClr val="92E40C"/>
                </a:solidFill>
                <a:latin typeface="Times New Roman"/>
                <a:cs typeface="Times New Roman"/>
              </a:rPr>
              <a:t>Maturity</a:t>
            </a: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endParaRPr lang="en-IN" sz="2400" spc="85" dirty="0">
              <a:solidFill>
                <a:srgbClr val="92E40C"/>
              </a:solidFill>
              <a:latin typeface="Times New Roman"/>
              <a:cs typeface="Times New Roman"/>
            </a:endParaRPr>
          </a:p>
          <a:p>
            <a:pPr marL="392430" indent="-172720">
              <a:buFontTx/>
              <a:buChar char="•"/>
              <a:tabLst>
                <a:tab pos="392430" algn="l"/>
              </a:tabLst>
            </a:pPr>
            <a:r>
              <a:rPr lang="en-US" sz="2400" spc="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lang="en-US"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good for Highly </a:t>
            </a:r>
            <a:r>
              <a:rPr lang="en-US" sz="2400" spc="85" dirty="0">
                <a:solidFill>
                  <a:srgbClr val="92E40C"/>
                </a:solidFill>
                <a:latin typeface="Times New Roman"/>
                <a:cs typeface="Times New Roman"/>
              </a:rPr>
              <a:t>Transactional</a:t>
            </a:r>
            <a:r>
              <a:rPr lang="en-US" sz="2400" spc="-6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lang="en-US" sz="2400" spc="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lang="en-IN" sz="2400" dirty="0">
              <a:latin typeface="Times New Roman"/>
              <a:cs typeface="Times New Roman"/>
            </a:endParaRP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270" y="1295400"/>
            <a:ext cx="38119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600" b="1" spc="330" dirty="0">
                <a:latin typeface="Times New Roman"/>
                <a:cs typeface="Times New Roman"/>
              </a:rPr>
              <a:t>Questions?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6422" y="3276600"/>
            <a:ext cx="518160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 marR="5080" indent="-867410" algn="ctr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92E40C"/>
                </a:solidFill>
                <a:latin typeface="Times New Roman"/>
                <a:cs typeface="Times New Roman"/>
              </a:rPr>
              <a:t>Next </a:t>
            </a:r>
            <a:r>
              <a:rPr sz="2400" spc="45" dirty="0">
                <a:solidFill>
                  <a:srgbClr val="92E40C"/>
                </a:solidFill>
                <a:latin typeface="Times New Roman"/>
                <a:cs typeface="Times New Roman"/>
              </a:rPr>
              <a:t>Steps:</a:t>
            </a:r>
            <a:r>
              <a:rPr sz="2400" spc="-140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400" spc="125" dirty="0" smtClean="0">
                <a:solidFill>
                  <a:srgbClr val="92E40C"/>
                </a:solidFill>
                <a:latin typeface="Times New Roman"/>
                <a:cs typeface="Times New Roman"/>
                <a:hlinkClick r:id="rId3"/>
              </a:rPr>
              <a:t>http</a:t>
            </a:r>
            <a:r>
              <a:rPr lang="en-IN" sz="2400" spc="125" dirty="0" smtClean="0">
                <a:solidFill>
                  <a:srgbClr val="92E40C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2400" spc="125" dirty="0" smtClean="0">
                <a:solidFill>
                  <a:srgbClr val="92E40C"/>
                </a:solidFill>
                <a:latin typeface="Times New Roman"/>
                <a:cs typeface="Times New Roman"/>
                <a:hlinkClick r:id="rId3"/>
              </a:rPr>
              <a:t>://mongodb.org</a:t>
            </a:r>
            <a:endParaRPr lang="en-IN" sz="2400" spc="125" dirty="0">
              <a:solidFill>
                <a:srgbClr val="92E40C"/>
              </a:solidFill>
              <a:latin typeface="Times New Roman"/>
              <a:cs typeface="Times New Roman"/>
            </a:endParaRPr>
          </a:p>
          <a:p>
            <a:pPr marL="879475" marR="5080" indent="-867410" algn="ctr">
              <a:lnSpc>
                <a:spcPct val="100000"/>
              </a:lnSpc>
              <a:spcBef>
                <a:spcPts val="100"/>
              </a:spcBef>
            </a:pPr>
            <a:endParaRPr lang="en-IN" sz="2400" spc="125" dirty="0">
              <a:solidFill>
                <a:srgbClr val="92E40C"/>
              </a:solidFill>
              <a:latin typeface="Times New Roman"/>
              <a:cs typeface="Times New Roman"/>
            </a:endParaRPr>
          </a:p>
          <a:p>
            <a:pPr marL="879475" marR="5080" indent="-867410" algn="ctr">
              <a:lnSpc>
                <a:spcPct val="100000"/>
              </a:lnSpc>
              <a:spcBef>
                <a:spcPts val="100"/>
              </a:spcBef>
            </a:pPr>
            <a:endParaRPr lang="en-IN" sz="2400" spc="10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879475" marR="5080" indent="-867410" algn="ctr">
              <a:lnSpc>
                <a:spcPct val="100000"/>
              </a:lnSpc>
              <a:spcBef>
                <a:spcPts val="100"/>
              </a:spcBef>
            </a:pPr>
            <a:r>
              <a:rPr sz="2400" spc="1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Thank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140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2400"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90800"/>
            <a:ext cx="5913120" cy="1354217"/>
          </a:xfrm>
        </p:spPr>
        <p:txBody>
          <a:bodyPr/>
          <a:lstStyle/>
          <a:p>
            <a:pPr algn="ctr"/>
            <a:r>
              <a:rPr lang="en-IN" sz="4400" b="1" dirty="0" smtClean="0"/>
              <a:t>2 Major Problems in RDBMS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661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5913120" cy="492443"/>
          </a:xfrm>
        </p:spPr>
        <p:txBody>
          <a:bodyPr/>
          <a:lstStyle/>
          <a:p>
            <a:r>
              <a:rPr lang="en-IN" dirty="0" smtClean="0"/>
              <a:t>1. SCALABILITY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209800"/>
            <a:ext cx="396240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Difficult to scale millions of millions of data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stored in multiple tables (relationship) it is difficult to scale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 Scaling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396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5913120" cy="492443"/>
          </a:xfrm>
        </p:spPr>
        <p:txBody>
          <a:bodyPr/>
          <a:lstStyle/>
          <a:p>
            <a:r>
              <a:rPr lang="en-IN" dirty="0" smtClean="0"/>
              <a:t>2. FLEXIBILITY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5181600" cy="4038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data structure therefore not easy to make modifications to data </a:t>
            </a:r>
            <a:r>
              <a:rPr lang="en-US" dirty="0" smtClean="0"/>
              <a:t>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need to spend hours and hours on </a:t>
            </a:r>
            <a:r>
              <a:rPr lang="en-US" dirty="0" smtClean="0"/>
              <a:t>designing the </a:t>
            </a:r>
            <a:r>
              <a:rPr lang="en-US" dirty="0"/>
              <a:t>database before </a:t>
            </a:r>
            <a:r>
              <a:rPr lang="en-US" dirty="0" smtClean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Agile projects database </a:t>
            </a:r>
            <a:r>
              <a:rPr lang="en-US" dirty="0"/>
              <a:t>requires constant restructuring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962400"/>
            <a:ext cx="341837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971800"/>
            <a:ext cx="5913120" cy="830997"/>
          </a:xfrm>
        </p:spPr>
        <p:txBody>
          <a:bodyPr/>
          <a:lstStyle/>
          <a:p>
            <a:pPr algn="ctr"/>
            <a:r>
              <a:rPr lang="en-IN" sz="5400" b="1" dirty="0" smtClean="0"/>
              <a:t>Solution?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71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533400"/>
            <a:ext cx="37693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210" dirty="0"/>
              <a:t>What </a:t>
            </a:r>
            <a:r>
              <a:rPr b="1" spc="30" dirty="0"/>
              <a:t>is </a:t>
            </a:r>
            <a:r>
              <a:rPr b="1" spc="45" dirty="0"/>
              <a:t>MongoDB</a:t>
            </a:r>
            <a:r>
              <a:rPr b="1" spc="-459" dirty="0"/>
              <a:t> </a:t>
            </a:r>
            <a:r>
              <a:rPr b="1" spc="-3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6831965" cy="302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607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2400" spc="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Scalable</a:t>
            </a:r>
            <a:r>
              <a:rPr lang="en-IN" sz="2400" spc="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400" spc="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High-Performance</a:t>
            </a:r>
            <a:r>
              <a:rPr lang="en-IN" sz="2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400" spc="-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Open-source,</a:t>
            </a:r>
            <a:r>
              <a:rPr lang="en-IN" sz="2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Document-oriented</a:t>
            </a:r>
            <a:r>
              <a:rPr sz="2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2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IN" sz="2400" spc="9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116078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endParaRPr lang="en-IN" sz="2400" spc="9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marR="11607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2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Schema-Less Database.</a:t>
            </a:r>
            <a:endParaRPr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IN" sz="2400" spc="7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2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Stores data in BSON format.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5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337820"/>
            <a:ext cx="3854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130" dirty="0"/>
              <a:t>Why </a:t>
            </a:r>
            <a:r>
              <a:rPr b="1" spc="125" dirty="0"/>
              <a:t>use</a:t>
            </a:r>
            <a:r>
              <a:rPr b="1" spc="-400" dirty="0"/>
              <a:t> </a:t>
            </a:r>
            <a:r>
              <a:rPr b="1" spc="35" dirty="0"/>
              <a:t>MongoDB?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69" y="1247140"/>
            <a:ext cx="674814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2400" spc="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 Design </a:t>
            </a:r>
            <a:r>
              <a:rPr lang="en-IN" sz="2400" spc="95" dirty="0" smtClean="0">
                <a:solidFill>
                  <a:srgbClr val="92E40C"/>
                </a:solidFill>
                <a:latin typeface="Times New Roman"/>
                <a:cs typeface="Times New Roman"/>
              </a:rPr>
              <a:t>Flexibility.</a:t>
            </a:r>
            <a:endParaRPr lang="en-IN" sz="2400" spc="95" dirty="0">
              <a:solidFill>
                <a:srgbClr val="92E40C"/>
              </a:solidFill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IN" sz="2400" spc="7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Auto Sharding for </a:t>
            </a:r>
            <a:r>
              <a:rPr lang="en-US" sz="2400" spc="95" dirty="0">
                <a:solidFill>
                  <a:srgbClr val="92E40C"/>
                </a:solidFill>
                <a:latin typeface="Times New Roman"/>
                <a:cs typeface="Times New Roman"/>
              </a:rPr>
              <a:t>Easy Scalability</a:t>
            </a:r>
            <a:r>
              <a:rPr lang="en-US" sz="2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IN" sz="2400" spc="7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Replication </a:t>
            </a:r>
            <a:r>
              <a:rPr lang="en-US"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lang="en-US"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Failover </a:t>
            </a:r>
            <a:r>
              <a:rPr lang="en-US"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lang="en-US" sz="2400" spc="95" dirty="0">
                <a:solidFill>
                  <a:srgbClr val="92E40C"/>
                </a:solidFill>
                <a:latin typeface="Times New Roman"/>
                <a:cs typeface="Times New Roman"/>
              </a:rPr>
              <a:t>High</a:t>
            </a:r>
            <a:r>
              <a:rPr lang="en-US" sz="2400" spc="-31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92E40C"/>
                </a:solidFill>
                <a:latin typeface="Times New Roman"/>
                <a:cs typeface="Times New Roman"/>
              </a:rPr>
              <a:t>Availability</a:t>
            </a:r>
            <a:r>
              <a:rPr lang="en-US"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Full </a:t>
            </a:r>
            <a:r>
              <a:rPr lang="en-US"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Index </a:t>
            </a:r>
            <a:r>
              <a:rPr lang="en-US"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Support </a:t>
            </a:r>
            <a:r>
              <a:rPr lang="en-US"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lang="en-US" sz="2400" spc="95" dirty="0">
                <a:solidFill>
                  <a:srgbClr val="92E40C"/>
                </a:solidFill>
                <a:latin typeface="Times New Roman"/>
                <a:cs typeface="Times New Roman"/>
              </a:rPr>
              <a:t>High</a:t>
            </a:r>
            <a:r>
              <a:rPr lang="en-US" sz="2400" spc="-260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lang="en-US" sz="2400" spc="85" dirty="0">
                <a:solidFill>
                  <a:srgbClr val="92E40C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spc="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US" sz="2400" spc="8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Rich Document based queries for </a:t>
            </a:r>
            <a:r>
              <a:rPr lang="en-US" sz="2400" spc="85" dirty="0">
                <a:solidFill>
                  <a:srgbClr val="92E40C"/>
                </a:solidFill>
                <a:latin typeface="Times New Roman"/>
                <a:cs typeface="Times New Roman"/>
              </a:rPr>
              <a:t>Easy readability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tabLst>
                <a:tab pos="185420" algn="l"/>
              </a:tabLst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5080" indent="-342900"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Leading NoSQL database.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2824479"/>
            <a:ext cx="4465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10" dirty="0">
                <a:latin typeface="Times New Roman"/>
                <a:cs typeface="Times New Roman"/>
              </a:rPr>
              <a:t>Let’s </a:t>
            </a:r>
            <a:r>
              <a:rPr sz="5600" b="1" spc="275" dirty="0">
                <a:latin typeface="Times New Roman"/>
                <a:cs typeface="Times New Roman"/>
              </a:rPr>
              <a:t>Dive </a:t>
            </a:r>
            <a:r>
              <a:rPr sz="5600" b="1" spc="380" dirty="0">
                <a:latin typeface="Times New Roman"/>
                <a:cs typeface="Times New Roman"/>
              </a:rPr>
              <a:t>in</a:t>
            </a:r>
            <a:r>
              <a:rPr sz="5600" b="1" spc="-830" dirty="0">
                <a:latin typeface="Times New Roman"/>
                <a:cs typeface="Times New Roman"/>
              </a:rPr>
              <a:t> </a:t>
            </a:r>
            <a:r>
              <a:rPr sz="5600" b="1" spc="-160" dirty="0">
                <a:latin typeface="Times New Roman"/>
                <a:cs typeface="Times New Roman"/>
              </a:rPr>
              <a:t>!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4955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707</Words>
  <Application>Microsoft Office PowerPoint</Application>
  <PresentationFormat>On-screen Show (4:3)</PresentationFormat>
  <Paragraphs>151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Introduction to MongoDB</vt:lpstr>
      <vt:lpstr>AGENDA</vt:lpstr>
      <vt:lpstr>2 Major Problems in RDBMS</vt:lpstr>
      <vt:lpstr>1. SCALABILITY</vt:lpstr>
      <vt:lpstr>2. FLEXIBILITY</vt:lpstr>
      <vt:lpstr>Solution?</vt:lpstr>
      <vt:lpstr>What is MongoDB ?</vt:lpstr>
      <vt:lpstr>Why use MongoDB?</vt:lpstr>
      <vt:lpstr>Let’s Dive in !</vt:lpstr>
      <vt:lpstr>When I say</vt:lpstr>
      <vt:lpstr>When I say</vt:lpstr>
      <vt:lpstr>When I say</vt:lpstr>
      <vt:lpstr>Understanding the Document Model</vt:lpstr>
      <vt:lpstr>SETUP</vt:lpstr>
      <vt:lpstr>CRUD Operations</vt:lpstr>
      <vt:lpstr>Create Operations</vt:lpstr>
      <vt:lpstr>Read Operations</vt:lpstr>
      <vt:lpstr>Query Operators</vt:lpstr>
      <vt:lpstr>Projection</vt:lpstr>
      <vt:lpstr>Cursor Methods</vt:lpstr>
      <vt:lpstr>Update Operations</vt:lpstr>
      <vt:lpstr>Delete Operations</vt:lpstr>
      <vt:lpstr>Drawbacks of MongoDB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teja</dc:creator>
  <cp:lastModifiedBy>Ankesh Gautam</cp:lastModifiedBy>
  <cp:revision>56</cp:revision>
  <dcterms:created xsi:type="dcterms:W3CDTF">2020-06-20T14:51:44Z</dcterms:created>
  <dcterms:modified xsi:type="dcterms:W3CDTF">2020-06-24T11:42:25Z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2020-06-20T00:00:00Z</vt:filetime>
  </property>
</Properties>
</file>