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94" r:id="rId11"/>
    <p:sldId id="295" r:id="rId12"/>
    <p:sldId id="296" r:id="rId13"/>
    <p:sldId id="29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92" r:id="rId26"/>
    <p:sldId id="29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Hidden Surface</a:t>
            </a:r>
            <a:r>
              <a:rPr lang="en-US" sz="4400" spc="-35" dirty="0">
                <a:latin typeface="Times New Roman"/>
                <a:cs typeface="Times New Roman"/>
              </a:rPr>
              <a:t> </a:t>
            </a:r>
            <a:r>
              <a:rPr lang="en-US" sz="4400" spc="-5" dirty="0">
                <a:latin typeface="Times New Roman"/>
                <a:cs typeface="Times New Roman"/>
              </a:rPr>
              <a:t>Removal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106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1124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547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022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446467" y="1946787"/>
            <a:ext cx="8151844" cy="4587362"/>
            <a:chOff x="228600" y="228600"/>
            <a:chExt cx="8658225" cy="6305550"/>
          </a:xfrm>
        </p:grpSpPr>
        <p:sp>
          <p:nvSpPr>
            <p:cNvPr id="5" name="object 3"/>
            <p:cNvSpPr/>
            <p:nvPr/>
          </p:nvSpPr>
          <p:spPr>
            <a:xfrm>
              <a:off x="228600" y="228600"/>
              <a:ext cx="8477250" cy="6191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57175" y="323850"/>
              <a:ext cx="8629650" cy="621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490714" y="4497323"/>
              <a:ext cx="103505" cy="1219835"/>
            </a:xfrm>
            <a:custGeom>
              <a:avLst/>
              <a:gdLst/>
              <a:ahLst/>
              <a:cxnLst/>
              <a:rect l="l" t="t" r="r" b="b"/>
              <a:pathLst>
                <a:path w="103504" h="1219835">
                  <a:moveTo>
                    <a:pt x="7111" y="1123124"/>
                  </a:moveTo>
                  <a:lnTo>
                    <a:pt x="1015" y="1126642"/>
                  </a:lnTo>
                  <a:lnTo>
                    <a:pt x="0" y="1130528"/>
                  </a:lnTo>
                  <a:lnTo>
                    <a:pt x="51561" y="1219288"/>
                  </a:lnTo>
                  <a:lnTo>
                    <a:pt x="58922" y="1206715"/>
                  </a:lnTo>
                  <a:lnTo>
                    <a:pt x="45211" y="1206677"/>
                  </a:lnTo>
                  <a:lnTo>
                    <a:pt x="45273" y="1183215"/>
                  </a:lnTo>
                  <a:lnTo>
                    <a:pt x="12826" y="1127188"/>
                  </a:lnTo>
                  <a:lnTo>
                    <a:pt x="11049" y="1124153"/>
                  </a:lnTo>
                  <a:lnTo>
                    <a:pt x="7111" y="1123124"/>
                  </a:lnTo>
                  <a:close/>
                </a:path>
                <a:path w="103504" h="1219835">
                  <a:moveTo>
                    <a:pt x="45273" y="1183215"/>
                  </a:moveTo>
                  <a:lnTo>
                    <a:pt x="45211" y="1206677"/>
                  </a:lnTo>
                  <a:lnTo>
                    <a:pt x="57911" y="1206715"/>
                  </a:lnTo>
                  <a:lnTo>
                    <a:pt x="57920" y="1203502"/>
                  </a:lnTo>
                  <a:lnTo>
                    <a:pt x="46100" y="1203477"/>
                  </a:lnTo>
                  <a:lnTo>
                    <a:pt x="51586" y="1194115"/>
                  </a:lnTo>
                  <a:lnTo>
                    <a:pt x="45273" y="1183215"/>
                  </a:lnTo>
                  <a:close/>
                </a:path>
                <a:path w="103504" h="1219835">
                  <a:moveTo>
                    <a:pt x="96392" y="1123353"/>
                  </a:moveTo>
                  <a:lnTo>
                    <a:pt x="92455" y="1124369"/>
                  </a:lnTo>
                  <a:lnTo>
                    <a:pt x="57974" y="1183215"/>
                  </a:lnTo>
                  <a:lnTo>
                    <a:pt x="57911" y="1206715"/>
                  </a:lnTo>
                  <a:lnTo>
                    <a:pt x="58922" y="1206715"/>
                  </a:lnTo>
                  <a:lnTo>
                    <a:pt x="103377" y="1130795"/>
                  </a:lnTo>
                  <a:lnTo>
                    <a:pt x="102361" y="1126909"/>
                  </a:lnTo>
                  <a:lnTo>
                    <a:pt x="99440" y="1125131"/>
                  </a:lnTo>
                  <a:lnTo>
                    <a:pt x="96392" y="1123353"/>
                  </a:lnTo>
                  <a:close/>
                </a:path>
                <a:path w="103504" h="1219835">
                  <a:moveTo>
                    <a:pt x="51586" y="1194115"/>
                  </a:moveTo>
                  <a:lnTo>
                    <a:pt x="46100" y="1203477"/>
                  </a:lnTo>
                  <a:lnTo>
                    <a:pt x="57022" y="1203502"/>
                  </a:lnTo>
                  <a:lnTo>
                    <a:pt x="51586" y="1194115"/>
                  </a:lnTo>
                  <a:close/>
                </a:path>
                <a:path w="103504" h="1219835">
                  <a:moveTo>
                    <a:pt x="57973" y="1183215"/>
                  </a:moveTo>
                  <a:lnTo>
                    <a:pt x="51586" y="1194115"/>
                  </a:lnTo>
                  <a:lnTo>
                    <a:pt x="57022" y="1203502"/>
                  </a:lnTo>
                  <a:lnTo>
                    <a:pt x="57920" y="1203502"/>
                  </a:lnTo>
                  <a:lnTo>
                    <a:pt x="57973" y="1183215"/>
                  </a:lnTo>
                  <a:close/>
                </a:path>
                <a:path w="103504" h="1219835">
                  <a:moveTo>
                    <a:pt x="48386" y="0"/>
                  </a:moveTo>
                  <a:lnTo>
                    <a:pt x="45273" y="1183215"/>
                  </a:lnTo>
                  <a:lnTo>
                    <a:pt x="51586" y="1194115"/>
                  </a:lnTo>
                  <a:lnTo>
                    <a:pt x="57973" y="1183215"/>
                  </a:lnTo>
                  <a:lnTo>
                    <a:pt x="61086" y="126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26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90052" y="1887793"/>
            <a:ext cx="8477250" cy="4562078"/>
            <a:chOff x="304800" y="228490"/>
            <a:chExt cx="8477250" cy="6191885"/>
          </a:xfrm>
        </p:grpSpPr>
        <p:sp>
          <p:nvSpPr>
            <p:cNvPr id="9" name="object 3"/>
            <p:cNvSpPr/>
            <p:nvPr/>
          </p:nvSpPr>
          <p:spPr>
            <a:xfrm>
              <a:off x="304800" y="228490"/>
              <a:ext cx="8347849" cy="5943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304800" y="228600"/>
              <a:ext cx="84772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492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250825" y="1961535"/>
            <a:ext cx="8636000" cy="4563089"/>
            <a:chOff x="250825" y="333375"/>
            <a:chExt cx="8636000" cy="6191250"/>
          </a:xfrm>
        </p:grpSpPr>
        <p:sp>
          <p:nvSpPr>
            <p:cNvPr id="7" name="object 3"/>
            <p:cNvSpPr/>
            <p:nvPr/>
          </p:nvSpPr>
          <p:spPr>
            <a:xfrm>
              <a:off x="250825" y="549211"/>
              <a:ext cx="8608949" cy="5916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257175" y="333375"/>
              <a:ext cx="86296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876800" y="3200336"/>
              <a:ext cx="3389376" cy="2890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096000" y="6019800"/>
              <a:ext cx="838200" cy="33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36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28600" y="1843548"/>
            <a:ext cx="8676640" cy="4681077"/>
            <a:chOff x="228600" y="304800"/>
            <a:chExt cx="8676640" cy="6219825"/>
          </a:xfrm>
        </p:grpSpPr>
        <p:sp>
          <p:nvSpPr>
            <p:cNvPr id="9" name="object 3"/>
            <p:cNvSpPr/>
            <p:nvPr/>
          </p:nvSpPr>
          <p:spPr>
            <a:xfrm>
              <a:off x="228600" y="304800"/>
              <a:ext cx="86487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5181600" y="1752472"/>
              <a:ext cx="3121025" cy="266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646277" y="4953000"/>
              <a:ext cx="7772400" cy="84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37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0" y="760553"/>
            <a:ext cx="72320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is </a:t>
            </a:r>
            <a:r>
              <a:rPr spc="-10" dirty="0"/>
              <a:t>Z-buffering </a:t>
            </a:r>
            <a:r>
              <a:rPr dirty="0"/>
              <a:t>so popular</a:t>
            </a:r>
            <a:r>
              <a:rPr spc="-7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87525"/>
            <a:ext cx="6195695" cy="3956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– 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z-buffer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not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expensive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Diversity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primitives </a:t>
            </a:r>
            <a:r>
              <a:rPr sz="2400" dirty="0">
                <a:latin typeface="Times New Roman"/>
                <a:cs typeface="Times New Roman"/>
              </a:rPr>
              <a:t>– not just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Unlimited </a:t>
            </a:r>
            <a:r>
              <a:rPr sz="2400" dirty="0">
                <a:latin typeface="Times New Roman"/>
                <a:cs typeface="Times New Roman"/>
              </a:rPr>
              <a:t>scene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sort 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calculate </a:t>
            </a:r>
            <a:r>
              <a:rPr sz="2400" spc="-5" dirty="0">
                <a:latin typeface="Times New Roman"/>
                <a:cs typeface="Times New Roman"/>
              </a:rPr>
              <a:t>object-object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4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45" dirty="0">
                <a:latin typeface="Times New Roman"/>
                <a:cs typeface="Times New Roman"/>
              </a:rPr>
              <a:t>Waste </a:t>
            </a:r>
            <a:r>
              <a:rPr sz="2400" spc="-1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drawing hidden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Z-precision </a:t>
            </a:r>
            <a:r>
              <a:rPr sz="2400" dirty="0">
                <a:latin typeface="Times New Roman"/>
                <a:cs typeface="Times New Roman"/>
              </a:rPr>
              <a:t>errors </a:t>
            </a:r>
            <a:r>
              <a:rPr sz="2400" spc="-5" dirty="0">
                <a:latin typeface="Times New Roman"/>
                <a:cs typeface="Times New Roman"/>
              </a:rPr>
              <a:t>(aliasing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56581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4667"/>
            <a:ext cx="7526655" cy="2334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overhead: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O(1)</a:t>
            </a:r>
            <a:endParaRPr sz="28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0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3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resolve visibility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screen precision: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O(n)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20"/>
              </a:spcBef>
              <a:buChar char="–"/>
              <a:tabLst>
                <a:tab pos="739775" algn="l"/>
                <a:tab pos="1127760" algn="l"/>
              </a:tabLst>
            </a:pPr>
            <a:r>
              <a:rPr sz="2400" dirty="0">
                <a:latin typeface="Times New Roman"/>
                <a:cs typeface="Times New Roman"/>
              </a:rPr>
              <a:t>n:	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739140" marR="523875" lvl="1" indent="-269240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combined </a:t>
            </a:r>
            <a:r>
              <a:rPr sz="2400" spc="-5" dirty="0">
                <a:latin typeface="Times New Roman"/>
                <a:cs typeface="Times New Roman"/>
              </a:rPr>
              <a:t>with other culling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41833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350125" cy="10572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What about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environment shown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below?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85" dirty="0">
                <a:latin typeface="Times New Roman"/>
                <a:cs typeface="Times New Roman"/>
              </a:rPr>
              <a:t>Very </a:t>
            </a:r>
            <a:r>
              <a:rPr sz="2800" spc="-10" dirty="0">
                <a:latin typeface="Times New Roman"/>
                <a:cs typeface="Times New Roman"/>
              </a:rPr>
              <a:t>inefficient (many </a:t>
            </a:r>
            <a:r>
              <a:rPr sz="2800" dirty="0">
                <a:latin typeface="Times New Roman"/>
                <a:cs typeface="Times New Roman"/>
              </a:rPr>
              <a:t>polygons behind the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00" y="3200400"/>
            <a:ext cx="7972425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" y="686171"/>
            <a:ext cx="83349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BSP (Binary Space </a:t>
            </a:r>
            <a:r>
              <a:rPr lang="en-US" sz="4400" spc="-5" dirty="0"/>
              <a:t>Partitioning)</a:t>
            </a:r>
            <a:r>
              <a:rPr lang="en-US" sz="4400" spc="-254" dirty="0"/>
              <a:t> </a:t>
            </a:r>
            <a:r>
              <a:rPr lang="en-US" sz="4400" spc="-25" dirty="0"/>
              <a:t>Tree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503159" cy="2604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better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dirty="0">
                <a:latin typeface="Times New Roman"/>
                <a:cs typeface="Times New Roman"/>
              </a:rPr>
              <a:t>the polygons </a:t>
            </a:r>
            <a:r>
              <a:rPr sz="2800" spc="-5" dirty="0">
                <a:latin typeface="Times New Roman"/>
                <a:cs typeface="Times New Roman"/>
              </a:rPr>
              <a:t>according </a:t>
            </a:r>
            <a:r>
              <a:rPr sz="2800" dirty="0">
                <a:latin typeface="Times New Roman"/>
                <a:cs typeface="Times New Roman"/>
              </a:rPr>
              <a:t>to the depth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And only draw </a:t>
            </a:r>
            <a:r>
              <a:rPr sz="2800" spc="-5" dirty="0">
                <a:latin typeface="Times New Roman"/>
                <a:cs typeface="Times New Roman"/>
              </a:rPr>
              <a:t>those </a:t>
            </a:r>
            <a:r>
              <a:rPr sz="2800" spc="-10" dirty="0">
                <a:latin typeface="Times New Roman"/>
                <a:cs typeface="Times New Roman"/>
              </a:rPr>
              <a:t>close </a:t>
            </a:r>
            <a:r>
              <a:rPr sz="2800" dirty="0">
                <a:latin typeface="Times New Roman"/>
                <a:cs typeface="Times New Roman"/>
              </a:rPr>
              <a:t>to 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viewer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Coming </a:t>
            </a:r>
            <a:r>
              <a:rPr sz="2800" dirty="0">
                <a:latin typeface="Times New Roman"/>
                <a:cs typeface="Times New Roman"/>
              </a:rPr>
              <a:t>back to the </a:t>
            </a:r>
            <a:r>
              <a:rPr sz="2800" spc="-10" dirty="0">
                <a:latin typeface="Times New Roman"/>
                <a:cs typeface="Times New Roman"/>
              </a:rPr>
              <a:t>painter’s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doing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detailed scene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scene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179315"/>
            <a:ext cx="6692773" cy="267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" y="848423"/>
            <a:ext cx="7006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BSP (Binary Space </a:t>
            </a:r>
            <a:r>
              <a:rPr sz="3600" spc="-5" dirty="0"/>
              <a:t>Partitioning)</a:t>
            </a:r>
            <a:r>
              <a:rPr sz="3600" spc="-254" dirty="0"/>
              <a:t> </a:t>
            </a:r>
            <a:r>
              <a:rPr sz="3600" spc="-25" dirty="0"/>
              <a:t>Tree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099945"/>
            <a:ext cx="229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spc="-15" dirty="0">
                <a:latin typeface="Times New Roman"/>
                <a:cs typeface="Times New Roman"/>
              </a:rPr>
              <a:t>polygon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arbitrarily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587878"/>
            <a:ext cx="395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Divide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into front (relative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normal) </a:t>
            </a:r>
            <a:r>
              <a:rPr sz="1600" dirty="0">
                <a:latin typeface="Times New Roman"/>
                <a:cs typeface="Times New Roman"/>
              </a:rPr>
              <a:t>and  back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half-spaces.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319462"/>
            <a:ext cx="31896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Split </a:t>
            </a:r>
            <a:r>
              <a:rPr sz="1600" dirty="0">
                <a:latin typeface="Times New Roman"/>
                <a:cs typeface="Times New Roman"/>
              </a:rPr>
              <a:t>any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10" dirty="0">
                <a:latin typeface="Times New Roman"/>
                <a:cs typeface="Times New Roman"/>
              </a:rPr>
              <a:t>lying </a:t>
            </a:r>
            <a:r>
              <a:rPr sz="1600" spc="-1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both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sides.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807459"/>
            <a:ext cx="3875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spc="-5" dirty="0">
                <a:latin typeface="Times New Roman"/>
                <a:cs typeface="Times New Roman"/>
              </a:rPr>
              <a:t>split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scene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539233"/>
            <a:ext cx="372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Recursively divide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until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node  contains </a:t>
            </a:r>
            <a:r>
              <a:rPr sz="1600" spc="-10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polygon.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437" y="2052637"/>
            <a:ext cx="3209925" cy="3133725"/>
            <a:chOff x="5405437" y="2052637"/>
            <a:chExt cx="3209925" cy="3133725"/>
          </a:xfrm>
        </p:grpSpPr>
        <p:sp>
          <p:nvSpPr>
            <p:cNvPr id="9" name="object 9"/>
            <p:cNvSpPr/>
            <p:nvPr/>
          </p:nvSpPr>
          <p:spPr>
            <a:xfrm>
              <a:off x="5410200" y="20574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8725" y="24479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0666" y="4263644"/>
              <a:ext cx="157734" cy="232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4480" y="4398517"/>
              <a:ext cx="117475" cy="295910"/>
            </a:xfrm>
            <a:custGeom>
              <a:avLst/>
              <a:gdLst/>
              <a:ahLst/>
              <a:cxnLst/>
              <a:rect l="l" t="t" r="r" b="b"/>
              <a:pathLst>
                <a:path w="117475" h="295910">
                  <a:moveTo>
                    <a:pt x="75417" y="225618"/>
                  </a:moveTo>
                  <a:lnTo>
                    <a:pt x="45339" y="235838"/>
                  </a:lnTo>
                  <a:lnTo>
                    <a:pt x="105918" y="295655"/>
                  </a:lnTo>
                  <a:lnTo>
                    <a:pt x="113872" y="237616"/>
                  </a:lnTo>
                  <a:lnTo>
                    <a:pt x="79501" y="237616"/>
                  </a:lnTo>
                  <a:lnTo>
                    <a:pt x="75417" y="225618"/>
                  </a:lnTo>
                  <a:close/>
                </a:path>
                <a:path w="117475" h="295910">
                  <a:moveTo>
                    <a:pt x="87466" y="221524"/>
                  </a:moveTo>
                  <a:lnTo>
                    <a:pt x="75417" y="225618"/>
                  </a:lnTo>
                  <a:lnTo>
                    <a:pt x="79501" y="237616"/>
                  </a:lnTo>
                  <a:lnTo>
                    <a:pt x="91567" y="233552"/>
                  </a:lnTo>
                  <a:lnTo>
                    <a:pt x="87466" y="221524"/>
                  </a:lnTo>
                  <a:close/>
                </a:path>
                <a:path w="117475" h="295910">
                  <a:moveTo>
                    <a:pt x="117475" y="211327"/>
                  </a:moveTo>
                  <a:lnTo>
                    <a:pt x="87466" y="221524"/>
                  </a:lnTo>
                  <a:lnTo>
                    <a:pt x="91567" y="233552"/>
                  </a:lnTo>
                  <a:lnTo>
                    <a:pt x="79501" y="237616"/>
                  </a:lnTo>
                  <a:lnTo>
                    <a:pt x="113872" y="237616"/>
                  </a:lnTo>
                  <a:lnTo>
                    <a:pt x="117475" y="211327"/>
                  </a:lnTo>
                  <a:close/>
                </a:path>
                <a:path w="117475" h="295910">
                  <a:moveTo>
                    <a:pt x="11938" y="0"/>
                  </a:moveTo>
                  <a:lnTo>
                    <a:pt x="0" y="4063"/>
                  </a:lnTo>
                  <a:lnTo>
                    <a:pt x="75417" y="225618"/>
                  </a:lnTo>
                  <a:lnTo>
                    <a:pt x="87466" y="221524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8800" y="3617849"/>
              <a:ext cx="205994" cy="107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3319" y="2817876"/>
              <a:ext cx="233679" cy="311785"/>
            </a:xfrm>
            <a:custGeom>
              <a:avLst/>
              <a:gdLst/>
              <a:ahLst/>
              <a:cxnLst/>
              <a:rect l="l" t="t" r="r" b="b"/>
              <a:pathLst>
                <a:path w="233679" h="311785">
                  <a:moveTo>
                    <a:pt x="183168" y="57339"/>
                  </a:moveTo>
                  <a:lnTo>
                    <a:pt x="0" y="304164"/>
                  </a:lnTo>
                  <a:lnTo>
                    <a:pt x="10159" y="311658"/>
                  </a:lnTo>
                  <a:lnTo>
                    <a:pt x="193361" y="64909"/>
                  </a:lnTo>
                  <a:lnTo>
                    <a:pt x="183168" y="57339"/>
                  </a:lnTo>
                  <a:close/>
                </a:path>
                <a:path w="233679" h="311785">
                  <a:moveTo>
                    <a:pt x="225327" y="47116"/>
                  </a:moveTo>
                  <a:lnTo>
                    <a:pt x="190753" y="47116"/>
                  </a:lnTo>
                  <a:lnTo>
                    <a:pt x="200913" y="54737"/>
                  </a:lnTo>
                  <a:lnTo>
                    <a:pt x="193361" y="64909"/>
                  </a:lnTo>
                  <a:lnTo>
                    <a:pt x="218820" y="83820"/>
                  </a:lnTo>
                  <a:lnTo>
                    <a:pt x="225327" y="47116"/>
                  </a:lnTo>
                  <a:close/>
                </a:path>
                <a:path w="233679" h="311785">
                  <a:moveTo>
                    <a:pt x="190753" y="47116"/>
                  </a:moveTo>
                  <a:lnTo>
                    <a:pt x="183168" y="57339"/>
                  </a:lnTo>
                  <a:lnTo>
                    <a:pt x="193361" y="64909"/>
                  </a:lnTo>
                  <a:lnTo>
                    <a:pt x="200913" y="54737"/>
                  </a:lnTo>
                  <a:lnTo>
                    <a:pt x="190753" y="47116"/>
                  </a:lnTo>
                  <a:close/>
                </a:path>
                <a:path w="233679" h="311785">
                  <a:moveTo>
                    <a:pt x="233679" y="0"/>
                  </a:moveTo>
                  <a:lnTo>
                    <a:pt x="157606" y="38353"/>
                  </a:lnTo>
                  <a:lnTo>
                    <a:pt x="183168" y="57339"/>
                  </a:lnTo>
                  <a:lnTo>
                    <a:pt x="190753" y="47116"/>
                  </a:lnTo>
                  <a:lnTo>
                    <a:pt x="225327" y="47116"/>
                  </a:lnTo>
                  <a:lnTo>
                    <a:pt x="233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4785" y="2544826"/>
              <a:ext cx="105664" cy="20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2950" y="3600450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85025" y="352425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3101" y="38942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5430" y="3817873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2800" y="37957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84621" y="3719448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2851" y="291782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84545" y="284137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93076" y="22336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5151" y="21568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5" y="5243576"/>
            <a:ext cx="2276475" cy="215900"/>
          </a:xfrm>
          <a:custGeom>
            <a:avLst/>
            <a:gdLst/>
            <a:ahLst/>
            <a:cxnLst/>
            <a:rect l="l" t="t" r="r" b="b"/>
            <a:pathLst>
              <a:path w="2276475" h="215900">
                <a:moveTo>
                  <a:pt x="0" y="215900"/>
                </a:moveTo>
                <a:lnTo>
                  <a:pt x="2276475" y="215900"/>
                </a:lnTo>
                <a:lnTo>
                  <a:pt x="227647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9996" y="5167883"/>
            <a:ext cx="2155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View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66" y="717600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74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polygon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Divide scene </a:t>
            </a:r>
            <a:r>
              <a:rPr sz="1800" b="1" dirty="0">
                <a:latin typeface="Times New Roman"/>
                <a:cs typeface="Times New Roman"/>
              </a:rPr>
              <a:t>into </a:t>
            </a: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(relative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 </a:t>
            </a:r>
            <a:r>
              <a:rPr sz="1800" b="1" spc="-5" dirty="0">
                <a:latin typeface="Times New Roman"/>
                <a:cs typeface="Times New Roman"/>
              </a:rPr>
              <a:t>normal) and back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73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Split </a:t>
            </a:r>
            <a:r>
              <a:rPr sz="1800" b="1" dirty="0">
                <a:latin typeface="Times New Roman"/>
                <a:cs typeface="Times New Roman"/>
              </a:rPr>
              <a:t>any polygon lying </a:t>
            </a:r>
            <a:r>
              <a:rPr sz="1800" b="1" spc="-5" dirty="0">
                <a:latin typeface="Times New Roman"/>
                <a:cs typeface="Times New Roman"/>
              </a:rPr>
              <a:t>on both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71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24437" y="1214437"/>
            <a:ext cx="3209925" cy="3133725"/>
            <a:chOff x="50244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50292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77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32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78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4855" y="20971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7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9300" y="13159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9801" y="2784475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1876" y="270802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121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41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18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32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1851" y="22129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03290" y="21361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12076" y="13954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04151" y="13182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92976" y="1786001"/>
            <a:ext cx="368300" cy="215900"/>
          </a:xfrm>
          <a:custGeom>
            <a:avLst/>
            <a:gdLst/>
            <a:ahLst/>
            <a:cxnLst/>
            <a:rect l="l" t="t" r="r" b="b"/>
            <a:pathLst>
              <a:path w="368300" h="215900">
                <a:moveTo>
                  <a:pt x="0" y="215900"/>
                </a:moveTo>
                <a:lnTo>
                  <a:pt x="368300" y="215900"/>
                </a:lnTo>
                <a:lnTo>
                  <a:pt x="3683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85051" y="1709165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818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39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15000" y="510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685800" y="990600"/>
                </a:lnTo>
                <a:lnTo>
                  <a:pt x="685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07734" y="5295646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734" y="5417502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2015" y="5539422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342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273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65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0676" y="4710176"/>
            <a:ext cx="1616075" cy="395605"/>
          </a:xfrm>
          <a:custGeom>
            <a:avLst/>
            <a:gdLst/>
            <a:ahLst/>
            <a:cxnLst/>
            <a:rect l="l" t="t" r="r" b="b"/>
            <a:pathLst>
              <a:path w="1616075" h="395604">
                <a:moveTo>
                  <a:pt x="307975" y="166624"/>
                </a:moveTo>
                <a:lnTo>
                  <a:pt x="0" y="395224"/>
                </a:lnTo>
              </a:path>
              <a:path w="1616075" h="395604">
                <a:moveTo>
                  <a:pt x="687324" y="166624"/>
                </a:moveTo>
                <a:lnTo>
                  <a:pt x="992124" y="395224"/>
                </a:lnTo>
              </a:path>
              <a:path w="1616075" h="395604">
                <a:moveTo>
                  <a:pt x="1060450" y="215900"/>
                </a:moveTo>
                <a:lnTo>
                  <a:pt x="1616075" y="215900"/>
                </a:lnTo>
                <a:lnTo>
                  <a:pt x="1616075" y="0"/>
                </a:lnTo>
                <a:lnTo>
                  <a:pt x="1060450" y="0"/>
                </a:lnTo>
                <a:lnTo>
                  <a:pt x="106045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10501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75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76315" y="4648454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2228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Hidden Surface Removal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Painters Algorithm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Z- Buffer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BSP Tree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7" y="733031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a polygon </a:t>
            </a:r>
            <a:r>
              <a:rPr sz="1800" b="1" spc="-10" dirty="0">
                <a:latin typeface="Times New Roman"/>
                <a:cs typeface="Times New Roman"/>
              </a:rPr>
              <a:t>from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 </a:t>
            </a:r>
            <a:r>
              <a:rPr sz="1800" b="1" spc="-5" dirty="0">
                <a:latin typeface="Times New Roman"/>
                <a:cs typeface="Times New Roman"/>
              </a:rPr>
              <a:t>split scene </a:t>
            </a:r>
            <a:r>
              <a:rPr sz="1800" b="1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214437"/>
            <a:ext cx="3209925" cy="3133725"/>
            <a:chOff x="49482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97150"/>
              <a:ext cx="204470" cy="202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316101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049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6776" y="2855976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8851" y="27793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1416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6476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2976" y="1395475"/>
            <a:ext cx="622300" cy="676275"/>
          </a:xfrm>
          <a:custGeom>
            <a:avLst/>
            <a:gdLst/>
            <a:ahLst/>
            <a:cxnLst/>
            <a:rect l="l" t="t" r="r" b="b"/>
            <a:pathLst>
              <a:path w="622300" h="676275">
                <a:moveTo>
                  <a:pt x="342900" y="215900"/>
                </a:moveTo>
                <a:lnTo>
                  <a:pt x="622300" y="215900"/>
                </a:lnTo>
                <a:lnTo>
                  <a:pt x="622300" y="0"/>
                </a:lnTo>
                <a:lnTo>
                  <a:pt x="342900" y="0"/>
                </a:lnTo>
                <a:lnTo>
                  <a:pt x="342900" y="215900"/>
                </a:lnTo>
                <a:close/>
              </a:path>
              <a:path w="622300" h="676275">
                <a:moveTo>
                  <a:pt x="0" y="676275"/>
                </a:moveTo>
                <a:lnTo>
                  <a:pt x="368300" y="676275"/>
                </a:lnTo>
                <a:lnTo>
                  <a:pt x="368300" y="460375"/>
                </a:lnTo>
                <a:lnTo>
                  <a:pt x="0" y="460375"/>
                </a:lnTo>
                <a:lnTo>
                  <a:pt x="0" y="676275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5051" y="1318259"/>
            <a:ext cx="457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11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003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4476" y="4710176"/>
            <a:ext cx="1617980" cy="395605"/>
          </a:xfrm>
          <a:custGeom>
            <a:avLst/>
            <a:gdLst/>
            <a:ahLst/>
            <a:cxnLst/>
            <a:rect l="l" t="t" r="r" b="b"/>
            <a:pathLst>
              <a:path w="1617979" h="395604">
                <a:moveTo>
                  <a:pt x="307975" y="166624"/>
                </a:moveTo>
                <a:lnTo>
                  <a:pt x="0" y="395224"/>
                </a:lnTo>
              </a:path>
              <a:path w="1617979" h="395604">
                <a:moveTo>
                  <a:pt x="687324" y="166624"/>
                </a:moveTo>
                <a:lnTo>
                  <a:pt x="992124" y="395224"/>
                </a:lnTo>
              </a:path>
              <a:path w="1617979" h="395604">
                <a:moveTo>
                  <a:pt x="1061974" y="215900"/>
                </a:moveTo>
                <a:lnTo>
                  <a:pt x="1617599" y="215900"/>
                </a:lnTo>
                <a:lnTo>
                  <a:pt x="1617599" y="0"/>
                </a:lnTo>
                <a:lnTo>
                  <a:pt x="1061974" y="0"/>
                </a:lnTo>
                <a:lnTo>
                  <a:pt x="1061974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35825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213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00115" y="464845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9200" y="1676400"/>
            <a:ext cx="1581150" cy="1236980"/>
          </a:xfrm>
          <a:custGeom>
            <a:avLst/>
            <a:gdLst/>
            <a:ahLst/>
            <a:cxnLst/>
            <a:rect l="l" t="t" r="r" b="b"/>
            <a:pathLst>
              <a:path w="1581150" h="1236980">
                <a:moveTo>
                  <a:pt x="0" y="0"/>
                </a:moveTo>
                <a:lnTo>
                  <a:pt x="1581150" y="1236726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21121" y="5036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72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02375" y="564610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0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94401" y="564610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16576" y="5257800"/>
            <a:ext cx="1208405" cy="457200"/>
          </a:xfrm>
          <a:custGeom>
            <a:avLst/>
            <a:gdLst/>
            <a:ahLst/>
            <a:cxnLst/>
            <a:rect l="l" t="t" r="r" b="b"/>
            <a:pathLst>
              <a:path w="1208404" h="457200">
                <a:moveTo>
                  <a:pt x="752475" y="152400"/>
                </a:moveTo>
                <a:lnTo>
                  <a:pt x="596900" y="457200"/>
                </a:lnTo>
              </a:path>
              <a:path w="1208404" h="457200">
                <a:moveTo>
                  <a:pt x="979424" y="152400"/>
                </a:moveTo>
                <a:lnTo>
                  <a:pt x="1208024" y="381000"/>
                </a:lnTo>
              </a:path>
              <a:path w="1208404" h="4572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95315" y="518223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9" y="813422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dirty="0">
                <a:latin typeface="Times New Roman"/>
                <a:cs typeface="Times New Roman"/>
              </a:rPr>
              <a:t>Recursively </a:t>
            </a:r>
            <a:r>
              <a:rPr sz="1800" b="1" spc="-5" dirty="0">
                <a:latin typeface="Times New Roman"/>
                <a:cs typeface="Times New Roman"/>
              </a:rPr>
              <a:t>divide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 until  each node contains </a:t>
            </a:r>
            <a:r>
              <a:rPr sz="1800" b="1" dirty="0">
                <a:latin typeface="Times New Roman"/>
                <a:cs typeface="Times New Roman"/>
              </a:rPr>
              <a:t>only 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572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22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138237"/>
            <a:ext cx="3209925" cy="3133725"/>
            <a:chOff x="4948237" y="11382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1430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5335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2887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28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66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28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390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035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209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6302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2397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750" y="2686050"/>
              <a:ext cx="279400" cy="336550"/>
            </a:xfrm>
            <a:custGeom>
              <a:avLst/>
              <a:gdLst/>
              <a:ahLst/>
              <a:cxnLst/>
              <a:rect l="l" t="t" r="r" b="b"/>
              <a:pathLst>
                <a:path w="279400" h="336550">
                  <a:moveTo>
                    <a:pt x="0" y="336550"/>
                  </a:moveTo>
                  <a:lnTo>
                    <a:pt x="279400" y="33655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33655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27443" y="271360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2979801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30073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881376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908934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003425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3072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46951" y="1319275"/>
            <a:ext cx="568325" cy="679450"/>
          </a:xfrm>
          <a:custGeom>
            <a:avLst/>
            <a:gdLst/>
            <a:ahLst/>
            <a:cxnLst/>
            <a:rect l="l" t="t" r="r" b="b"/>
            <a:pathLst>
              <a:path w="568325" h="679450">
                <a:moveTo>
                  <a:pt x="288925" y="336550"/>
                </a:moveTo>
                <a:lnTo>
                  <a:pt x="568325" y="336550"/>
                </a:lnTo>
                <a:lnTo>
                  <a:pt x="568325" y="0"/>
                </a:lnTo>
                <a:lnTo>
                  <a:pt x="288925" y="0"/>
                </a:lnTo>
                <a:lnTo>
                  <a:pt x="288925" y="336550"/>
                </a:lnTo>
                <a:close/>
              </a:path>
              <a:path w="568325" h="679450">
                <a:moveTo>
                  <a:pt x="0" y="679450"/>
                </a:moveTo>
                <a:lnTo>
                  <a:pt x="368300" y="679450"/>
                </a:lnTo>
                <a:lnTo>
                  <a:pt x="368300" y="342900"/>
                </a:lnTo>
                <a:lnTo>
                  <a:pt x="0" y="342900"/>
                </a:lnTo>
                <a:lnTo>
                  <a:pt x="0" y="679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39026" y="1247358"/>
            <a:ext cx="403225" cy="711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75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600" spc="-5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1966976"/>
            <a:ext cx="379730" cy="336550"/>
          </a:xfrm>
          <a:custGeom>
            <a:avLst/>
            <a:gdLst/>
            <a:ahLst/>
            <a:cxnLst/>
            <a:rect l="l" t="t" r="r" b="b"/>
            <a:pathLst>
              <a:path w="379729" h="336550">
                <a:moveTo>
                  <a:pt x="0" y="336550"/>
                </a:moveTo>
                <a:lnTo>
                  <a:pt x="379412" y="336550"/>
                </a:lnTo>
                <a:lnTo>
                  <a:pt x="379412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94153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1376" y="4648200"/>
            <a:ext cx="1665605" cy="381000"/>
          </a:xfrm>
          <a:custGeom>
            <a:avLst/>
            <a:gdLst/>
            <a:ahLst/>
            <a:cxnLst/>
            <a:rect l="l" t="t" r="r" b="b"/>
            <a:pathLst>
              <a:path w="1665604" h="381000">
                <a:moveTo>
                  <a:pt x="981075" y="152400"/>
                </a:moveTo>
                <a:lnTo>
                  <a:pt x="673100" y="381000"/>
                </a:lnTo>
              </a:path>
              <a:path w="1665604" h="381000">
                <a:moveTo>
                  <a:pt x="1360424" y="152400"/>
                </a:moveTo>
                <a:lnTo>
                  <a:pt x="1665224" y="381000"/>
                </a:lnTo>
              </a:path>
              <a:path w="1665604" h="381000">
                <a:moveTo>
                  <a:pt x="0" y="336550"/>
                </a:moveTo>
                <a:lnTo>
                  <a:pt x="565150" y="336550"/>
                </a:lnTo>
                <a:lnTo>
                  <a:pt x="5651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6450" y="4633976"/>
            <a:ext cx="555625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Times New Roman"/>
                <a:cs typeface="Times New Roman"/>
              </a:rPr>
              <a:t>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115" y="4676520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1600200"/>
            <a:ext cx="3037205" cy="2089150"/>
          </a:xfrm>
          <a:custGeom>
            <a:avLst/>
            <a:gdLst/>
            <a:ahLst/>
            <a:cxnLst/>
            <a:rect l="l" t="t" r="r" b="b"/>
            <a:pathLst>
              <a:path w="3037204" h="2089150">
                <a:moveTo>
                  <a:pt x="0" y="0"/>
                </a:moveTo>
                <a:lnTo>
                  <a:pt x="1581150" y="1236726"/>
                </a:lnTo>
              </a:path>
              <a:path w="3037204" h="2089150">
                <a:moveTo>
                  <a:pt x="1055751" y="2089150"/>
                </a:moveTo>
                <a:lnTo>
                  <a:pt x="3036951" y="1628775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1200" y="495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21121" y="5003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2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2375" y="561308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10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94401" y="561308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3476" y="5334000"/>
            <a:ext cx="611505" cy="304800"/>
          </a:xfrm>
          <a:custGeom>
            <a:avLst/>
            <a:gdLst/>
            <a:ahLst/>
            <a:cxnLst/>
            <a:rect l="l" t="t" r="r" b="b"/>
            <a:pathLst>
              <a:path w="611504" h="304800">
                <a:moveTo>
                  <a:pt x="155575" y="0"/>
                </a:moveTo>
                <a:lnTo>
                  <a:pt x="0" y="304800"/>
                </a:lnTo>
              </a:path>
              <a:path w="611504" h="304800">
                <a:moveTo>
                  <a:pt x="382524" y="0"/>
                </a:moveTo>
                <a:lnTo>
                  <a:pt x="611124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16576" y="5181600"/>
            <a:ext cx="565150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front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65975" y="5689282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34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64375" y="50793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2800" y="5410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6" y="677417"/>
            <a:ext cx="50971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</a:t>
            </a:r>
            <a:r>
              <a:t>BSP</a:t>
            </a:r>
            <a:r>
              <a:rPr spc="-260"/>
              <a:t> </a:t>
            </a:r>
            <a:r>
              <a:t>tree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269" y="1701165"/>
            <a:ext cx="74631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BSP tree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traversed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yield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correct priority list </a:t>
            </a:r>
            <a:r>
              <a:rPr sz="2400" dirty="0">
                <a:latin typeface="Times New Roman"/>
                <a:cs typeface="Times New Roman"/>
              </a:rPr>
              <a:t>for  an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viewpoint.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Back-to-front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5" dirty="0">
                <a:latin typeface="Times New Roman"/>
                <a:cs typeface="Times New Roman"/>
              </a:rPr>
              <a:t>painter’s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Front-to-back </a:t>
            </a:r>
            <a:r>
              <a:rPr sz="2400" dirty="0">
                <a:latin typeface="Times New Roman"/>
                <a:cs typeface="Times New Roman"/>
              </a:rPr>
              <a:t>: a </a:t>
            </a:r>
            <a:r>
              <a:rPr sz="2400" spc="-10" dirty="0">
                <a:latin typeface="Times New Roman"/>
                <a:cs typeface="Times New Roman"/>
              </a:rPr>
              <a:t>more efficient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784724"/>
            <a:ext cx="8574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660" marR="5080" indent="-107759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75" dirty="0"/>
              <a:t> </a:t>
            </a:r>
            <a:r>
              <a:rPr dirty="0"/>
              <a:t>:  Back to</a:t>
            </a:r>
            <a:r>
              <a:rPr spc="-45" dirty="0"/>
              <a:t> </a:t>
            </a:r>
            <a:r>
              <a:rPr spc="-5" dirty="0"/>
              <a:t>Front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599565"/>
            <a:ext cx="7577455" cy="4080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Start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polygon.</a:t>
            </a:r>
            <a:endParaRPr sz="2400">
              <a:latin typeface="Times New Roman"/>
              <a:cs typeface="Times New Roman"/>
            </a:endParaRPr>
          </a:p>
          <a:p>
            <a:pPr marL="739140" marR="366395" lvl="1" indent="-269240">
              <a:lnSpc>
                <a:spcPct val="100000"/>
              </a:lnSpc>
              <a:spcBef>
                <a:spcPts val="72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is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half-space, </a:t>
            </a:r>
            <a:r>
              <a:rPr sz="2000" spc="-10" dirty="0">
                <a:latin typeface="Times New Roman"/>
                <a:cs typeface="Times New Roman"/>
              </a:rPr>
              <a:t>draw polygons </a:t>
            </a:r>
            <a:r>
              <a:rPr sz="2000" spc="-5" dirty="0">
                <a:latin typeface="Times New Roman"/>
                <a:cs typeface="Times New Roman"/>
              </a:rPr>
              <a:t>behind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first,  </a:t>
            </a: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front.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</a:t>
            </a:r>
            <a:r>
              <a:rPr sz="2000" dirty="0">
                <a:latin typeface="Times New Roman"/>
                <a:cs typeface="Times New Roman"/>
              </a:rPr>
              <a:t>is in </a:t>
            </a:r>
            <a:r>
              <a:rPr sz="2000" spc="-5" dirty="0">
                <a:latin typeface="Times New Roman"/>
                <a:cs typeface="Times New Roman"/>
              </a:rPr>
              <a:t>back half-space, draw </a:t>
            </a:r>
            <a:r>
              <a:rPr sz="2000" spc="-15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behind.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polygon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edge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Recursively descend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8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5" dirty="0">
                <a:latin typeface="Times New Roman"/>
                <a:cs typeface="Times New Roman"/>
              </a:rPr>
              <a:t>eye </a:t>
            </a:r>
            <a:r>
              <a:rPr sz="2400" spc="-5" dirty="0">
                <a:latin typeface="Times New Roman"/>
                <a:cs typeface="Times New Roman"/>
              </a:rPr>
              <a:t>is in rear half-space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5" dirty="0">
                <a:latin typeface="Times New Roman"/>
                <a:cs typeface="Times New Roman"/>
              </a:rPr>
              <a:t>polygon </a:t>
            </a:r>
            <a:r>
              <a:rPr sz="2400" spc="-5" dirty="0">
                <a:latin typeface="Times New Roman"/>
                <a:cs typeface="Times New Roman"/>
              </a:rPr>
              <a:t>can back face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drawing </a:t>
            </a:r>
            <a:r>
              <a:rPr sz="2400" spc="-5" dirty="0">
                <a:latin typeface="Times New Roman"/>
                <a:cs typeface="Times New Roman"/>
              </a:rPr>
              <a:t>the opposite </a:t>
            </a:r>
            <a:r>
              <a:rPr sz="2400" dirty="0">
                <a:latin typeface="Times New Roman"/>
                <a:cs typeface="Times New Roman"/>
              </a:rPr>
              <a:t>side of </a:t>
            </a:r>
            <a:r>
              <a:rPr sz="2400" spc="-5" dirty="0">
                <a:latin typeface="Times New Roman"/>
                <a:cs typeface="Times New Roman"/>
              </a:rPr>
              <a:t>the viewer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90" dirty="0"/>
              <a:t> </a:t>
            </a:r>
            <a:r>
              <a:rPr dirty="0"/>
              <a:t>:  </a:t>
            </a:r>
            <a:r>
              <a:rPr spc="-5" dirty="0"/>
              <a:t>Front to</a:t>
            </a:r>
            <a:r>
              <a:rPr spc="-10" dirty="0"/>
              <a:t> </a:t>
            </a:r>
            <a:r>
              <a:rPr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03425"/>
            <a:ext cx="805434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8100" indent="-325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back-to-front </a:t>
            </a:r>
            <a:r>
              <a:rPr sz="2800" dirty="0">
                <a:latin typeface="Times New Roman"/>
                <a:cs typeface="Times New Roman"/>
              </a:rPr>
              <a:t>rendering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result in a lot 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  drawing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endParaRPr sz="2800">
              <a:latin typeface="Times New Roman"/>
              <a:cs typeface="Times New Roman"/>
            </a:endParaRPr>
          </a:p>
          <a:p>
            <a:pPr marL="337820" marR="469265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Front-to-back </a:t>
            </a:r>
            <a:r>
              <a:rPr sz="2800" spc="-5" dirty="0">
                <a:latin typeface="Times New Roman"/>
                <a:cs typeface="Times New Roman"/>
              </a:rPr>
              <a:t>traversal is </a:t>
            </a:r>
            <a:r>
              <a:rPr sz="2800" spc="-15" dirty="0">
                <a:latin typeface="Times New Roman"/>
                <a:cs typeface="Times New Roman"/>
              </a:rPr>
              <a:t>more efficient </a:t>
            </a:r>
            <a:r>
              <a:rPr sz="2800" dirty="0">
                <a:latin typeface="Times New Roman"/>
                <a:cs typeface="Times New Roman"/>
              </a:rPr>
              <a:t>(Chen and  Gordon,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1991)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 </a:t>
            </a:r>
            <a:r>
              <a:rPr sz="2800" dirty="0">
                <a:latin typeface="Times New Roman"/>
                <a:cs typeface="Times New Roman"/>
              </a:rPr>
              <a:t>which region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been </a:t>
            </a:r>
            <a:r>
              <a:rPr sz="2800" spc="-5" dirty="0">
                <a:latin typeface="Times New Roman"/>
                <a:cs typeface="Times New Roman"/>
              </a:rPr>
              <a:t>filled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dirty="0">
                <a:latin typeface="Times New Roman"/>
                <a:cs typeface="Times New Roman"/>
              </a:rPr>
              <a:t>when all regions of the </a:t>
            </a:r>
            <a:r>
              <a:rPr sz="2800" spc="-5" dirty="0">
                <a:latin typeface="Times New Roman"/>
                <a:cs typeface="Times New Roman"/>
              </a:rPr>
              <a:t>screen is filled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61936"/>
            <a:ext cx="2198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15" dirty="0"/>
              <a:t>m</a:t>
            </a:r>
            <a:r>
              <a:rPr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407" y="1953640"/>
            <a:ext cx="64452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Z-buffer is </a:t>
            </a:r>
            <a:r>
              <a:rPr sz="2400" dirty="0">
                <a:latin typeface="Times New Roman"/>
                <a:cs typeface="Times New Roman"/>
              </a:rPr>
              <a:t>easy 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on hardware and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standard technique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hidden surface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removal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combine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object-based </a:t>
            </a:r>
            <a:r>
              <a:rPr sz="2400" spc="-10" dirty="0">
                <a:latin typeface="Times New Roman"/>
                <a:cs typeface="Times New Roman"/>
              </a:rPr>
              <a:t>method  </a:t>
            </a:r>
            <a:r>
              <a:rPr sz="2400" spc="-5" dirty="0">
                <a:latin typeface="Times New Roman"/>
                <a:cs typeface="Times New Roman"/>
              </a:rPr>
              <a:t>especially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there are too </a:t>
            </a:r>
            <a:r>
              <a:rPr sz="2400" spc="-10" dirty="0">
                <a:latin typeface="Times New Roman"/>
                <a:cs typeface="Times New Roman"/>
              </a:rPr>
              <a:t>many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BSP trees, portal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8" y="908037"/>
            <a:ext cx="82688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8194" y="1829334"/>
            <a:ext cx="7233284" cy="415434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894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Foley </a:t>
            </a:r>
            <a:r>
              <a:rPr sz="2500" dirty="0">
                <a:latin typeface="Times New Roman"/>
                <a:cs typeface="Times New Roman"/>
              </a:rPr>
              <a:t>et </a:t>
            </a:r>
            <a:r>
              <a:rPr sz="2500" spc="-5" dirty="0">
                <a:latin typeface="Times New Roman"/>
                <a:cs typeface="Times New Roman"/>
              </a:rPr>
              <a:t>al. </a:t>
            </a:r>
            <a:r>
              <a:rPr sz="2500" dirty="0">
                <a:latin typeface="Times New Roman"/>
                <a:cs typeface="Times New Roman"/>
              </a:rPr>
              <a:t>Chapter 15, </a:t>
            </a: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it.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5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Introductory text, Chapter 13, 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dirty="0">
                <a:latin typeface="Times New Roman"/>
                <a:cs typeface="Times New Roman"/>
              </a:rPr>
              <a:t>Or </a:t>
            </a:r>
            <a:r>
              <a:rPr sz="2500" spc="-5" dirty="0">
                <a:latin typeface="Times New Roman"/>
                <a:cs typeface="Times New Roman"/>
              </a:rPr>
              <a:t>equivalents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5" dirty="0">
                <a:latin typeface="Times New Roman"/>
                <a:cs typeface="Times New Roman"/>
              </a:rPr>
              <a:t>other </a:t>
            </a:r>
            <a:r>
              <a:rPr sz="2500" spc="-10" dirty="0">
                <a:latin typeface="Times New Roman"/>
                <a:cs typeface="Times New Roman"/>
              </a:rPr>
              <a:t>texts, </a:t>
            </a:r>
            <a:r>
              <a:rPr sz="2500" spc="-5" dirty="0">
                <a:latin typeface="Times New Roman"/>
                <a:cs typeface="Times New Roman"/>
              </a:rPr>
              <a:t>look </a:t>
            </a:r>
            <a:r>
              <a:rPr sz="2500" dirty="0">
                <a:latin typeface="Times New Roman"/>
                <a:cs typeface="Times New Roman"/>
              </a:rPr>
              <a:t>out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for: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(as well as </a:t>
            </a:r>
            <a:r>
              <a:rPr sz="2500" dirty="0">
                <a:latin typeface="Times New Roman"/>
                <a:cs typeface="Times New Roman"/>
              </a:rPr>
              <a:t>the topics covered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today)</a:t>
            </a: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Depth sort </a:t>
            </a:r>
            <a:r>
              <a:rPr sz="2500" dirty="0">
                <a:latin typeface="Times New Roman"/>
                <a:cs typeface="Times New Roman"/>
              </a:rPr>
              <a:t>– </a:t>
            </a:r>
            <a:r>
              <a:rPr sz="2500" spc="-5" dirty="0">
                <a:latin typeface="Times New Roman"/>
                <a:cs typeface="Times New Roman"/>
              </a:rPr>
              <a:t>Newell, Newell </a:t>
            </a:r>
            <a:r>
              <a:rPr sz="2500" dirty="0">
                <a:latin typeface="Times New Roman"/>
                <a:cs typeface="Times New Roman"/>
              </a:rPr>
              <a:t>&amp; </a:t>
            </a:r>
            <a:r>
              <a:rPr sz="2500" spc="-5" dirty="0">
                <a:latin typeface="Times New Roman"/>
                <a:cs typeface="Times New Roman"/>
              </a:rPr>
              <a:t>Sancha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dirty="0">
                <a:latin typeface="Times New Roman"/>
                <a:cs typeface="Times New Roman"/>
              </a:rPr>
              <a:t>Scan-line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algorithms</a:t>
            </a:r>
            <a:endParaRPr sz="25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S. </a:t>
            </a:r>
            <a:r>
              <a:rPr sz="2500" dirty="0">
                <a:latin typeface="Times New Roman"/>
                <a:cs typeface="Times New Roman"/>
              </a:rPr>
              <a:t>Chen </a:t>
            </a:r>
            <a:r>
              <a:rPr sz="2500" spc="-5" dirty="0">
                <a:latin typeface="Times New Roman"/>
                <a:cs typeface="Times New Roman"/>
              </a:rPr>
              <a:t>and D. Gordon. </a:t>
            </a:r>
            <a:r>
              <a:rPr sz="2500" dirty="0">
                <a:latin typeface="Times New Roman"/>
                <a:cs typeface="Times New Roman"/>
              </a:rPr>
              <a:t>“Front-to-Back </a:t>
            </a:r>
            <a:r>
              <a:rPr sz="2500" spc="-5" dirty="0">
                <a:latin typeface="Times New Roman"/>
                <a:cs typeface="Times New Roman"/>
              </a:rPr>
              <a:t>Display 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BSP </a:t>
            </a:r>
            <a:r>
              <a:rPr sz="2500" spc="-15" dirty="0">
                <a:latin typeface="Times New Roman"/>
                <a:cs typeface="Times New Roman"/>
              </a:rPr>
              <a:t>Trees.” </a:t>
            </a:r>
            <a:r>
              <a:rPr sz="2500" dirty="0">
                <a:latin typeface="Times New Roman"/>
                <a:cs typeface="Times New Roman"/>
              </a:rPr>
              <a:t>IEEE </a:t>
            </a:r>
            <a:r>
              <a:rPr sz="2500" spc="-10" dirty="0">
                <a:latin typeface="Times New Roman"/>
                <a:cs typeface="Times New Roman"/>
              </a:rPr>
              <a:t>Computer </a:t>
            </a:r>
            <a:r>
              <a:rPr sz="2500" spc="-5" dirty="0">
                <a:latin typeface="Times New Roman"/>
                <a:cs typeface="Times New Roman"/>
              </a:rPr>
              <a:t>Graphics </a:t>
            </a:r>
            <a:r>
              <a:rPr sz="2500" dirty="0">
                <a:latin typeface="Times New Roman"/>
                <a:cs typeface="Times New Roman"/>
              </a:rPr>
              <a:t>&amp;  </a:t>
            </a:r>
            <a:r>
              <a:rPr sz="2500" spc="-5" dirty="0">
                <a:latin typeface="Times New Roman"/>
                <a:cs typeface="Times New Roman"/>
              </a:rPr>
              <a:t>Algorithms, </a:t>
            </a:r>
            <a:r>
              <a:rPr sz="2500" dirty="0">
                <a:latin typeface="Times New Roman"/>
                <a:cs typeface="Times New Roman"/>
              </a:rPr>
              <a:t>pp 79–85. </a:t>
            </a:r>
            <a:r>
              <a:rPr sz="2500" spc="-5" dirty="0">
                <a:latin typeface="Times New Roman"/>
                <a:cs typeface="Times New Roman"/>
              </a:rPr>
              <a:t>September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1991.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60" y="661170"/>
            <a:ext cx="714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4867275" algn="l"/>
              </a:tabLst>
            </a:pPr>
            <a:r>
              <a:rPr dirty="0"/>
              <a:t>Why Hidden	</a:t>
            </a:r>
            <a:r>
              <a:rPr spc="-20" dirty="0"/>
              <a:t>S</a:t>
            </a:r>
            <a:r>
              <a:rPr dirty="0"/>
              <a:t>urface	Removal?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39" y="1663994"/>
            <a:ext cx="7752080" cy="2174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7820" marR="67945" indent="-325120">
              <a:lnSpc>
                <a:spcPts val="3379"/>
              </a:lnSpc>
              <a:spcBef>
                <a:spcPts val="595"/>
              </a:spcBef>
              <a:buChar char="•"/>
              <a:tabLst>
                <a:tab pos="337185" algn="l"/>
                <a:tab pos="3378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correct rendering requires correct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visibility  </a:t>
            </a:r>
            <a:r>
              <a:rPr sz="3200" spc="-5" dirty="0">
                <a:latin typeface="Times New Roman"/>
                <a:cs typeface="Times New Roman"/>
              </a:rPr>
              <a:t>calculations</a:t>
            </a:r>
            <a:endParaRPr sz="32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2960"/>
              </a:lnSpc>
              <a:spcBef>
                <a:spcPts val="819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When </a:t>
            </a:r>
            <a:r>
              <a:rPr sz="2800" spc="-5" dirty="0">
                <a:latin typeface="Times New Roman"/>
                <a:cs typeface="Times New Roman"/>
              </a:rPr>
              <a:t>multiple </a:t>
            </a:r>
            <a:r>
              <a:rPr sz="2800" dirty="0">
                <a:latin typeface="Times New Roman"/>
                <a:cs typeface="Times New Roman"/>
              </a:rPr>
              <a:t>opaque polygons cover the </a:t>
            </a:r>
            <a:r>
              <a:rPr sz="2800" spc="-15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screen space, </a:t>
            </a:r>
            <a:r>
              <a:rPr sz="2800" dirty="0">
                <a:latin typeface="Times New Roman"/>
                <a:cs typeface="Times New Roman"/>
              </a:rPr>
              <a:t>only the </a:t>
            </a:r>
            <a:r>
              <a:rPr sz="2800" spc="-5" dirty="0">
                <a:latin typeface="Times New Roman"/>
                <a:cs typeface="Times New Roman"/>
              </a:rPr>
              <a:t>closest </a:t>
            </a:r>
            <a:r>
              <a:rPr sz="2800" dirty="0">
                <a:latin typeface="Times New Roman"/>
                <a:cs typeface="Times New Roman"/>
              </a:rPr>
              <a:t>one is </a:t>
            </a:r>
            <a:r>
              <a:rPr sz="2800" spc="-5" dirty="0">
                <a:latin typeface="Times New Roman"/>
                <a:cs typeface="Times New Roman"/>
              </a:rPr>
              <a:t>visible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(remove  </a:t>
            </a:r>
            <a:r>
              <a:rPr sz="2800" dirty="0">
                <a:latin typeface="Times New Roman"/>
                <a:cs typeface="Times New Roman"/>
              </a:rPr>
              <a:t>the other hidden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surfaces)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930" y="5949632"/>
            <a:ext cx="2288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99" y="5949632"/>
            <a:ext cx="2364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correct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331" y="3886136"/>
            <a:ext cx="2700274" cy="216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886263"/>
            <a:ext cx="2690525" cy="216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25" y="760553"/>
            <a:ext cx="7936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Hidden </a:t>
            </a:r>
            <a:r>
              <a:rPr spc="-5" dirty="0"/>
              <a:t>Surface </a:t>
            </a:r>
            <a:r>
              <a:rPr dirty="0"/>
              <a:t>Removal?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005" y="2255773"/>
            <a:ext cx="7316470" cy="2668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7820" marR="77470" indent="-325120">
              <a:lnSpc>
                <a:spcPct val="94100"/>
              </a:lnSpc>
              <a:spcBef>
                <a:spcPts val="295"/>
              </a:spcBef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75" dirty="0">
                <a:latin typeface="Verdana"/>
                <a:cs typeface="Verdana"/>
              </a:rPr>
              <a:t>We </a:t>
            </a:r>
            <a:r>
              <a:rPr sz="2800" dirty="0">
                <a:latin typeface="Verdana"/>
                <a:cs typeface="Verdana"/>
              </a:rPr>
              <a:t>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want to waste computational  </a:t>
            </a:r>
            <a:r>
              <a:rPr sz="2800" dirty="0">
                <a:latin typeface="Verdana"/>
                <a:cs typeface="Verdana"/>
              </a:rPr>
              <a:t>resources rendering </a:t>
            </a:r>
            <a:r>
              <a:rPr sz="2800" spc="-5" dirty="0">
                <a:latin typeface="Verdana"/>
                <a:cs typeface="Verdana"/>
              </a:rPr>
              <a:t>primitives </a:t>
            </a:r>
            <a:r>
              <a:rPr sz="2800" dirty="0">
                <a:latin typeface="Verdana"/>
                <a:cs typeface="Verdana"/>
              </a:rPr>
              <a:t>which  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contribute to the </a:t>
            </a:r>
            <a:r>
              <a:rPr sz="2800" dirty="0">
                <a:latin typeface="Verdana"/>
                <a:cs typeface="Verdana"/>
              </a:rPr>
              <a:t>final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>
              <a:latin typeface="Verdana"/>
              <a:cs typeface="Verdana"/>
            </a:endParaRPr>
          </a:p>
          <a:p>
            <a:pPr marL="1082040" marR="5080" lvl="1" indent="-325755">
              <a:lnSpc>
                <a:spcPts val="3160"/>
              </a:lnSpc>
              <a:spcBef>
                <a:spcPts val="935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10" dirty="0">
                <a:latin typeface="Verdana"/>
                <a:cs typeface="Verdana"/>
              </a:rPr>
              <a:t>Drawing </a:t>
            </a:r>
            <a:r>
              <a:rPr sz="2800" spc="-5" dirty="0">
                <a:latin typeface="Verdana"/>
                <a:cs typeface="Verdana"/>
              </a:rPr>
              <a:t>polygonal faces </a:t>
            </a:r>
            <a:r>
              <a:rPr sz="2800" dirty="0">
                <a:latin typeface="Verdana"/>
                <a:cs typeface="Verdana"/>
              </a:rPr>
              <a:t>on </a:t>
            </a:r>
            <a:r>
              <a:rPr sz="2800" spc="-5" dirty="0">
                <a:latin typeface="Verdana"/>
                <a:cs typeface="Verdana"/>
              </a:rPr>
              <a:t>screen  consumes CPU cycles</a:t>
            </a:r>
            <a:endParaRPr sz="2800">
              <a:latin typeface="Verdana"/>
              <a:cs typeface="Verdana"/>
            </a:endParaRPr>
          </a:p>
          <a:p>
            <a:pPr marL="1082040" lvl="1" indent="-325755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5" dirty="0">
                <a:latin typeface="Verdana"/>
                <a:cs typeface="Verdana"/>
              </a:rPr>
              <a:t>e.g.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Illumination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716308"/>
            <a:ext cx="806066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206625"/>
            <a:ext cx="6856095" cy="1692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111125" indent="-325120">
              <a:lnSpc>
                <a:spcPts val="3020"/>
              </a:lnSpc>
              <a:spcBef>
                <a:spcPts val="48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 surfaces </a:t>
            </a:r>
            <a:r>
              <a:rPr sz="2800" dirty="0">
                <a:latin typeface="Times New Roman"/>
                <a:cs typeface="Times New Roman"/>
              </a:rPr>
              <a:t>in back to </a:t>
            </a:r>
            <a:r>
              <a:rPr sz="2800" spc="-5" dirty="0">
                <a:latin typeface="Times New Roman"/>
                <a:cs typeface="Times New Roman"/>
              </a:rPr>
              <a:t>front </a:t>
            </a:r>
            <a:r>
              <a:rPr sz="2800" dirty="0">
                <a:latin typeface="Times New Roman"/>
                <a:cs typeface="Times New Roman"/>
              </a:rPr>
              <a:t>order – nearer  polygons “paint” over </a:t>
            </a:r>
            <a:r>
              <a:rPr sz="2800" spc="-5" dirty="0">
                <a:latin typeface="Times New Roman"/>
                <a:cs typeface="Times New Roman"/>
              </a:rPr>
              <a:t>farther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ones.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1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Need to </a:t>
            </a:r>
            <a:r>
              <a:rPr sz="2800" spc="-5" dirty="0">
                <a:latin typeface="Times New Roman"/>
                <a:cs typeface="Times New Roman"/>
              </a:rPr>
              <a:t>decide </a:t>
            </a:r>
            <a:r>
              <a:rPr sz="2800" dirty="0">
                <a:latin typeface="Times New Roman"/>
                <a:cs typeface="Times New Roman"/>
              </a:rPr>
              <a:t>the order to draw –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 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4219575"/>
            <a:ext cx="756285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668091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633470" cy="16954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730885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Key issue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 </a:t>
            </a:r>
            <a:r>
              <a:rPr sz="2800" spc="-5" dirty="0">
                <a:latin typeface="Times New Roman"/>
                <a:cs typeface="Times New Roman"/>
              </a:rPr>
              <a:t>determination.</a:t>
            </a:r>
            <a:endParaRPr sz="28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5" dirty="0">
                <a:latin typeface="Times New Roman"/>
                <a:cs typeface="Times New Roman"/>
              </a:rPr>
              <a:t>Doesn’t </a:t>
            </a:r>
            <a:r>
              <a:rPr sz="2800" dirty="0">
                <a:latin typeface="Times New Roman"/>
                <a:cs typeface="Times New Roman"/>
              </a:rPr>
              <a:t>always </a:t>
            </a:r>
            <a:r>
              <a:rPr sz="2800" spc="-5" dirty="0">
                <a:latin typeface="Times New Roman"/>
                <a:cs typeface="Times New Roman"/>
              </a:rPr>
              <a:t>work </a:t>
            </a:r>
            <a:r>
              <a:rPr sz="2800" dirty="0">
                <a:latin typeface="Times New Roman"/>
                <a:cs typeface="Times New Roman"/>
              </a:rPr>
              <a:t>–  </a:t>
            </a: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10" dirty="0">
                <a:latin typeface="Times New Roman"/>
                <a:cs typeface="Times New Roman"/>
              </a:rPr>
              <a:t>image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</a:p>
        </p:txBody>
      </p:sp>
      <p:sp>
        <p:nvSpPr>
          <p:cNvPr id="4" name="object 4"/>
          <p:cNvSpPr/>
          <p:nvPr/>
        </p:nvSpPr>
        <p:spPr>
          <a:xfrm>
            <a:off x="4884868" y="2557150"/>
            <a:ext cx="3743433" cy="302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68" y="653342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555365" cy="24625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447040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Another situation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 does 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89900"/>
              </a:lnSpc>
              <a:spcBef>
                <a:spcPts val="65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In both </a:t>
            </a:r>
            <a:r>
              <a:rPr sz="2800" spc="-10" dirty="0">
                <a:latin typeface="Times New Roman"/>
                <a:cs typeface="Times New Roman"/>
              </a:rPr>
              <a:t>cases,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segment </a:t>
            </a:r>
            <a:r>
              <a:rPr sz="2800" dirty="0">
                <a:latin typeface="Times New Roman"/>
                <a:cs typeface="Times New Roman"/>
              </a:rPr>
              <a:t>the  triangles and </a:t>
            </a:r>
            <a:r>
              <a:rPr sz="2800" spc="-15" dirty="0">
                <a:latin typeface="Times New Roman"/>
                <a:cs typeface="Times New Roman"/>
              </a:rPr>
              <a:t>make 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2167" y="2550893"/>
            <a:ext cx="3761541" cy="30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24" y="827034"/>
            <a:ext cx="290042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52625"/>
            <a:ext cx="6630034" cy="26352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834">
              <a:lnSpc>
                <a:spcPts val="296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An image-based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applied during the  </a:t>
            </a:r>
            <a:r>
              <a:rPr sz="2800" spc="-5" dirty="0">
                <a:latin typeface="Times New Roman"/>
                <a:cs typeface="Times New Roman"/>
              </a:rPr>
              <a:t>rasterization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</a:t>
            </a:r>
            <a:endParaRPr sz="2800">
              <a:latin typeface="Times New Roman"/>
              <a:cs typeface="Times New Roman"/>
            </a:endParaRPr>
          </a:p>
          <a:p>
            <a:pPr marL="469900" marR="149860" indent="-457834">
              <a:lnSpc>
                <a:spcPts val="2960"/>
              </a:lnSpc>
              <a:spcBef>
                <a:spcPts val="8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 standard </a:t>
            </a:r>
            <a:r>
              <a:rPr sz="2800" dirty="0">
                <a:latin typeface="Times New Roman"/>
                <a:cs typeface="Times New Roman"/>
              </a:rPr>
              <a:t>approach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most  </a:t>
            </a:r>
            <a:r>
              <a:rPr sz="2800" dirty="0">
                <a:latin typeface="Times New Roman"/>
                <a:cs typeface="Times New Roman"/>
              </a:rPr>
              <a:t>graphics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libraries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Easy </a:t>
            </a:r>
            <a:r>
              <a:rPr sz="2800" dirty="0">
                <a:latin typeface="Times New Roman"/>
                <a:cs typeface="Times New Roman"/>
              </a:rPr>
              <a:t>to be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30" dirty="0">
                <a:latin typeface="Times New Roman"/>
                <a:cs typeface="Times New Roman"/>
              </a:rPr>
              <a:t>Wolfgang </a:t>
            </a:r>
            <a:r>
              <a:rPr sz="2800" spc="-5" dirty="0">
                <a:latin typeface="Times New Roman"/>
                <a:cs typeface="Times New Roman"/>
              </a:rPr>
              <a:t>Straßer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1974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01933"/>
            <a:ext cx="7487920" cy="3915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800" spc="-10" dirty="0">
                <a:latin typeface="Times New Roman"/>
                <a:cs typeface="Times New Roman"/>
              </a:rPr>
              <a:t>Basic Z-buffer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idea: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polygon</a:t>
            </a:r>
            <a:endParaRPr sz="2800">
              <a:latin typeface="Times New Roman"/>
              <a:cs typeface="Times New Roman"/>
            </a:endParaRPr>
          </a:p>
          <a:p>
            <a:pPr marL="756920" marR="1198880" indent="-287020" algn="just">
              <a:lnSpc>
                <a:spcPct val="8810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every pixel in the polygon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interior,  </a:t>
            </a:r>
            <a:r>
              <a:rPr sz="2800" spc="-5" dirty="0">
                <a:latin typeface="Times New Roman"/>
                <a:cs typeface="Times New Roman"/>
              </a:rPr>
              <a:t>calculate </a:t>
            </a:r>
            <a:r>
              <a:rPr sz="2800" dirty="0">
                <a:latin typeface="Times New Roman"/>
                <a:cs typeface="Times New Roman"/>
              </a:rPr>
              <a:t>its corresponding z </a:t>
            </a:r>
            <a:r>
              <a:rPr sz="2800" spc="-5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(by  interpolation)</a:t>
            </a:r>
            <a:endParaRPr sz="2800">
              <a:latin typeface="Times New Roman"/>
              <a:cs typeface="Times New Roman"/>
            </a:endParaRPr>
          </a:p>
          <a:p>
            <a:pPr marL="756920" marR="5080" indent="-287020" algn="just">
              <a:lnSpc>
                <a:spcPts val="2960"/>
              </a:lnSpc>
              <a:spcBef>
                <a:spcPts val="815"/>
              </a:spcBef>
              <a:buChar char="•"/>
              <a:tabLst>
                <a:tab pos="7575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dirty="0">
                <a:latin typeface="Times New Roman"/>
                <a:cs typeface="Times New Roman"/>
              </a:rPr>
              <a:t>the depth value with the </a:t>
            </a:r>
            <a:r>
              <a:rPr sz="2800" spc="-5" dirty="0">
                <a:latin typeface="Times New Roman"/>
                <a:cs typeface="Times New Roman"/>
              </a:rPr>
              <a:t>closest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polygon </a:t>
            </a:r>
            <a:r>
              <a:rPr sz="2800" spc="-10" dirty="0">
                <a:latin typeface="Times New Roman"/>
                <a:cs typeface="Times New Roman"/>
              </a:rPr>
              <a:t>(largest </a:t>
            </a:r>
            <a:r>
              <a:rPr sz="2800" dirty="0">
                <a:latin typeface="Times New Roman"/>
                <a:cs typeface="Times New Roman"/>
              </a:rPr>
              <a:t>z)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endParaRPr sz="2800">
              <a:latin typeface="Times New Roman"/>
              <a:cs typeface="Times New Roman"/>
            </a:endParaRPr>
          </a:p>
          <a:p>
            <a:pPr marL="756920" marR="137795" indent="-287020" algn="just">
              <a:lnSpc>
                <a:spcPts val="296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dirty="0">
                <a:latin typeface="Times New Roman"/>
                <a:cs typeface="Times New Roman"/>
              </a:rPr>
              <a:t>Paint the pixel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color of the polygon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 it </a:t>
            </a:r>
            <a:r>
              <a:rPr sz="2800" spc="-5" dirty="0">
                <a:latin typeface="Times New Roman"/>
                <a:cs typeface="Times New Roman"/>
              </a:rPr>
              <a:t>is closer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400</TotalTime>
  <Words>1049</Words>
  <Application>Microsoft Office PowerPoint</Application>
  <PresentationFormat>On-screen Show (4:3)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Verdana</vt:lpstr>
      <vt:lpstr>Wingdings</vt:lpstr>
      <vt:lpstr>Spectrum</vt:lpstr>
      <vt:lpstr>Hidden Surface Removal</vt:lpstr>
      <vt:lpstr>Lecture Outline</vt:lpstr>
      <vt:lpstr>Why Hidden Surface Removal?</vt:lpstr>
      <vt:lpstr>Why Hidden Surface Removal? (2)</vt:lpstr>
      <vt:lpstr>Painters algorithm</vt:lpstr>
      <vt:lpstr>Painters algorithm</vt:lpstr>
      <vt:lpstr>Painters algorithm</vt:lpstr>
      <vt:lpstr>Z-buffer</vt:lpstr>
      <vt:lpstr>Z-buffer</vt:lpstr>
      <vt:lpstr>Z-buffer</vt:lpstr>
      <vt:lpstr>Z-buffer</vt:lpstr>
      <vt:lpstr>Z-buffer</vt:lpstr>
      <vt:lpstr>Z-buffer</vt:lpstr>
      <vt:lpstr>Why is Z-buffering so popular ?</vt:lpstr>
      <vt:lpstr>Z-buffer performance</vt:lpstr>
      <vt:lpstr>Z-buffer performance</vt:lpstr>
      <vt:lpstr>BSP (Binary Space Partitioning) Tree</vt:lpstr>
      <vt:lpstr>BSP (Binary Space Partitioning) Tree</vt:lpstr>
      <vt:lpstr>BSP Tree</vt:lpstr>
      <vt:lpstr>BSP Tree</vt:lpstr>
      <vt:lpstr>BSP Tree</vt:lpstr>
      <vt:lpstr>Displaying a BSP tree</vt:lpstr>
      <vt:lpstr>Displaying a BSP tree :  Back to Front</vt:lpstr>
      <vt:lpstr>Displaying a BSP tree :  Front to Back</vt:lpstr>
      <vt:lpstr>Summary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36</cp:revision>
  <dcterms:created xsi:type="dcterms:W3CDTF">2018-12-10T17:20:29Z</dcterms:created>
  <dcterms:modified xsi:type="dcterms:W3CDTF">2021-11-23T01:06:51Z</dcterms:modified>
</cp:coreProperties>
</file>