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5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9144000" cy="5143500" type="screen16x9"/>
  <p:notesSz cx="6858000" cy="9144000"/>
  <p:embeddedFontLst>
    <p:embeddedFont>
      <p:font typeface="Playfair Display" panose="000005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619B6-F2A2-408A-9E1E-B396FA5CDB50}" v="5" dt="2023-11-30T14:05:33.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3.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naj Parvin" userId="S::sparvin@aiub.edu::912efcb0-3219-443d-8315-97b9d2774521" providerId="AD" clId="Web-{5A0619B6-F2A2-408A-9E1E-B396FA5CDB50}"/>
    <pc:docChg chg="modSld">
      <pc:chgData name="Shahnaj Parvin" userId="S::sparvin@aiub.edu::912efcb0-3219-443d-8315-97b9d2774521" providerId="AD" clId="Web-{5A0619B6-F2A2-408A-9E1E-B396FA5CDB50}" dt="2023-11-30T14:05:30.391" v="4" actId="20577"/>
      <pc:docMkLst>
        <pc:docMk/>
      </pc:docMkLst>
      <pc:sldChg chg="modSp">
        <pc:chgData name="Shahnaj Parvin" userId="S::sparvin@aiub.edu::912efcb0-3219-443d-8315-97b9d2774521" providerId="AD" clId="Web-{5A0619B6-F2A2-408A-9E1E-B396FA5CDB50}" dt="2023-11-30T14:05:30.391" v="4" actId="20577"/>
        <pc:sldMkLst>
          <pc:docMk/>
          <pc:sldMk cId="0" sldId="256"/>
        </pc:sldMkLst>
        <pc:spChg chg="mod">
          <ac:chgData name="Shahnaj Parvin" userId="S::sparvin@aiub.edu::912efcb0-3219-443d-8315-97b9d2774521" providerId="AD" clId="Web-{5A0619B6-F2A2-408A-9E1E-B396FA5CDB50}" dt="2023-11-30T14:05:30.391" v="4" actId="20577"/>
          <ac:spMkLst>
            <pc:docMk/>
            <pc:sldMk cId="0" sldId="256"/>
            <ac:spMk id="5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9436371f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9436371f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9436371f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9436371f1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9436371f1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9436371f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9436371f1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9436371f1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9436371f1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9436371f1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9436371f1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9436371f1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9436371f1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9436371f1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9436371f1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9436371f1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9436371f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9436371f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9436371f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9436371f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9436371f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9436371f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9436371f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9436371f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9436371f1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9436371f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29436371f1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29436371f1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29436371f1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29436371f1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29436371f1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29436371f1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9436371f1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29436371f1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29436371f1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29436371f1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29436371f1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29436371f1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29436371f1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29436371f1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29436371f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29436371f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9436371f1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9436371f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33e5a82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533e5a82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33e5a82b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533e5a82b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33e5a8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33e5a8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533e5a82b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533e5a82b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533e5a82b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533e5a82b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533e5a82b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533e5a82b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533e5a82b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533e5a82b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33e5a82b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33e5a82b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533e5a82b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533e5a82b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533e5a82b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533e5a82b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9436371f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9436371f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533e5a82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533e5a82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533e5a82b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533e5a82b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533e5a82b7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533e5a82b7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2aa0c2aa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2aa0c2aa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2aa0c2aa3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2aa0c2aa3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2aa0c2aa3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2aa0c2aa3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2aa0c2aa3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2aa0c2aa3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2aa0c2aa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2aa0c2aa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9436371f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9436371f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9436371f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9436371f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9436371f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29436371f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29436371f1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9436371f1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9436371f1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9436371f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a:latin typeface="Times New Roman"/>
                <a:ea typeface="Times New Roman"/>
                <a:cs typeface="Times New Roman"/>
                <a:sym typeface="Times New Roman"/>
              </a:rPr>
              <a:t>2D Transformation</a:t>
            </a:r>
            <a:endParaRPr sz="4400">
              <a:latin typeface="Times New Roman"/>
              <a:ea typeface="Times New Roman"/>
              <a:cs typeface="Times New Roman"/>
              <a:sym typeface="Times New Roman"/>
            </a:endParaRPr>
          </a:p>
          <a:p>
            <a:pPr marL="0" lvl="0" indent="0" algn="ctr" rtl="0">
              <a:spcBef>
                <a:spcPts val="0"/>
              </a:spcBef>
              <a:spcAft>
                <a:spcPts val="0"/>
              </a:spcAft>
              <a:buNone/>
            </a:pPr>
            <a:r>
              <a:rPr lang="en" sz="2300">
                <a:latin typeface="Times New Roman"/>
                <a:ea typeface="Times New Roman"/>
                <a:cs typeface="Times New Roman"/>
                <a:sym typeface="Times New Roman"/>
              </a:rPr>
              <a:t>(Rotation, Translation, Reflection, Scaling)</a:t>
            </a:r>
            <a:endParaRPr sz="2300">
              <a:latin typeface="Times New Roman"/>
              <a:ea typeface="Times New Roman"/>
              <a:cs typeface="Times New Roman"/>
              <a:sym typeface="Times New Roman"/>
            </a:endParaRPr>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Computer Graphics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a:t>
            </a:r>
            <a:endParaRPr b="1">
              <a:latin typeface="Times New Roman"/>
              <a:ea typeface="Times New Roman"/>
              <a:cs typeface="Times New Roman"/>
              <a:sym typeface="Times New Roman"/>
            </a:endParaRPr>
          </a:p>
        </p:txBody>
      </p:sp>
      <p:sp>
        <p:nvSpPr>
          <p:cNvPr id="122" name="Google Shape;122;p22"/>
          <p:cNvSpPr txBox="1">
            <a:spLocks noGrp="1"/>
          </p:cNvSpPr>
          <p:nvPr>
            <p:ph type="body" idx="1"/>
          </p:nvPr>
        </p:nvSpPr>
        <p:spPr>
          <a:xfrm>
            <a:off x="311700" y="1122200"/>
            <a:ext cx="5171100" cy="3892800"/>
          </a:xfrm>
          <a:prstGeom prst="rect">
            <a:avLst/>
          </a:prstGeom>
        </p:spPr>
        <p:txBody>
          <a:bodyPr spcFirstLastPara="1" wrap="square" lIns="91425" tIns="91425" rIns="91425" bIns="91425" anchor="t" anchorCtr="0">
            <a:normAutofit/>
          </a:bodyPr>
          <a:lstStyle/>
          <a:p>
            <a:pPr marL="457200" lvl="0" indent="-357346" algn="l" rtl="0">
              <a:lnSpc>
                <a:spcPct val="95000"/>
              </a:lnSpc>
              <a:spcBef>
                <a:spcPts val="0"/>
              </a:spcBef>
              <a:spcAft>
                <a:spcPts val="0"/>
              </a:spcAft>
              <a:buSzPts val="2028"/>
              <a:buFont typeface="Times New Roman"/>
              <a:buChar char="➔"/>
            </a:pPr>
            <a:r>
              <a:rPr lang="en" sz="2027">
                <a:latin typeface="Times New Roman"/>
                <a:ea typeface="Times New Roman"/>
                <a:cs typeface="Times New Roman"/>
                <a:sym typeface="Times New Roman"/>
              </a:rPr>
              <a:t>In Matrix form, the above translation equations may be represented as-</a:t>
            </a:r>
            <a:endParaRPr sz="2027">
              <a:latin typeface="Times New Roman"/>
              <a:ea typeface="Times New Roman"/>
              <a:cs typeface="Times New Roman"/>
              <a:sym typeface="Times New Roman"/>
            </a:endParaRPr>
          </a:p>
        </p:txBody>
      </p:sp>
      <p:sp>
        <p:nvSpPr>
          <p:cNvPr id="123" name="Google Shape;123;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24" name="Google Shape;124;p22"/>
          <p:cNvPicPr preferRelativeResize="0"/>
          <p:nvPr/>
        </p:nvPicPr>
        <p:blipFill>
          <a:blip r:embed="rId3">
            <a:alphaModFix/>
          </a:blip>
          <a:stretch>
            <a:fillRect/>
          </a:stretch>
        </p:blipFill>
        <p:spPr>
          <a:xfrm>
            <a:off x="2427300" y="2201825"/>
            <a:ext cx="3829050" cy="173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 Practice</a:t>
            </a:r>
            <a:endParaRPr b="1">
              <a:latin typeface="Times New Roman"/>
              <a:ea typeface="Times New Roman"/>
              <a:cs typeface="Times New Roman"/>
              <a:sym typeface="Times New Roman"/>
            </a:endParaRPr>
          </a:p>
        </p:txBody>
      </p:sp>
      <p:sp>
        <p:nvSpPr>
          <p:cNvPr id="130" name="Google Shape;130;p23"/>
          <p:cNvSpPr txBox="1">
            <a:spLocks noGrp="1"/>
          </p:cNvSpPr>
          <p:nvPr>
            <p:ph type="body" idx="1"/>
          </p:nvPr>
        </p:nvSpPr>
        <p:spPr>
          <a:xfrm>
            <a:off x="311700" y="1122200"/>
            <a:ext cx="8445000" cy="38928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endParaRPr sz="2427" b="1">
              <a:solidFill>
                <a:schemeClr val="accent4"/>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2427" b="1" u="sng">
                <a:solidFill>
                  <a:srgbClr val="0B5394"/>
                </a:solidFill>
                <a:latin typeface="Times New Roman"/>
                <a:ea typeface="Times New Roman"/>
                <a:cs typeface="Times New Roman"/>
                <a:sym typeface="Times New Roman"/>
              </a:rPr>
              <a:t>Problem 01:</a:t>
            </a:r>
            <a:endParaRPr sz="2427" b="1" u="sng">
              <a:solidFill>
                <a:srgbClr val="0B5394"/>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en" sz="2427">
                <a:latin typeface="Times New Roman"/>
                <a:ea typeface="Times New Roman"/>
                <a:cs typeface="Times New Roman"/>
                <a:sym typeface="Times New Roman"/>
              </a:rPr>
              <a:t>Given a square with coordinate points A(0, 3), B(3, 3), C(3, 0), D(0, 0). Apply the translation with distance 1 towards X axis and 1 towards Y axis. Obtain the new coordinates of the square.</a:t>
            </a:r>
            <a:endParaRPr sz="2427">
              <a:latin typeface="Times New Roman"/>
              <a:ea typeface="Times New Roman"/>
              <a:cs typeface="Times New Roman"/>
              <a:sym typeface="Times New Roman"/>
            </a:endParaRPr>
          </a:p>
        </p:txBody>
      </p:sp>
      <p:sp>
        <p:nvSpPr>
          <p:cNvPr id="131" name="Google Shape;131;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 Practice</a:t>
            </a:r>
            <a:endParaRPr b="1">
              <a:latin typeface="Times New Roman"/>
              <a:ea typeface="Times New Roman"/>
              <a:cs typeface="Times New Roman"/>
              <a:sym typeface="Times New Roman"/>
            </a:endParaRPr>
          </a:p>
        </p:txBody>
      </p:sp>
      <p:sp>
        <p:nvSpPr>
          <p:cNvPr id="137" name="Google Shape;137;p24"/>
          <p:cNvSpPr txBox="1">
            <a:spLocks noGrp="1"/>
          </p:cNvSpPr>
          <p:nvPr>
            <p:ph type="body" idx="1"/>
          </p:nvPr>
        </p:nvSpPr>
        <p:spPr>
          <a:xfrm>
            <a:off x="311700" y="1122200"/>
            <a:ext cx="4831800" cy="38928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Clr>
                <a:schemeClr val="dk2"/>
              </a:buClr>
              <a:buSzPct val="45314"/>
              <a:buFont typeface="Arial"/>
              <a:buNone/>
            </a:pPr>
            <a:r>
              <a:rPr lang="en" sz="2427" b="1" u="sng">
                <a:solidFill>
                  <a:srgbClr val="0B5394"/>
                </a:solidFill>
                <a:latin typeface="Times New Roman"/>
                <a:ea typeface="Times New Roman"/>
                <a:cs typeface="Times New Roman"/>
                <a:sym typeface="Times New Roman"/>
              </a:rPr>
              <a:t>Solution-</a:t>
            </a:r>
            <a:endParaRPr sz="2427" b="1" u="sng">
              <a:solidFill>
                <a:srgbClr val="0B5394"/>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ct val="45314"/>
              <a:buFont typeface="Arial"/>
              <a:buNone/>
            </a:pPr>
            <a:r>
              <a:rPr lang="en" sz="2427">
                <a:solidFill>
                  <a:srgbClr val="000000"/>
                </a:solidFill>
                <a:latin typeface="Times New Roman"/>
                <a:ea typeface="Times New Roman"/>
                <a:cs typeface="Times New Roman"/>
                <a:sym typeface="Times New Roman"/>
              </a:rPr>
              <a:t>Given-</a:t>
            </a:r>
            <a:endParaRPr sz="2427">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ct val="45314"/>
              <a:buFont typeface="Arial"/>
              <a:buNone/>
            </a:pPr>
            <a:r>
              <a:rPr lang="en" sz="2427">
                <a:solidFill>
                  <a:srgbClr val="000000"/>
                </a:solidFill>
                <a:latin typeface="Times New Roman"/>
                <a:ea typeface="Times New Roman"/>
                <a:cs typeface="Times New Roman"/>
                <a:sym typeface="Times New Roman"/>
              </a:rPr>
              <a:t>Old coordinates of the square = A (0, 3), B(3, 3), C(3, 0), D(0, 0)</a:t>
            </a:r>
            <a:endParaRPr sz="2427">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ct val="45314"/>
              <a:buFont typeface="Arial"/>
              <a:buNone/>
            </a:pPr>
            <a:r>
              <a:rPr lang="en" sz="2427">
                <a:solidFill>
                  <a:srgbClr val="000000"/>
                </a:solidFill>
                <a:latin typeface="Times New Roman"/>
                <a:ea typeface="Times New Roman"/>
                <a:cs typeface="Times New Roman"/>
                <a:sym typeface="Times New Roman"/>
              </a:rPr>
              <a:t>Translation vector = (T</a:t>
            </a:r>
            <a:r>
              <a:rPr lang="en" sz="2427" baseline="-25000">
                <a:solidFill>
                  <a:srgbClr val="000000"/>
                </a:solidFill>
                <a:latin typeface="Times New Roman"/>
                <a:ea typeface="Times New Roman"/>
                <a:cs typeface="Times New Roman"/>
                <a:sym typeface="Times New Roman"/>
              </a:rPr>
              <a:t>x</a:t>
            </a:r>
            <a:r>
              <a:rPr lang="en" sz="2427">
                <a:solidFill>
                  <a:srgbClr val="000000"/>
                </a:solidFill>
                <a:latin typeface="Times New Roman"/>
                <a:ea typeface="Times New Roman"/>
                <a:cs typeface="Times New Roman"/>
                <a:sym typeface="Times New Roman"/>
              </a:rPr>
              <a:t>, T</a:t>
            </a:r>
            <a:r>
              <a:rPr lang="en" sz="2427" baseline="-25000">
                <a:solidFill>
                  <a:srgbClr val="000000"/>
                </a:solidFill>
                <a:latin typeface="Times New Roman"/>
                <a:ea typeface="Times New Roman"/>
                <a:cs typeface="Times New Roman"/>
                <a:sym typeface="Times New Roman"/>
              </a:rPr>
              <a:t>y</a:t>
            </a:r>
            <a:r>
              <a:rPr lang="en" sz="2427">
                <a:solidFill>
                  <a:srgbClr val="000000"/>
                </a:solidFill>
                <a:latin typeface="Times New Roman"/>
                <a:ea typeface="Times New Roman"/>
                <a:cs typeface="Times New Roman"/>
                <a:sym typeface="Times New Roman"/>
              </a:rPr>
              <a:t>) = (1, 1)</a:t>
            </a:r>
            <a:endParaRPr sz="2427">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ct val="45314"/>
              <a:buFont typeface="Arial"/>
              <a:buNone/>
            </a:pPr>
            <a:r>
              <a:rPr lang="en" sz="2427" u="sng">
                <a:latin typeface="Times New Roman"/>
                <a:ea typeface="Times New Roman"/>
                <a:cs typeface="Times New Roman"/>
                <a:sym typeface="Times New Roman"/>
              </a:rPr>
              <a:t>For Coordinates A(0, 3)</a:t>
            </a:r>
            <a:endParaRPr sz="2427" u="sng">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ct val="45314"/>
              <a:buFont typeface="Arial"/>
              <a:buNone/>
            </a:pPr>
            <a:r>
              <a:rPr lang="en" sz="2427">
                <a:latin typeface="Times New Roman"/>
                <a:ea typeface="Times New Roman"/>
                <a:cs typeface="Times New Roman"/>
                <a:sym typeface="Times New Roman"/>
              </a:rPr>
              <a:t>X</a:t>
            </a:r>
            <a:r>
              <a:rPr lang="en" sz="2427" baseline="-25000">
                <a:latin typeface="Times New Roman"/>
                <a:ea typeface="Times New Roman"/>
                <a:cs typeface="Times New Roman"/>
                <a:sym typeface="Times New Roman"/>
              </a:rPr>
              <a:t>new</a:t>
            </a:r>
            <a:r>
              <a:rPr lang="en" sz="2427">
                <a:latin typeface="Times New Roman"/>
                <a:ea typeface="Times New Roman"/>
                <a:cs typeface="Times New Roman"/>
                <a:sym typeface="Times New Roman"/>
              </a:rPr>
              <a:t> = X</a:t>
            </a:r>
            <a:r>
              <a:rPr lang="en" sz="2427" baseline="-25000">
                <a:latin typeface="Times New Roman"/>
                <a:ea typeface="Times New Roman"/>
                <a:cs typeface="Times New Roman"/>
                <a:sym typeface="Times New Roman"/>
              </a:rPr>
              <a:t>old</a:t>
            </a:r>
            <a:r>
              <a:rPr lang="en" sz="2427">
                <a:latin typeface="Times New Roman"/>
                <a:ea typeface="Times New Roman"/>
                <a:cs typeface="Times New Roman"/>
                <a:sym typeface="Times New Roman"/>
              </a:rPr>
              <a:t> + T</a:t>
            </a:r>
            <a:r>
              <a:rPr lang="en" sz="2427" baseline="-25000">
                <a:latin typeface="Times New Roman"/>
                <a:ea typeface="Times New Roman"/>
                <a:cs typeface="Times New Roman"/>
                <a:sym typeface="Times New Roman"/>
              </a:rPr>
              <a:t>x</a:t>
            </a:r>
            <a:r>
              <a:rPr lang="en" sz="2427">
                <a:latin typeface="Times New Roman"/>
                <a:ea typeface="Times New Roman"/>
                <a:cs typeface="Times New Roman"/>
                <a:sym typeface="Times New Roman"/>
              </a:rPr>
              <a:t> = 0 + 1 = 1</a:t>
            </a:r>
            <a:endParaRPr sz="2427">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ct val="45314"/>
              <a:buFont typeface="Arial"/>
              <a:buNone/>
            </a:pPr>
            <a:r>
              <a:rPr lang="en" sz="2427">
                <a:latin typeface="Times New Roman"/>
                <a:ea typeface="Times New Roman"/>
                <a:cs typeface="Times New Roman"/>
                <a:sym typeface="Times New Roman"/>
              </a:rPr>
              <a:t>Y</a:t>
            </a:r>
            <a:r>
              <a:rPr lang="en" sz="2427" baseline="-25000">
                <a:latin typeface="Times New Roman"/>
                <a:ea typeface="Times New Roman"/>
                <a:cs typeface="Times New Roman"/>
                <a:sym typeface="Times New Roman"/>
              </a:rPr>
              <a:t>new</a:t>
            </a:r>
            <a:r>
              <a:rPr lang="en" sz="2427">
                <a:latin typeface="Times New Roman"/>
                <a:ea typeface="Times New Roman"/>
                <a:cs typeface="Times New Roman"/>
                <a:sym typeface="Times New Roman"/>
              </a:rPr>
              <a:t> = Y</a:t>
            </a:r>
            <a:r>
              <a:rPr lang="en" sz="2427" baseline="-25000">
                <a:latin typeface="Times New Roman"/>
                <a:ea typeface="Times New Roman"/>
                <a:cs typeface="Times New Roman"/>
                <a:sym typeface="Times New Roman"/>
              </a:rPr>
              <a:t>old</a:t>
            </a:r>
            <a:r>
              <a:rPr lang="en" sz="2427">
                <a:latin typeface="Times New Roman"/>
                <a:ea typeface="Times New Roman"/>
                <a:cs typeface="Times New Roman"/>
                <a:sym typeface="Times New Roman"/>
              </a:rPr>
              <a:t> + T</a:t>
            </a:r>
            <a:r>
              <a:rPr lang="en" sz="2427" baseline="-25000">
                <a:latin typeface="Times New Roman"/>
                <a:ea typeface="Times New Roman"/>
                <a:cs typeface="Times New Roman"/>
                <a:sym typeface="Times New Roman"/>
              </a:rPr>
              <a:t>y</a:t>
            </a:r>
            <a:r>
              <a:rPr lang="en" sz="2427">
                <a:latin typeface="Times New Roman"/>
                <a:ea typeface="Times New Roman"/>
                <a:cs typeface="Times New Roman"/>
                <a:sym typeface="Times New Roman"/>
              </a:rPr>
              <a:t> = 3 + 1 = 4</a:t>
            </a:r>
            <a:endParaRPr sz="2427">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2427">
                <a:latin typeface="Times New Roman"/>
                <a:ea typeface="Times New Roman"/>
                <a:cs typeface="Times New Roman"/>
                <a:sym typeface="Times New Roman"/>
              </a:rPr>
              <a:t>Thus, New coordinates of corner A = (1, 4).</a:t>
            </a:r>
            <a:endParaRPr sz="2427">
              <a:latin typeface="Times New Roman"/>
              <a:ea typeface="Times New Roman"/>
              <a:cs typeface="Times New Roman"/>
              <a:sym typeface="Times New Roman"/>
            </a:endParaRPr>
          </a:p>
          <a:p>
            <a:pPr marL="0" lvl="0" indent="0" algn="l" rtl="0">
              <a:lnSpc>
                <a:spcPct val="95000"/>
              </a:lnSpc>
              <a:spcBef>
                <a:spcPts val="1200"/>
              </a:spcBef>
              <a:spcAft>
                <a:spcPts val="1200"/>
              </a:spcAft>
              <a:buNone/>
            </a:pPr>
            <a:endParaRPr sz="2427" b="1" u="sng">
              <a:solidFill>
                <a:srgbClr val="0B5394"/>
              </a:solidFill>
              <a:latin typeface="Times New Roman"/>
              <a:ea typeface="Times New Roman"/>
              <a:cs typeface="Times New Roman"/>
              <a:sym typeface="Times New Roman"/>
            </a:endParaRPr>
          </a:p>
        </p:txBody>
      </p:sp>
      <p:sp>
        <p:nvSpPr>
          <p:cNvPr id="138" name="Google Shape;138;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39" name="Google Shape;139;p24"/>
          <p:cNvSpPr txBox="1"/>
          <p:nvPr/>
        </p:nvSpPr>
        <p:spPr>
          <a:xfrm>
            <a:off x="5297800" y="1195875"/>
            <a:ext cx="3846300" cy="1598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chemeClr val="dk2"/>
              </a:buClr>
              <a:buSzPts val="1100"/>
              <a:buFont typeface="Arial"/>
              <a:buNone/>
            </a:pPr>
            <a:r>
              <a:rPr lang="en" sz="1627" u="sng">
                <a:solidFill>
                  <a:schemeClr val="dk2"/>
                </a:solidFill>
                <a:latin typeface="Times New Roman"/>
                <a:ea typeface="Times New Roman"/>
                <a:cs typeface="Times New Roman"/>
                <a:sym typeface="Times New Roman"/>
              </a:rPr>
              <a:t>For Coordinates B(3, 3)</a:t>
            </a:r>
            <a:endParaRPr sz="1627" u="sng">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ts val="1100"/>
              <a:buFont typeface="Arial"/>
              <a:buNone/>
            </a:pPr>
            <a:r>
              <a:rPr lang="en" sz="1627">
                <a:solidFill>
                  <a:schemeClr val="dk2"/>
                </a:solidFill>
                <a:latin typeface="Times New Roman"/>
                <a:ea typeface="Times New Roman"/>
                <a:cs typeface="Times New Roman"/>
                <a:sym typeface="Times New Roman"/>
              </a:rPr>
              <a:t>X</a:t>
            </a:r>
            <a:r>
              <a:rPr lang="en" sz="1627" baseline="-25000">
                <a:solidFill>
                  <a:schemeClr val="dk2"/>
                </a:solidFill>
                <a:latin typeface="Times New Roman"/>
                <a:ea typeface="Times New Roman"/>
                <a:cs typeface="Times New Roman"/>
                <a:sym typeface="Times New Roman"/>
              </a:rPr>
              <a:t>new</a:t>
            </a:r>
            <a:r>
              <a:rPr lang="en" sz="1627">
                <a:solidFill>
                  <a:schemeClr val="dk2"/>
                </a:solidFill>
                <a:latin typeface="Times New Roman"/>
                <a:ea typeface="Times New Roman"/>
                <a:cs typeface="Times New Roman"/>
                <a:sym typeface="Times New Roman"/>
              </a:rPr>
              <a:t> = X</a:t>
            </a:r>
            <a:r>
              <a:rPr lang="en" sz="1627" baseline="-25000">
                <a:solidFill>
                  <a:schemeClr val="dk2"/>
                </a:solidFill>
                <a:latin typeface="Times New Roman"/>
                <a:ea typeface="Times New Roman"/>
                <a:cs typeface="Times New Roman"/>
                <a:sym typeface="Times New Roman"/>
              </a:rPr>
              <a:t>old</a:t>
            </a:r>
            <a:r>
              <a:rPr lang="en" sz="1627">
                <a:solidFill>
                  <a:schemeClr val="dk2"/>
                </a:solidFill>
                <a:latin typeface="Times New Roman"/>
                <a:ea typeface="Times New Roman"/>
                <a:cs typeface="Times New Roman"/>
                <a:sym typeface="Times New Roman"/>
              </a:rPr>
              <a:t> + T</a:t>
            </a:r>
            <a:r>
              <a:rPr lang="en" sz="1627" baseline="-25000">
                <a:solidFill>
                  <a:schemeClr val="dk2"/>
                </a:solidFill>
                <a:latin typeface="Times New Roman"/>
                <a:ea typeface="Times New Roman"/>
                <a:cs typeface="Times New Roman"/>
                <a:sym typeface="Times New Roman"/>
              </a:rPr>
              <a:t>x </a:t>
            </a:r>
            <a:r>
              <a:rPr lang="en" sz="1627">
                <a:solidFill>
                  <a:schemeClr val="dk2"/>
                </a:solidFill>
                <a:latin typeface="Times New Roman"/>
                <a:ea typeface="Times New Roman"/>
                <a:cs typeface="Times New Roman"/>
                <a:sym typeface="Times New Roman"/>
              </a:rPr>
              <a:t>= 3 + 1 = 4</a:t>
            </a:r>
            <a:endParaRPr sz="1627">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2"/>
              </a:buClr>
              <a:buSzPts val="1100"/>
              <a:buFont typeface="Arial"/>
              <a:buNone/>
            </a:pPr>
            <a:r>
              <a:rPr lang="en" sz="1627">
                <a:solidFill>
                  <a:schemeClr val="dk2"/>
                </a:solidFill>
                <a:latin typeface="Times New Roman"/>
                <a:ea typeface="Times New Roman"/>
                <a:cs typeface="Times New Roman"/>
                <a:sym typeface="Times New Roman"/>
              </a:rPr>
              <a:t>Y</a:t>
            </a:r>
            <a:r>
              <a:rPr lang="en" sz="1627" baseline="-25000">
                <a:solidFill>
                  <a:schemeClr val="dk2"/>
                </a:solidFill>
                <a:latin typeface="Times New Roman"/>
                <a:ea typeface="Times New Roman"/>
                <a:cs typeface="Times New Roman"/>
                <a:sym typeface="Times New Roman"/>
              </a:rPr>
              <a:t>new </a:t>
            </a:r>
            <a:r>
              <a:rPr lang="en" sz="1627">
                <a:solidFill>
                  <a:schemeClr val="dk2"/>
                </a:solidFill>
                <a:latin typeface="Times New Roman"/>
                <a:ea typeface="Times New Roman"/>
                <a:cs typeface="Times New Roman"/>
                <a:sym typeface="Times New Roman"/>
              </a:rPr>
              <a:t>= Y</a:t>
            </a:r>
            <a:r>
              <a:rPr lang="en" sz="1627" baseline="-25000">
                <a:solidFill>
                  <a:schemeClr val="dk2"/>
                </a:solidFill>
                <a:latin typeface="Times New Roman"/>
                <a:ea typeface="Times New Roman"/>
                <a:cs typeface="Times New Roman"/>
                <a:sym typeface="Times New Roman"/>
              </a:rPr>
              <a:t>old</a:t>
            </a:r>
            <a:r>
              <a:rPr lang="en" sz="1627">
                <a:solidFill>
                  <a:schemeClr val="dk2"/>
                </a:solidFill>
                <a:latin typeface="Times New Roman"/>
                <a:ea typeface="Times New Roman"/>
                <a:cs typeface="Times New Roman"/>
                <a:sym typeface="Times New Roman"/>
              </a:rPr>
              <a:t> + T</a:t>
            </a:r>
            <a:r>
              <a:rPr lang="en" sz="1627" baseline="-25000">
                <a:solidFill>
                  <a:schemeClr val="dk2"/>
                </a:solidFill>
                <a:latin typeface="Times New Roman"/>
                <a:ea typeface="Times New Roman"/>
                <a:cs typeface="Times New Roman"/>
                <a:sym typeface="Times New Roman"/>
              </a:rPr>
              <a:t>y </a:t>
            </a:r>
            <a:r>
              <a:rPr lang="en" sz="1627">
                <a:solidFill>
                  <a:schemeClr val="dk2"/>
                </a:solidFill>
                <a:latin typeface="Times New Roman"/>
                <a:ea typeface="Times New Roman"/>
                <a:cs typeface="Times New Roman"/>
                <a:sym typeface="Times New Roman"/>
              </a:rPr>
              <a:t>= 3 + 1 = 4</a:t>
            </a:r>
            <a:endParaRPr sz="1627">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Clr>
                <a:schemeClr val="dk2"/>
              </a:buClr>
              <a:buSzPts val="1100"/>
              <a:buFont typeface="Arial"/>
              <a:buNone/>
            </a:pPr>
            <a:r>
              <a:rPr lang="en" sz="1627">
                <a:solidFill>
                  <a:schemeClr val="dk2"/>
                </a:solidFill>
                <a:latin typeface="Times New Roman"/>
                <a:ea typeface="Times New Roman"/>
                <a:cs typeface="Times New Roman"/>
                <a:sym typeface="Times New Roman"/>
              </a:rPr>
              <a:t>Thus, New coordinates of corner B = (4, 4).</a:t>
            </a:r>
            <a:endParaRPr sz="1627" b="1" u="sng">
              <a:solidFill>
                <a:srgbClr val="0B5394"/>
              </a:solidFill>
              <a:latin typeface="Times New Roman"/>
              <a:ea typeface="Times New Roman"/>
              <a:cs typeface="Times New Roman"/>
              <a:sym typeface="Times New Roman"/>
            </a:endParaRPr>
          </a:p>
        </p:txBody>
      </p:sp>
      <p:sp>
        <p:nvSpPr>
          <p:cNvPr id="140" name="Google Shape;140;p24"/>
          <p:cNvSpPr txBox="1"/>
          <p:nvPr/>
        </p:nvSpPr>
        <p:spPr>
          <a:xfrm>
            <a:off x="5400675" y="2972425"/>
            <a:ext cx="3536100" cy="19902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chemeClr val="dk2"/>
              </a:buClr>
              <a:buSzPts val="1100"/>
              <a:buFont typeface="Arial"/>
              <a:buNone/>
            </a:pPr>
            <a:r>
              <a:rPr lang="en" sz="1627" u="sng">
                <a:solidFill>
                  <a:schemeClr val="dk2"/>
                </a:solidFill>
                <a:latin typeface="Times New Roman"/>
                <a:ea typeface="Times New Roman"/>
                <a:cs typeface="Times New Roman"/>
                <a:sym typeface="Times New Roman"/>
              </a:rPr>
              <a:t>For Coordinates C(3, 0)</a:t>
            </a:r>
            <a:endParaRPr sz="1627" u="sng">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627">
                <a:solidFill>
                  <a:schemeClr val="dk2"/>
                </a:solidFill>
                <a:latin typeface="Times New Roman"/>
                <a:ea typeface="Times New Roman"/>
                <a:cs typeface="Times New Roman"/>
                <a:sym typeface="Times New Roman"/>
              </a:rPr>
              <a:t>New coordinates of corner C = (4, 1).</a:t>
            </a:r>
            <a:endParaRPr sz="1627">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627">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627" u="sng">
                <a:solidFill>
                  <a:schemeClr val="dk2"/>
                </a:solidFill>
                <a:latin typeface="Times New Roman"/>
                <a:ea typeface="Times New Roman"/>
                <a:cs typeface="Times New Roman"/>
                <a:sym typeface="Times New Roman"/>
              </a:rPr>
              <a:t>For Coordinates D(0, 0)</a:t>
            </a:r>
            <a:endParaRPr sz="1627" u="sng">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Clr>
                <a:schemeClr val="dk2"/>
              </a:buClr>
              <a:buSzPts val="1100"/>
              <a:buFont typeface="Arial"/>
              <a:buNone/>
            </a:pPr>
            <a:r>
              <a:rPr lang="en" sz="1627" u="sng">
                <a:solidFill>
                  <a:schemeClr val="dk2"/>
                </a:solidFill>
                <a:latin typeface="Times New Roman"/>
                <a:ea typeface="Times New Roman"/>
                <a:cs typeface="Times New Roman"/>
                <a:sym typeface="Times New Roman"/>
              </a:rPr>
              <a:t>New coordinates of corner D = (1, 1).</a:t>
            </a:r>
            <a:endParaRPr sz="1627" u="sng">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 Practice</a:t>
            </a:r>
            <a:endParaRPr b="1">
              <a:latin typeface="Times New Roman"/>
              <a:ea typeface="Times New Roman"/>
              <a:cs typeface="Times New Roman"/>
              <a:sym typeface="Times New Roman"/>
            </a:endParaRPr>
          </a:p>
        </p:txBody>
      </p:sp>
      <p:sp>
        <p:nvSpPr>
          <p:cNvPr id="146" name="Google Shape;146;p25"/>
          <p:cNvSpPr txBox="1">
            <a:spLocks noGrp="1"/>
          </p:cNvSpPr>
          <p:nvPr>
            <p:ph type="body" idx="1"/>
          </p:nvPr>
        </p:nvSpPr>
        <p:spPr>
          <a:xfrm>
            <a:off x="311700" y="1122200"/>
            <a:ext cx="8277900" cy="38928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2427" b="1" u="sng">
                <a:solidFill>
                  <a:srgbClr val="0B5394"/>
                </a:solidFill>
                <a:latin typeface="Times New Roman"/>
                <a:ea typeface="Times New Roman"/>
                <a:cs typeface="Times New Roman"/>
                <a:sym typeface="Times New Roman"/>
              </a:rPr>
              <a:t>Solution-</a:t>
            </a:r>
            <a:endParaRPr sz="2427" b="1" u="sng">
              <a:solidFill>
                <a:srgbClr val="0B5394"/>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2427">
                <a:solidFill>
                  <a:srgbClr val="000000"/>
                </a:solidFill>
                <a:latin typeface="Times New Roman"/>
                <a:ea typeface="Times New Roman"/>
                <a:cs typeface="Times New Roman"/>
                <a:sym typeface="Times New Roman"/>
              </a:rPr>
              <a:t>Thus, New coordinates of the square = A (1, 4), B(4, 4), C(4, 1), D(1, 1).</a:t>
            </a:r>
            <a:endParaRPr sz="2427">
              <a:latin typeface="Times New Roman"/>
              <a:ea typeface="Times New Roman"/>
              <a:cs typeface="Times New Roman"/>
              <a:sym typeface="Times New Roman"/>
            </a:endParaRPr>
          </a:p>
          <a:p>
            <a:pPr marL="0" lvl="0" indent="0" algn="l" rtl="0">
              <a:lnSpc>
                <a:spcPct val="95000"/>
              </a:lnSpc>
              <a:spcBef>
                <a:spcPts val="1200"/>
              </a:spcBef>
              <a:spcAft>
                <a:spcPts val="1200"/>
              </a:spcAft>
              <a:buNone/>
            </a:pPr>
            <a:endParaRPr sz="2427" b="1" u="sng">
              <a:solidFill>
                <a:srgbClr val="0B5394"/>
              </a:solidFill>
              <a:latin typeface="Times New Roman"/>
              <a:ea typeface="Times New Roman"/>
              <a:cs typeface="Times New Roman"/>
              <a:sym typeface="Times New Roman"/>
            </a:endParaRPr>
          </a:p>
        </p:txBody>
      </p:sp>
      <p:sp>
        <p:nvSpPr>
          <p:cNvPr id="147" name="Google Shape;147;p2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48" name="Google Shape;148;p25"/>
          <p:cNvPicPr preferRelativeResize="0"/>
          <p:nvPr/>
        </p:nvPicPr>
        <p:blipFill>
          <a:blip r:embed="rId3">
            <a:alphaModFix/>
          </a:blip>
          <a:stretch>
            <a:fillRect/>
          </a:stretch>
        </p:blipFill>
        <p:spPr>
          <a:xfrm>
            <a:off x="928675" y="2327425"/>
            <a:ext cx="7286625" cy="255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 Practice</a:t>
            </a:r>
            <a:endParaRPr b="1">
              <a:latin typeface="Times New Roman"/>
              <a:ea typeface="Times New Roman"/>
              <a:cs typeface="Times New Roman"/>
              <a:sym typeface="Times New Roman"/>
            </a:endParaRPr>
          </a:p>
        </p:txBody>
      </p:sp>
      <p:sp>
        <p:nvSpPr>
          <p:cNvPr id="154" name="Google Shape;154;p26"/>
          <p:cNvSpPr txBox="1">
            <a:spLocks noGrp="1"/>
          </p:cNvSpPr>
          <p:nvPr>
            <p:ph type="body" idx="1"/>
          </p:nvPr>
        </p:nvSpPr>
        <p:spPr>
          <a:xfrm>
            <a:off x="311700" y="1122200"/>
            <a:ext cx="8277900" cy="38928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1200"/>
              </a:spcAft>
              <a:buNone/>
            </a:pPr>
            <a:endParaRPr sz="2427" b="1" u="sng">
              <a:solidFill>
                <a:srgbClr val="0B5394"/>
              </a:solidFill>
              <a:latin typeface="Times New Roman"/>
              <a:ea typeface="Times New Roman"/>
              <a:cs typeface="Times New Roman"/>
              <a:sym typeface="Times New Roman"/>
            </a:endParaRPr>
          </a:p>
        </p:txBody>
      </p:sp>
      <p:sp>
        <p:nvSpPr>
          <p:cNvPr id="155" name="Google Shape;155;p2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156" name="Google Shape;156;p26"/>
          <p:cNvPicPr preferRelativeResize="0"/>
          <p:nvPr/>
        </p:nvPicPr>
        <p:blipFill>
          <a:blip r:embed="rId3">
            <a:alphaModFix/>
          </a:blip>
          <a:stretch>
            <a:fillRect/>
          </a:stretch>
        </p:blipFill>
        <p:spPr>
          <a:xfrm>
            <a:off x="3793325" y="400050"/>
            <a:ext cx="4704675" cy="474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 Practice</a:t>
            </a:r>
            <a:endParaRPr b="1">
              <a:latin typeface="Times New Roman"/>
              <a:ea typeface="Times New Roman"/>
              <a:cs typeface="Times New Roman"/>
              <a:sym typeface="Times New Roman"/>
            </a:endParaRPr>
          </a:p>
        </p:txBody>
      </p:sp>
      <p:sp>
        <p:nvSpPr>
          <p:cNvPr id="162" name="Google Shape;162;p27"/>
          <p:cNvSpPr txBox="1">
            <a:spLocks noGrp="1"/>
          </p:cNvSpPr>
          <p:nvPr>
            <p:ph type="body" idx="1"/>
          </p:nvPr>
        </p:nvSpPr>
        <p:spPr>
          <a:xfrm>
            <a:off x="311700" y="1122200"/>
            <a:ext cx="8277900" cy="38928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1200"/>
              </a:spcAft>
              <a:buNone/>
            </a:pPr>
            <a:endParaRPr sz="2427" b="1" u="sng">
              <a:solidFill>
                <a:srgbClr val="0B5394"/>
              </a:solidFill>
              <a:latin typeface="Times New Roman"/>
              <a:ea typeface="Times New Roman"/>
              <a:cs typeface="Times New Roman"/>
              <a:sym typeface="Times New Roman"/>
            </a:endParaRPr>
          </a:p>
        </p:txBody>
      </p:sp>
      <p:sp>
        <p:nvSpPr>
          <p:cNvPr id="163" name="Google Shape;163;p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164" name="Google Shape;164;p27"/>
          <p:cNvPicPr preferRelativeResize="0"/>
          <p:nvPr/>
        </p:nvPicPr>
        <p:blipFill>
          <a:blip r:embed="rId3">
            <a:alphaModFix/>
          </a:blip>
          <a:stretch>
            <a:fillRect/>
          </a:stretch>
        </p:blipFill>
        <p:spPr>
          <a:xfrm>
            <a:off x="1468275" y="1755050"/>
            <a:ext cx="6953250" cy="29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a:t>
            </a:r>
            <a:endParaRPr b="1">
              <a:latin typeface="Times New Roman"/>
              <a:ea typeface="Times New Roman"/>
              <a:cs typeface="Times New Roman"/>
              <a:sym typeface="Times New Roman"/>
            </a:endParaRPr>
          </a:p>
        </p:txBody>
      </p:sp>
      <p:sp>
        <p:nvSpPr>
          <p:cNvPr id="170" name="Google Shape;170;p28"/>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fontScale="85000" lnSpcReduction="20000"/>
          </a:bodyPr>
          <a:lstStyle/>
          <a:p>
            <a:pPr marL="457200" lvl="0" indent="-352742" algn="l" rtl="0">
              <a:spcBef>
                <a:spcPts val="0"/>
              </a:spcBef>
              <a:spcAft>
                <a:spcPts val="0"/>
              </a:spcAft>
              <a:buSzPct val="100000"/>
              <a:buFont typeface="Times New Roman"/>
              <a:buChar char="➔"/>
            </a:pPr>
            <a:r>
              <a:rPr lang="en" sz="2300">
                <a:latin typeface="Times New Roman"/>
                <a:ea typeface="Times New Roman"/>
                <a:cs typeface="Times New Roman"/>
                <a:sym typeface="Times New Roman"/>
              </a:rPr>
              <a:t>In Computer graphics, 2D Rotation is a process of rotating an object with respect to an angle in a two dimensional plane.</a:t>
            </a:r>
            <a:endParaRPr sz="2300">
              <a:latin typeface="Times New Roman"/>
              <a:ea typeface="Times New Roman"/>
              <a:cs typeface="Times New Roman"/>
              <a:sym typeface="Times New Roman"/>
            </a:endParaRPr>
          </a:p>
          <a:p>
            <a:pPr marL="457200" lvl="0" indent="0" algn="l" rtl="0">
              <a:spcBef>
                <a:spcPts val="1200"/>
              </a:spcBef>
              <a:spcAft>
                <a:spcPts val="0"/>
              </a:spcAft>
              <a:buNone/>
            </a:pPr>
            <a:endParaRPr sz="2300">
              <a:latin typeface="Times New Roman"/>
              <a:ea typeface="Times New Roman"/>
              <a:cs typeface="Times New Roman"/>
              <a:sym typeface="Times New Roman"/>
            </a:endParaRPr>
          </a:p>
          <a:p>
            <a:pPr marL="457200" lvl="0" indent="-352742" algn="l" rtl="0">
              <a:spcBef>
                <a:spcPts val="1200"/>
              </a:spcBef>
              <a:spcAft>
                <a:spcPts val="0"/>
              </a:spcAft>
              <a:buSzPct val="100000"/>
              <a:buFont typeface="Times New Roman"/>
              <a:buChar char="➔"/>
            </a:pPr>
            <a:r>
              <a:rPr lang="en" sz="2300">
                <a:latin typeface="Times New Roman"/>
                <a:ea typeface="Times New Roman"/>
                <a:cs typeface="Times New Roman"/>
                <a:sym typeface="Times New Roman"/>
              </a:rPr>
              <a:t>Consider a point object O has to be rotated from one angle to another in a 2D plane.</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a:t>
            </a:r>
            <a:endParaRPr sz="2300">
              <a:latin typeface="Times New Roman"/>
              <a:ea typeface="Times New Roman"/>
              <a:cs typeface="Times New Roman"/>
              <a:sym typeface="Times New Roman"/>
            </a:endParaRPr>
          </a:p>
          <a:p>
            <a:pPr marL="914400" lvl="1" indent="-352742" algn="l" rtl="0">
              <a:spcBef>
                <a:spcPts val="1200"/>
              </a:spcBef>
              <a:spcAft>
                <a:spcPts val="0"/>
              </a:spcAft>
              <a:buSzPct val="100000"/>
              <a:buFont typeface="Times New Roman"/>
              <a:buChar char="◆"/>
            </a:pPr>
            <a:r>
              <a:rPr lang="en" sz="2300">
                <a:latin typeface="Times New Roman"/>
                <a:ea typeface="Times New Roman"/>
                <a:cs typeface="Times New Roman"/>
                <a:sym typeface="Times New Roman"/>
              </a:rPr>
              <a:t>Initial coordinates of the object O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914400" lvl="1" indent="-352742" algn="l" rtl="0">
              <a:spcBef>
                <a:spcPts val="0"/>
              </a:spcBef>
              <a:spcAft>
                <a:spcPts val="0"/>
              </a:spcAft>
              <a:buSzPct val="100000"/>
              <a:buFont typeface="Times New Roman"/>
              <a:buChar char="◆"/>
            </a:pPr>
            <a:r>
              <a:rPr lang="en" sz="2300">
                <a:latin typeface="Times New Roman"/>
                <a:ea typeface="Times New Roman"/>
                <a:cs typeface="Times New Roman"/>
                <a:sym typeface="Times New Roman"/>
              </a:rPr>
              <a:t>Initial angle of the object O with respect to origin = Φ</a:t>
            </a:r>
            <a:endParaRPr sz="2300">
              <a:latin typeface="Times New Roman"/>
              <a:ea typeface="Times New Roman"/>
              <a:cs typeface="Times New Roman"/>
              <a:sym typeface="Times New Roman"/>
            </a:endParaRPr>
          </a:p>
          <a:p>
            <a:pPr marL="914400" lvl="1" indent="-352742" algn="l" rtl="0">
              <a:spcBef>
                <a:spcPts val="0"/>
              </a:spcBef>
              <a:spcAft>
                <a:spcPts val="0"/>
              </a:spcAft>
              <a:buSzPct val="100000"/>
              <a:buFont typeface="Times New Roman"/>
              <a:buChar char="◆"/>
            </a:pPr>
            <a:r>
              <a:rPr lang="en" sz="2300">
                <a:latin typeface="Times New Roman"/>
                <a:ea typeface="Times New Roman"/>
                <a:cs typeface="Times New Roman"/>
                <a:sym typeface="Times New Roman"/>
              </a:rPr>
              <a:t>Rotation angle = θ</a:t>
            </a:r>
            <a:endParaRPr sz="2300">
              <a:latin typeface="Times New Roman"/>
              <a:ea typeface="Times New Roman"/>
              <a:cs typeface="Times New Roman"/>
              <a:sym typeface="Times New Roman"/>
            </a:endParaRPr>
          </a:p>
          <a:p>
            <a:pPr marL="914400" lvl="1" indent="-352742" algn="l" rtl="0">
              <a:spcBef>
                <a:spcPts val="0"/>
              </a:spcBef>
              <a:spcAft>
                <a:spcPts val="0"/>
              </a:spcAft>
              <a:buSzPct val="100000"/>
              <a:buFont typeface="Times New Roman"/>
              <a:buChar char="◆"/>
            </a:pPr>
            <a:r>
              <a:rPr lang="en" sz="2300">
                <a:latin typeface="Times New Roman"/>
                <a:ea typeface="Times New Roman"/>
                <a:cs typeface="Times New Roman"/>
                <a:sym typeface="Times New Roman"/>
              </a:rPr>
              <a:t>New coordinates of the object O after rotation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p:txBody>
      </p:sp>
      <p:sp>
        <p:nvSpPr>
          <p:cNvPr id="171" name="Google Shape;171;p2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a:t>
            </a:r>
            <a:endParaRPr b="1">
              <a:latin typeface="Times New Roman"/>
              <a:ea typeface="Times New Roman"/>
              <a:cs typeface="Times New Roman"/>
              <a:sym typeface="Times New Roman"/>
            </a:endParaRPr>
          </a:p>
        </p:txBody>
      </p:sp>
      <p:sp>
        <p:nvSpPr>
          <p:cNvPr id="177" name="Google Shape;177;p29"/>
          <p:cNvSpPr txBox="1">
            <a:spLocks noGrp="1"/>
          </p:cNvSpPr>
          <p:nvPr>
            <p:ph type="body" idx="1"/>
          </p:nvPr>
        </p:nvSpPr>
        <p:spPr>
          <a:xfrm>
            <a:off x="311700" y="1234075"/>
            <a:ext cx="4343100" cy="37809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This rotation is achieved by using the following rotation equations-</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000">
                <a:latin typeface="Times New Roman"/>
                <a:ea typeface="Times New Roman"/>
                <a:cs typeface="Times New Roman"/>
                <a:sym typeface="Times New Roman"/>
              </a:rPr>
              <a:t>X</a:t>
            </a:r>
            <a:r>
              <a:rPr lang="en" sz="2000" baseline="-25000">
                <a:latin typeface="Times New Roman"/>
                <a:ea typeface="Times New Roman"/>
                <a:cs typeface="Times New Roman"/>
                <a:sym typeface="Times New Roman"/>
              </a:rPr>
              <a:t>new</a:t>
            </a:r>
            <a:r>
              <a:rPr lang="en" sz="2000">
                <a:latin typeface="Times New Roman"/>
                <a:ea typeface="Times New Roman"/>
                <a:cs typeface="Times New Roman"/>
                <a:sym typeface="Times New Roman"/>
              </a:rPr>
              <a:t> = X</a:t>
            </a:r>
            <a:r>
              <a:rPr lang="en" sz="2000" baseline="-25000">
                <a:latin typeface="Times New Roman"/>
                <a:ea typeface="Times New Roman"/>
                <a:cs typeface="Times New Roman"/>
                <a:sym typeface="Times New Roman"/>
              </a:rPr>
              <a:t>old </a:t>
            </a:r>
            <a:r>
              <a:rPr lang="en" sz="2000">
                <a:latin typeface="Times New Roman"/>
                <a:ea typeface="Times New Roman"/>
                <a:cs typeface="Times New Roman"/>
                <a:sym typeface="Times New Roman"/>
              </a:rPr>
              <a:t>x cosθ – Y</a:t>
            </a:r>
            <a:r>
              <a:rPr lang="en" sz="2000" baseline="-25000">
                <a:latin typeface="Times New Roman"/>
                <a:ea typeface="Times New Roman"/>
                <a:cs typeface="Times New Roman"/>
                <a:sym typeface="Times New Roman"/>
              </a:rPr>
              <a:t>old</a:t>
            </a:r>
            <a:r>
              <a:rPr lang="en" sz="2000">
                <a:latin typeface="Times New Roman"/>
                <a:ea typeface="Times New Roman"/>
                <a:cs typeface="Times New Roman"/>
                <a:sym typeface="Times New Roman"/>
              </a:rPr>
              <a:t> x sinθ</a:t>
            </a:r>
            <a:endParaRPr sz="2000">
              <a:latin typeface="Times New Roman"/>
              <a:ea typeface="Times New Roman"/>
              <a:cs typeface="Times New Roman"/>
              <a:sym typeface="Times New Roman"/>
            </a:endParaRPr>
          </a:p>
          <a:p>
            <a:pPr marL="0" lvl="0" indent="0" algn="l" rtl="0">
              <a:spcBef>
                <a:spcPts val="1200"/>
              </a:spcBef>
              <a:spcAft>
                <a:spcPts val="1200"/>
              </a:spcAft>
              <a:buNone/>
            </a:pPr>
            <a:r>
              <a:rPr lang="en" sz="2000">
                <a:latin typeface="Times New Roman"/>
                <a:ea typeface="Times New Roman"/>
                <a:cs typeface="Times New Roman"/>
                <a:sym typeface="Times New Roman"/>
              </a:rPr>
              <a:t>Y</a:t>
            </a:r>
            <a:r>
              <a:rPr lang="en" sz="2000" baseline="-25000">
                <a:latin typeface="Times New Roman"/>
                <a:ea typeface="Times New Roman"/>
                <a:cs typeface="Times New Roman"/>
                <a:sym typeface="Times New Roman"/>
              </a:rPr>
              <a:t>new</a:t>
            </a:r>
            <a:r>
              <a:rPr lang="en" sz="2000">
                <a:latin typeface="Times New Roman"/>
                <a:ea typeface="Times New Roman"/>
                <a:cs typeface="Times New Roman"/>
                <a:sym typeface="Times New Roman"/>
              </a:rPr>
              <a:t> = X</a:t>
            </a:r>
            <a:r>
              <a:rPr lang="en" sz="2000" baseline="-25000">
                <a:latin typeface="Times New Roman"/>
                <a:ea typeface="Times New Roman"/>
                <a:cs typeface="Times New Roman"/>
                <a:sym typeface="Times New Roman"/>
              </a:rPr>
              <a:t>old</a:t>
            </a:r>
            <a:r>
              <a:rPr lang="en" sz="2000">
                <a:latin typeface="Times New Roman"/>
                <a:ea typeface="Times New Roman"/>
                <a:cs typeface="Times New Roman"/>
                <a:sym typeface="Times New Roman"/>
              </a:rPr>
              <a:t> x sinθ + Y</a:t>
            </a:r>
            <a:r>
              <a:rPr lang="en" sz="2000" baseline="-25000">
                <a:latin typeface="Times New Roman"/>
                <a:ea typeface="Times New Roman"/>
                <a:cs typeface="Times New Roman"/>
                <a:sym typeface="Times New Roman"/>
              </a:rPr>
              <a:t>old </a:t>
            </a:r>
            <a:r>
              <a:rPr lang="en" sz="2000">
                <a:latin typeface="Times New Roman"/>
                <a:ea typeface="Times New Roman"/>
                <a:cs typeface="Times New Roman"/>
                <a:sym typeface="Times New Roman"/>
              </a:rPr>
              <a:t>x cosθ</a:t>
            </a:r>
            <a:endParaRPr sz="2000">
              <a:latin typeface="Times New Roman"/>
              <a:ea typeface="Times New Roman"/>
              <a:cs typeface="Times New Roman"/>
              <a:sym typeface="Times New Roman"/>
            </a:endParaRPr>
          </a:p>
        </p:txBody>
      </p:sp>
      <p:sp>
        <p:nvSpPr>
          <p:cNvPr id="178" name="Google Shape;178;p2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179" name="Google Shape;179;p29"/>
          <p:cNvPicPr preferRelativeResize="0"/>
          <p:nvPr/>
        </p:nvPicPr>
        <p:blipFill>
          <a:blip r:embed="rId3">
            <a:alphaModFix/>
          </a:blip>
          <a:stretch>
            <a:fillRect/>
          </a:stretch>
        </p:blipFill>
        <p:spPr>
          <a:xfrm>
            <a:off x="4807200" y="1170125"/>
            <a:ext cx="3764989" cy="33662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a:t>
            </a:r>
            <a:endParaRPr b="1">
              <a:latin typeface="Times New Roman"/>
              <a:ea typeface="Times New Roman"/>
              <a:cs typeface="Times New Roman"/>
              <a:sym typeface="Times New Roman"/>
            </a:endParaRPr>
          </a:p>
        </p:txBody>
      </p:sp>
      <p:sp>
        <p:nvSpPr>
          <p:cNvPr id="185" name="Google Shape;185;p30"/>
          <p:cNvSpPr txBox="1">
            <a:spLocks noGrp="1"/>
          </p:cNvSpPr>
          <p:nvPr>
            <p:ph type="body" idx="1"/>
          </p:nvPr>
        </p:nvSpPr>
        <p:spPr>
          <a:xfrm>
            <a:off x="311700" y="1234075"/>
            <a:ext cx="80721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a:latin typeface="Times New Roman"/>
                <a:ea typeface="Times New Roman"/>
                <a:cs typeface="Times New Roman"/>
                <a:sym typeface="Times New Roman"/>
              </a:rPr>
              <a:t>In Matrix form, the above rotation equations may be represented as-</a:t>
            </a:r>
            <a:endParaRPr sz="2000">
              <a:latin typeface="Times New Roman"/>
              <a:ea typeface="Times New Roman"/>
              <a:cs typeface="Times New Roman"/>
              <a:sym typeface="Times New Roman"/>
            </a:endParaRPr>
          </a:p>
        </p:txBody>
      </p:sp>
      <p:sp>
        <p:nvSpPr>
          <p:cNvPr id="186" name="Google Shape;186;p3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187" name="Google Shape;187;p30"/>
          <p:cNvPicPr preferRelativeResize="0"/>
          <p:nvPr/>
        </p:nvPicPr>
        <p:blipFill>
          <a:blip r:embed="rId3">
            <a:alphaModFix/>
          </a:blip>
          <a:stretch>
            <a:fillRect/>
          </a:stretch>
        </p:blipFill>
        <p:spPr>
          <a:xfrm>
            <a:off x="612450" y="2249475"/>
            <a:ext cx="3757574" cy="1488875"/>
          </a:xfrm>
          <a:prstGeom prst="rect">
            <a:avLst/>
          </a:prstGeom>
          <a:noFill/>
          <a:ln>
            <a:noFill/>
          </a:ln>
        </p:spPr>
      </p:pic>
      <p:pic>
        <p:nvPicPr>
          <p:cNvPr id="188" name="Google Shape;188;p30"/>
          <p:cNvPicPr preferRelativeResize="0"/>
          <p:nvPr/>
        </p:nvPicPr>
        <p:blipFill>
          <a:blip r:embed="rId4">
            <a:alphaModFix/>
          </a:blip>
          <a:stretch>
            <a:fillRect/>
          </a:stretch>
        </p:blipFill>
        <p:spPr>
          <a:xfrm>
            <a:off x="4784175" y="2304262"/>
            <a:ext cx="4048125" cy="1379300"/>
          </a:xfrm>
          <a:prstGeom prst="rect">
            <a:avLst/>
          </a:prstGeom>
          <a:noFill/>
          <a:ln>
            <a:noFill/>
          </a:ln>
        </p:spPr>
      </p:pic>
      <p:sp>
        <p:nvSpPr>
          <p:cNvPr id="189" name="Google Shape;189;p30"/>
          <p:cNvSpPr txBox="1"/>
          <p:nvPr/>
        </p:nvSpPr>
        <p:spPr>
          <a:xfrm>
            <a:off x="953925" y="3931750"/>
            <a:ext cx="31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Anticlockwise / counter-clockwise</a:t>
            </a:r>
            <a:endParaRPr>
              <a:latin typeface="Times New Roman"/>
              <a:ea typeface="Times New Roman"/>
              <a:cs typeface="Times New Roman"/>
              <a:sym typeface="Times New Roman"/>
            </a:endParaRPr>
          </a:p>
        </p:txBody>
      </p:sp>
      <p:sp>
        <p:nvSpPr>
          <p:cNvPr id="190" name="Google Shape;190;p30"/>
          <p:cNvSpPr txBox="1"/>
          <p:nvPr/>
        </p:nvSpPr>
        <p:spPr>
          <a:xfrm>
            <a:off x="5241938" y="3865000"/>
            <a:ext cx="31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Clockwise</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196" name="Google Shape;196;p31"/>
          <p:cNvSpPr txBox="1">
            <a:spLocks noGrp="1"/>
          </p:cNvSpPr>
          <p:nvPr>
            <p:ph type="body" idx="1"/>
          </p:nvPr>
        </p:nvSpPr>
        <p:spPr>
          <a:xfrm>
            <a:off x="311700" y="1234075"/>
            <a:ext cx="8072100" cy="378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01:</a:t>
            </a:r>
            <a:endParaRPr sz="2300" b="1">
              <a:solidFill>
                <a:schemeClr val="accent4"/>
              </a:solidFill>
              <a:latin typeface="Times New Roman"/>
              <a:ea typeface="Times New Roman"/>
              <a:cs typeface="Times New Roman"/>
              <a:sym typeface="Times New Roman"/>
            </a:endParaRPr>
          </a:p>
          <a:p>
            <a:pPr marL="0" lvl="0" indent="0" algn="l" rtl="0">
              <a:spcBef>
                <a:spcPts val="1200"/>
              </a:spcBef>
              <a:spcAft>
                <a:spcPts val="0"/>
              </a:spcAft>
              <a:buNone/>
            </a:pPr>
            <a:endParaRPr sz="2300">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r>
              <a:rPr lang="en" sz="2300">
                <a:latin typeface="Times New Roman"/>
                <a:ea typeface="Times New Roman"/>
                <a:cs typeface="Times New Roman"/>
                <a:sym typeface="Times New Roman"/>
              </a:rPr>
              <a:t>Given a line segment with starting point as (0, 0) and ending point as (4, 4). Apply 30 degree rotation anticlockwise direction on the line segment and find out the new coordinates of the line.</a:t>
            </a:r>
            <a:endParaRPr sz="2300">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endParaRPr sz="2300">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r>
              <a:rPr lang="en"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197" name="Google Shape;197;p3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Transformation</a:t>
            </a:r>
            <a:endParaRPr b="1">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Transformations are fundamental part of computer graphics. In order to manipulate  object in two dimensional space, we must apply various transformation functions to  object. This allows us to change the position, size, and orientation of the objects. </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There are two complementary points of view for describing object movement.</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Geometric transformations </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Coordinate transformations </a:t>
            </a:r>
            <a:endParaRPr/>
          </a:p>
        </p:txBody>
      </p:sp>
      <p:sp>
        <p:nvSpPr>
          <p:cNvPr id="66" name="Google Shape;66;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03" name="Google Shape;203;p32"/>
          <p:cNvSpPr txBox="1">
            <a:spLocks noGrp="1"/>
          </p:cNvSpPr>
          <p:nvPr>
            <p:ph type="body" idx="1"/>
          </p:nvPr>
        </p:nvSpPr>
        <p:spPr>
          <a:xfrm>
            <a:off x="311700" y="1234075"/>
            <a:ext cx="8072100" cy="378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01:</a:t>
            </a:r>
            <a:endParaRPr sz="2300" b="1">
              <a:solidFill>
                <a:schemeClr val="accent4"/>
              </a:solidFill>
              <a:latin typeface="Times New Roman"/>
              <a:ea typeface="Times New Roman"/>
              <a:cs typeface="Times New Roman"/>
              <a:sym typeface="Times New Roman"/>
            </a:endParaRPr>
          </a:p>
          <a:p>
            <a:pPr marL="0" lvl="0" indent="0" algn="l" rtl="0">
              <a:spcBef>
                <a:spcPts val="1200"/>
              </a:spcBef>
              <a:spcAft>
                <a:spcPts val="0"/>
              </a:spcAft>
              <a:buNone/>
            </a:pP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We rotate a straight line by its end points with the same angle. Then, we re-draw a line between the new end points.</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Given-</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Old ending coordinates of the line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 (4, 4)</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Rotation angle = θ = 30º</a:t>
            </a:r>
            <a:endParaRPr sz="23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Let new ending coordinates of the line after rotation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p:txBody>
      </p:sp>
      <p:sp>
        <p:nvSpPr>
          <p:cNvPr id="204" name="Google Shape;204;p3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10" name="Google Shape;210;p33"/>
          <p:cNvSpPr txBox="1">
            <a:spLocks noGrp="1"/>
          </p:cNvSpPr>
          <p:nvPr>
            <p:ph type="body" idx="1"/>
          </p:nvPr>
        </p:nvSpPr>
        <p:spPr>
          <a:xfrm>
            <a:off x="311700" y="1234075"/>
            <a:ext cx="19644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01:</a:t>
            </a:r>
            <a:endParaRPr sz="2300" b="1">
              <a:solidFill>
                <a:schemeClr val="accent4"/>
              </a:solidFill>
              <a:latin typeface="Times New Roman"/>
              <a:ea typeface="Times New Roman"/>
              <a:cs typeface="Times New Roman"/>
              <a:sym typeface="Times New Roman"/>
            </a:endParaRPr>
          </a:p>
          <a:p>
            <a:pPr marL="0" lvl="0" indent="0" algn="l" rtl="0">
              <a:spcBef>
                <a:spcPts val="1200"/>
              </a:spcBef>
              <a:spcAft>
                <a:spcPts val="0"/>
              </a:spcAft>
              <a:buNone/>
            </a:pP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211" name="Google Shape;211;p3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12" name="Google Shape;212;p33"/>
          <p:cNvPicPr preferRelativeResize="0"/>
          <p:nvPr/>
        </p:nvPicPr>
        <p:blipFill>
          <a:blip r:embed="rId3">
            <a:alphaModFix/>
          </a:blip>
          <a:stretch>
            <a:fillRect/>
          </a:stretch>
        </p:blipFill>
        <p:spPr>
          <a:xfrm>
            <a:off x="3394700" y="1017725"/>
            <a:ext cx="5014925" cy="4125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18" name="Google Shape;218;p34"/>
          <p:cNvSpPr txBox="1">
            <a:spLocks noGrp="1"/>
          </p:cNvSpPr>
          <p:nvPr>
            <p:ph type="body" idx="1"/>
          </p:nvPr>
        </p:nvSpPr>
        <p:spPr>
          <a:xfrm>
            <a:off x="311700" y="1234075"/>
            <a:ext cx="19644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01:</a:t>
            </a:r>
            <a:endParaRPr sz="2300" b="1">
              <a:solidFill>
                <a:schemeClr val="accent4"/>
              </a:solidFill>
              <a:latin typeface="Times New Roman"/>
              <a:ea typeface="Times New Roman"/>
              <a:cs typeface="Times New Roman"/>
              <a:sym typeface="Times New Roman"/>
            </a:endParaRPr>
          </a:p>
          <a:p>
            <a:pPr marL="0" lvl="0" indent="0" algn="l" rtl="0">
              <a:spcBef>
                <a:spcPts val="1200"/>
              </a:spcBef>
              <a:spcAft>
                <a:spcPts val="0"/>
              </a:spcAft>
              <a:buNone/>
            </a:pP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219" name="Google Shape;219;p3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20" name="Google Shape;220;p34"/>
          <p:cNvPicPr preferRelativeResize="0"/>
          <p:nvPr/>
        </p:nvPicPr>
        <p:blipFill>
          <a:blip r:embed="rId3">
            <a:alphaModFix/>
          </a:blip>
          <a:stretch>
            <a:fillRect/>
          </a:stretch>
        </p:blipFill>
        <p:spPr>
          <a:xfrm>
            <a:off x="3058575" y="1414450"/>
            <a:ext cx="3705225" cy="2905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26" name="Google Shape;226;p35"/>
          <p:cNvSpPr txBox="1">
            <a:spLocks noGrp="1"/>
          </p:cNvSpPr>
          <p:nvPr>
            <p:ph type="body" idx="1"/>
          </p:nvPr>
        </p:nvSpPr>
        <p:spPr>
          <a:xfrm>
            <a:off x="311700" y="1234075"/>
            <a:ext cx="8072100" cy="378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02:</a:t>
            </a:r>
            <a:endParaRPr sz="2300" b="1">
              <a:solidFill>
                <a:schemeClr val="accent4"/>
              </a:solidFill>
              <a:latin typeface="Times New Roman"/>
              <a:ea typeface="Times New Roman"/>
              <a:cs typeface="Times New Roman"/>
              <a:sym typeface="Times New Roman"/>
            </a:endParaRPr>
          </a:p>
          <a:p>
            <a:pPr marL="0" lvl="0" indent="0" algn="l" rtl="0">
              <a:spcBef>
                <a:spcPts val="1200"/>
              </a:spcBef>
              <a:spcAft>
                <a:spcPts val="0"/>
              </a:spcAft>
              <a:buNone/>
            </a:pP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Given a triangle with corner coordinates (0, 0), (1, 0) and (1, 1). Rotate the triangle by 90 degree anticlockwise direction and find out the new coordinates.</a:t>
            </a:r>
            <a:endParaRPr sz="2300">
              <a:latin typeface="Times New Roman"/>
              <a:ea typeface="Times New Roman"/>
              <a:cs typeface="Times New Roman"/>
              <a:sym typeface="Times New Roman"/>
            </a:endParaRPr>
          </a:p>
          <a:p>
            <a:pPr marL="0" lvl="0" indent="0" algn="l" rtl="0">
              <a:spcBef>
                <a:spcPts val="1200"/>
              </a:spcBef>
              <a:spcAft>
                <a:spcPts val="0"/>
              </a:spcAft>
              <a:buNone/>
            </a:pP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227" name="Google Shape;227;p3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33" name="Google Shape;233;p36"/>
          <p:cNvSpPr txBox="1">
            <a:spLocks noGrp="1"/>
          </p:cNvSpPr>
          <p:nvPr>
            <p:ph type="body" idx="1"/>
          </p:nvPr>
        </p:nvSpPr>
        <p:spPr>
          <a:xfrm>
            <a:off x="311700" y="1234075"/>
            <a:ext cx="8072100" cy="378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02:</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We rotate a polygon by rotating each vertex of it with the same rotation angle.</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Given-</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Old corner coordinates of the triangle = A (0, 0), B(1, 0), C(1, 1)</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Rotation angle = θ = 90º</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234" name="Google Shape;234;p3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40" name="Google Shape;240;p37"/>
          <p:cNvSpPr txBox="1">
            <a:spLocks noGrp="1"/>
          </p:cNvSpPr>
          <p:nvPr>
            <p:ph type="body" idx="1"/>
          </p:nvPr>
        </p:nvSpPr>
        <p:spPr>
          <a:xfrm>
            <a:off x="311700" y="1234050"/>
            <a:ext cx="3999900" cy="38484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02:</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0"/>
              </a:spcAft>
              <a:buNone/>
            </a:pPr>
            <a:r>
              <a:rPr lang="en" sz="2620" u="sng">
                <a:latin typeface="Times New Roman"/>
                <a:ea typeface="Times New Roman"/>
                <a:cs typeface="Times New Roman"/>
                <a:sym typeface="Times New Roman"/>
              </a:rPr>
              <a:t>For Coordinates A(0, 0)</a:t>
            </a:r>
            <a:endParaRPr sz="2620" u="sng">
              <a:latin typeface="Times New Roman"/>
              <a:ea typeface="Times New Roman"/>
              <a:cs typeface="Times New Roman"/>
              <a:sym typeface="Times New Roman"/>
            </a:endParaRPr>
          </a:p>
          <a:p>
            <a:pPr marL="0" lvl="0" indent="0" algn="l" rtl="0">
              <a:spcBef>
                <a:spcPts val="1200"/>
              </a:spcBef>
              <a:spcAft>
                <a:spcPts val="0"/>
              </a:spcAft>
              <a:buNone/>
            </a:pPr>
            <a:r>
              <a:rPr lang="en" sz="2850">
                <a:latin typeface="Times New Roman"/>
                <a:ea typeface="Times New Roman"/>
                <a:cs typeface="Times New Roman"/>
                <a:sym typeface="Times New Roman"/>
              </a:rPr>
              <a:t>Let the new coordinates of corner A after rotation = (X</a:t>
            </a:r>
            <a:r>
              <a:rPr lang="en" sz="2850" baseline="-25000">
                <a:latin typeface="Times New Roman"/>
                <a:ea typeface="Times New Roman"/>
                <a:cs typeface="Times New Roman"/>
                <a:sym typeface="Times New Roman"/>
              </a:rPr>
              <a:t>new</a:t>
            </a:r>
            <a:r>
              <a:rPr lang="en" sz="2850">
                <a:latin typeface="Times New Roman"/>
                <a:ea typeface="Times New Roman"/>
                <a:cs typeface="Times New Roman"/>
                <a:sym typeface="Times New Roman"/>
              </a:rPr>
              <a:t>, Y</a:t>
            </a:r>
            <a:r>
              <a:rPr lang="en" sz="2850" baseline="-25000">
                <a:latin typeface="Times New Roman"/>
                <a:ea typeface="Times New Roman"/>
                <a:cs typeface="Times New Roman"/>
                <a:sym typeface="Times New Roman"/>
              </a:rPr>
              <a:t>new</a:t>
            </a:r>
            <a:r>
              <a:rPr lang="en" sz="2850">
                <a:latin typeface="Times New Roman"/>
                <a:ea typeface="Times New Roman"/>
                <a:cs typeface="Times New Roman"/>
                <a:sym typeface="Times New Roman"/>
              </a:rPr>
              <a:t>).</a:t>
            </a:r>
            <a:endParaRPr sz="2850">
              <a:latin typeface="Times New Roman"/>
              <a:ea typeface="Times New Roman"/>
              <a:cs typeface="Times New Roman"/>
              <a:sym typeface="Times New Roman"/>
            </a:endParaRPr>
          </a:p>
          <a:p>
            <a:pPr marL="0" lvl="0" indent="0" algn="l" rtl="0">
              <a:spcBef>
                <a:spcPts val="1200"/>
              </a:spcBef>
              <a:spcAft>
                <a:spcPts val="0"/>
              </a:spcAft>
              <a:buNone/>
            </a:pPr>
            <a:r>
              <a:rPr lang="en" sz="2850">
                <a:latin typeface="Times New Roman"/>
                <a:ea typeface="Times New Roman"/>
                <a:cs typeface="Times New Roman"/>
                <a:sym typeface="Times New Roman"/>
              </a:rPr>
              <a:t>Applying the rotation equations, we have-</a:t>
            </a:r>
            <a:endParaRPr sz="2850">
              <a:latin typeface="Times New Roman"/>
              <a:ea typeface="Times New Roman"/>
              <a:cs typeface="Times New Roman"/>
              <a:sym typeface="Times New Roman"/>
            </a:endParaRPr>
          </a:p>
          <a:p>
            <a:pPr marL="0" lvl="0" indent="0" algn="l" rtl="0">
              <a:spcBef>
                <a:spcPts val="1200"/>
              </a:spcBef>
              <a:spcAft>
                <a:spcPts val="0"/>
              </a:spcAft>
              <a:buNone/>
            </a:pPr>
            <a:r>
              <a:rPr lang="en" sz="2850">
                <a:latin typeface="Times New Roman"/>
                <a:ea typeface="Times New Roman"/>
                <a:cs typeface="Times New Roman"/>
                <a:sym typeface="Times New Roman"/>
              </a:rPr>
              <a:t>X</a:t>
            </a:r>
            <a:r>
              <a:rPr lang="en" sz="2850" baseline="-25000">
                <a:latin typeface="Times New Roman"/>
                <a:ea typeface="Times New Roman"/>
                <a:cs typeface="Times New Roman"/>
                <a:sym typeface="Times New Roman"/>
              </a:rPr>
              <a:t>new</a:t>
            </a:r>
            <a:r>
              <a:rPr lang="en" sz="2850">
                <a:latin typeface="Times New Roman"/>
                <a:ea typeface="Times New Roman"/>
                <a:cs typeface="Times New Roman"/>
                <a:sym typeface="Times New Roman"/>
              </a:rPr>
              <a:t> = X</a:t>
            </a:r>
            <a:r>
              <a:rPr lang="en" sz="2850" baseline="-25000">
                <a:latin typeface="Times New Roman"/>
                <a:ea typeface="Times New Roman"/>
                <a:cs typeface="Times New Roman"/>
                <a:sym typeface="Times New Roman"/>
              </a:rPr>
              <a:t>old</a:t>
            </a:r>
            <a:r>
              <a:rPr lang="en" sz="2850">
                <a:latin typeface="Times New Roman"/>
                <a:ea typeface="Times New Roman"/>
                <a:cs typeface="Times New Roman"/>
                <a:sym typeface="Times New Roman"/>
              </a:rPr>
              <a:t> x cosθ – Y</a:t>
            </a:r>
            <a:r>
              <a:rPr lang="en" sz="2850" baseline="-25000">
                <a:latin typeface="Times New Roman"/>
                <a:ea typeface="Times New Roman"/>
                <a:cs typeface="Times New Roman"/>
                <a:sym typeface="Times New Roman"/>
              </a:rPr>
              <a:t>old</a:t>
            </a:r>
            <a:r>
              <a:rPr lang="en" sz="2850">
                <a:latin typeface="Times New Roman"/>
                <a:ea typeface="Times New Roman"/>
                <a:cs typeface="Times New Roman"/>
                <a:sym typeface="Times New Roman"/>
              </a:rPr>
              <a:t> x sinθ</a:t>
            </a:r>
            <a:endParaRPr sz="2850">
              <a:latin typeface="Times New Roman"/>
              <a:ea typeface="Times New Roman"/>
              <a:cs typeface="Times New Roman"/>
              <a:sym typeface="Times New Roman"/>
            </a:endParaRPr>
          </a:p>
          <a:p>
            <a:pPr marL="0" lvl="0" indent="457200" algn="l" rtl="0">
              <a:spcBef>
                <a:spcPts val="1200"/>
              </a:spcBef>
              <a:spcAft>
                <a:spcPts val="0"/>
              </a:spcAft>
              <a:buNone/>
            </a:pPr>
            <a:r>
              <a:rPr lang="en" sz="2850">
                <a:latin typeface="Times New Roman"/>
                <a:ea typeface="Times New Roman"/>
                <a:cs typeface="Times New Roman"/>
                <a:sym typeface="Times New Roman"/>
              </a:rPr>
              <a:t>= 0 x cos90º – 0 x sin90º</a:t>
            </a:r>
            <a:endParaRPr sz="2850">
              <a:latin typeface="Times New Roman"/>
              <a:ea typeface="Times New Roman"/>
              <a:cs typeface="Times New Roman"/>
              <a:sym typeface="Times New Roman"/>
            </a:endParaRPr>
          </a:p>
          <a:p>
            <a:pPr marL="0" lvl="0" indent="457200" algn="l" rtl="0">
              <a:spcBef>
                <a:spcPts val="1200"/>
              </a:spcBef>
              <a:spcAft>
                <a:spcPts val="1200"/>
              </a:spcAft>
              <a:buNone/>
            </a:pPr>
            <a:r>
              <a:rPr lang="en" sz="2850">
                <a:latin typeface="Times New Roman"/>
                <a:ea typeface="Times New Roman"/>
                <a:cs typeface="Times New Roman"/>
                <a:sym typeface="Times New Roman"/>
              </a:rPr>
              <a:t>= 0</a:t>
            </a:r>
            <a:endParaRPr sz="2850">
              <a:latin typeface="Times New Roman"/>
              <a:ea typeface="Times New Roman"/>
              <a:cs typeface="Times New Roman"/>
              <a:sym typeface="Times New Roman"/>
            </a:endParaRPr>
          </a:p>
        </p:txBody>
      </p:sp>
      <p:sp>
        <p:nvSpPr>
          <p:cNvPr id="241" name="Google Shape;241;p3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42" name="Google Shape;242;p37"/>
          <p:cNvSpPr txBox="1">
            <a:spLocks noGrp="1"/>
          </p:cNvSpPr>
          <p:nvPr>
            <p:ph type="body" idx="2"/>
          </p:nvPr>
        </p:nvSpPr>
        <p:spPr>
          <a:xfrm>
            <a:off x="4832400" y="2687475"/>
            <a:ext cx="3999900" cy="2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latin typeface="Times New Roman"/>
                <a:ea typeface="Times New Roman"/>
                <a:cs typeface="Times New Roman"/>
                <a:sym typeface="Times New Roman"/>
              </a:rPr>
              <a:t>Y</a:t>
            </a:r>
            <a:r>
              <a:rPr lang="en" sz="1800" baseline="-25000">
                <a:latin typeface="Times New Roman"/>
                <a:ea typeface="Times New Roman"/>
                <a:cs typeface="Times New Roman"/>
                <a:sym typeface="Times New Roman"/>
              </a:rPr>
              <a:t>new </a:t>
            </a:r>
            <a:r>
              <a:rPr lang="en" sz="1800">
                <a:latin typeface="Times New Roman"/>
                <a:ea typeface="Times New Roman"/>
                <a:cs typeface="Times New Roman"/>
                <a:sym typeface="Times New Roman"/>
              </a:rPr>
              <a:t>= X</a:t>
            </a:r>
            <a:r>
              <a:rPr lang="en" sz="1800" baseline="-25000">
                <a:latin typeface="Times New Roman"/>
                <a:ea typeface="Times New Roman"/>
                <a:cs typeface="Times New Roman"/>
                <a:sym typeface="Times New Roman"/>
              </a:rPr>
              <a:t>old </a:t>
            </a:r>
            <a:r>
              <a:rPr lang="en" sz="1800">
                <a:latin typeface="Times New Roman"/>
                <a:ea typeface="Times New Roman"/>
                <a:cs typeface="Times New Roman"/>
                <a:sym typeface="Times New Roman"/>
              </a:rPr>
              <a:t>x sinθ + Y</a:t>
            </a:r>
            <a:r>
              <a:rPr lang="en" sz="1800" baseline="-25000">
                <a:latin typeface="Times New Roman"/>
                <a:ea typeface="Times New Roman"/>
                <a:cs typeface="Times New Roman"/>
                <a:sym typeface="Times New Roman"/>
              </a:rPr>
              <a:t>old</a:t>
            </a:r>
            <a:r>
              <a:rPr lang="en" sz="1800">
                <a:latin typeface="Times New Roman"/>
                <a:ea typeface="Times New Roman"/>
                <a:cs typeface="Times New Roman"/>
                <a:sym typeface="Times New Roman"/>
              </a:rPr>
              <a:t> x cosθ</a:t>
            </a:r>
            <a:endParaRPr sz="1800">
              <a:latin typeface="Times New Roman"/>
              <a:ea typeface="Times New Roman"/>
              <a:cs typeface="Times New Roman"/>
              <a:sym typeface="Times New Roman"/>
            </a:endParaRPr>
          </a:p>
          <a:p>
            <a:pPr marL="0" lvl="0" indent="457200" algn="l" rtl="0">
              <a:spcBef>
                <a:spcPts val="1200"/>
              </a:spcBef>
              <a:spcAft>
                <a:spcPts val="0"/>
              </a:spcAft>
              <a:buClr>
                <a:schemeClr val="dk2"/>
              </a:buClr>
              <a:buSzPts val="1100"/>
              <a:buFont typeface="Arial"/>
              <a:buNone/>
            </a:pPr>
            <a:r>
              <a:rPr lang="en" sz="1800">
                <a:latin typeface="Times New Roman"/>
                <a:ea typeface="Times New Roman"/>
                <a:cs typeface="Times New Roman"/>
                <a:sym typeface="Times New Roman"/>
              </a:rPr>
              <a:t>= 0 x sin90º + 0 x cos90º</a:t>
            </a:r>
            <a:endParaRPr sz="1800">
              <a:latin typeface="Times New Roman"/>
              <a:ea typeface="Times New Roman"/>
              <a:cs typeface="Times New Roman"/>
              <a:sym typeface="Times New Roman"/>
            </a:endParaRPr>
          </a:p>
          <a:p>
            <a:pPr marL="0" lvl="0" indent="457200" algn="l" rtl="0">
              <a:spcBef>
                <a:spcPts val="1200"/>
              </a:spcBef>
              <a:spcAft>
                <a:spcPts val="0"/>
              </a:spcAft>
              <a:buNone/>
            </a:pPr>
            <a:r>
              <a:rPr lang="en" sz="1800">
                <a:latin typeface="Times New Roman"/>
                <a:ea typeface="Times New Roman"/>
                <a:cs typeface="Times New Roman"/>
                <a:sym typeface="Times New Roman"/>
              </a:rPr>
              <a:t>= 0</a:t>
            </a:r>
            <a:endParaRPr sz="1800">
              <a:latin typeface="Times New Roman"/>
              <a:ea typeface="Times New Roman"/>
              <a:cs typeface="Times New Roman"/>
              <a:sym typeface="Times New Roman"/>
            </a:endParaRPr>
          </a:p>
          <a:p>
            <a:pPr marL="0" lvl="0" indent="0" algn="l" rtl="0">
              <a:spcBef>
                <a:spcPts val="1200"/>
              </a:spcBef>
              <a:spcAft>
                <a:spcPts val="1200"/>
              </a:spcAft>
              <a:buNone/>
            </a:pPr>
            <a:r>
              <a:rPr lang="en" sz="1800">
                <a:latin typeface="Times New Roman"/>
                <a:ea typeface="Times New Roman"/>
                <a:cs typeface="Times New Roman"/>
                <a:sym typeface="Times New Roman"/>
              </a:rPr>
              <a:t>Thus, New coordinates of corner A after rotation = (0, 0).</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48" name="Google Shape;248;p38"/>
          <p:cNvSpPr txBox="1">
            <a:spLocks noGrp="1"/>
          </p:cNvSpPr>
          <p:nvPr>
            <p:ph type="body" idx="1"/>
          </p:nvPr>
        </p:nvSpPr>
        <p:spPr>
          <a:xfrm>
            <a:off x="311700" y="1234050"/>
            <a:ext cx="3999900" cy="3848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02:</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For Coordinates B(1, 0)</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 the new coordinates of corner B after rotation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45720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x cosθ –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x sinθ</a:t>
            </a:r>
            <a:endParaRPr sz="2300">
              <a:latin typeface="Times New Roman"/>
              <a:ea typeface="Times New Roman"/>
              <a:cs typeface="Times New Roman"/>
              <a:sym typeface="Times New Roman"/>
            </a:endParaRPr>
          </a:p>
          <a:p>
            <a:pPr marL="457200" lvl="0" indent="457200" algn="l" rtl="0">
              <a:spcBef>
                <a:spcPts val="1200"/>
              </a:spcBef>
              <a:spcAft>
                <a:spcPts val="0"/>
              </a:spcAft>
              <a:buNone/>
            </a:pPr>
            <a:r>
              <a:rPr lang="en" sz="2300">
                <a:latin typeface="Times New Roman"/>
                <a:ea typeface="Times New Roman"/>
                <a:cs typeface="Times New Roman"/>
                <a:sym typeface="Times New Roman"/>
              </a:rPr>
              <a:t>= 1 x cos90º – 0 x sin90º</a:t>
            </a:r>
            <a:endParaRPr sz="2300">
              <a:latin typeface="Times New Roman"/>
              <a:ea typeface="Times New Roman"/>
              <a:cs typeface="Times New Roman"/>
              <a:sym typeface="Times New Roman"/>
            </a:endParaRPr>
          </a:p>
          <a:p>
            <a:pPr marL="457200" lvl="0" indent="457200" algn="l" rtl="0">
              <a:spcBef>
                <a:spcPts val="1200"/>
              </a:spcBef>
              <a:spcAft>
                <a:spcPts val="1200"/>
              </a:spcAft>
              <a:buNone/>
            </a:pPr>
            <a:r>
              <a:rPr lang="en" sz="2300">
                <a:latin typeface="Times New Roman"/>
                <a:ea typeface="Times New Roman"/>
                <a:cs typeface="Times New Roman"/>
                <a:sym typeface="Times New Roman"/>
              </a:rPr>
              <a:t>= 0</a:t>
            </a:r>
            <a:endParaRPr sz="2300">
              <a:latin typeface="Times New Roman"/>
              <a:ea typeface="Times New Roman"/>
              <a:cs typeface="Times New Roman"/>
              <a:sym typeface="Times New Roman"/>
            </a:endParaRPr>
          </a:p>
        </p:txBody>
      </p:sp>
      <p:sp>
        <p:nvSpPr>
          <p:cNvPr id="249" name="Google Shape;249;p3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50" name="Google Shape;250;p38"/>
          <p:cNvSpPr txBox="1">
            <a:spLocks noGrp="1"/>
          </p:cNvSpPr>
          <p:nvPr>
            <p:ph type="body" idx="2"/>
          </p:nvPr>
        </p:nvSpPr>
        <p:spPr>
          <a:xfrm>
            <a:off x="4832400" y="2211700"/>
            <a:ext cx="3999900" cy="26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Y</a:t>
            </a:r>
            <a:r>
              <a:rPr lang="en" sz="1800" baseline="-25000">
                <a:latin typeface="Times New Roman"/>
                <a:ea typeface="Times New Roman"/>
                <a:cs typeface="Times New Roman"/>
                <a:sym typeface="Times New Roman"/>
              </a:rPr>
              <a:t>new</a:t>
            </a:r>
            <a:r>
              <a:rPr lang="en" sz="1800">
                <a:latin typeface="Times New Roman"/>
                <a:ea typeface="Times New Roman"/>
                <a:cs typeface="Times New Roman"/>
                <a:sym typeface="Times New Roman"/>
              </a:rPr>
              <a:t> = X</a:t>
            </a:r>
            <a:r>
              <a:rPr lang="en" sz="1800" baseline="-25000">
                <a:latin typeface="Times New Roman"/>
                <a:ea typeface="Times New Roman"/>
                <a:cs typeface="Times New Roman"/>
                <a:sym typeface="Times New Roman"/>
              </a:rPr>
              <a:t>old</a:t>
            </a:r>
            <a:r>
              <a:rPr lang="en" sz="1800">
                <a:latin typeface="Times New Roman"/>
                <a:ea typeface="Times New Roman"/>
                <a:cs typeface="Times New Roman"/>
                <a:sym typeface="Times New Roman"/>
              </a:rPr>
              <a:t> x sinθ + Y</a:t>
            </a:r>
            <a:r>
              <a:rPr lang="en" sz="1800" baseline="-25000">
                <a:latin typeface="Times New Roman"/>
                <a:ea typeface="Times New Roman"/>
                <a:cs typeface="Times New Roman"/>
                <a:sym typeface="Times New Roman"/>
              </a:rPr>
              <a:t>old </a:t>
            </a:r>
            <a:r>
              <a:rPr lang="en" sz="1800">
                <a:latin typeface="Times New Roman"/>
                <a:ea typeface="Times New Roman"/>
                <a:cs typeface="Times New Roman"/>
                <a:sym typeface="Times New Roman"/>
              </a:rPr>
              <a:t>x cosθ</a:t>
            </a:r>
            <a:endParaRPr sz="1800">
              <a:latin typeface="Times New Roman"/>
              <a:ea typeface="Times New Roman"/>
              <a:cs typeface="Times New Roman"/>
              <a:sym typeface="Times New Roman"/>
            </a:endParaRPr>
          </a:p>
          <a:p>
            <a:pPr marL="0" lvl="0" indent="457200" algn="l" rtl="0">
              <a:spcBef>
                <a:spcPts val="1200"/>
              </a:spcBef>
              <a:spcAft>
                <a:spcPts val="0"/>
              </a:spcAft>
              <a:buNone/>
            </a:pPr>
            <a:r>
              <a:rPr lang="en" sz="1800">
                <a:latin typeface="Times New Roman"/>
                <a:ea typeface="Times New Roman"/>
                <a:cs typeface="Times New Roman"/>
                <a:sym typeface="Times New Roman"/>
              </a:rPr>
              <a:t>= 1 x sin90º + 0 x cos90º</a:t>
            </a:r>
            <a:endParaRPr sz="1800">
              <a:latin typeface="Times New Roman"/>
              <a:ea typeface="Times New Roman"/>
              <a:cs typeface="Times New Roman"/>
              <a:sym typeface="Times New Roman"/>
            </a:endParaRPr>
          </a:p>
          <a:p>
            <a:pPr marL="0" lvl="0" indent="457200" algn="l" rtl="0">
              <a:spcBef>
                <a:spcPts val="1200"/>
              </a:spcBef>
              <a:spcAft>
                <a:spcPts val="0"/>
              </a:spcAft>
              <a:buNone/>
            </a:pPr>
            <a:r>
              <a:rPr lang="en" sz="1800">
                <a:latin typeface="Times New Roman"/>
                <a:ea typeface="Times New Roman"/>
                <a:cs typeface="Times New Roman"/>
                <a:sym typeface="Times New Roman"/>
              </a:rPr>
              <a:t>= 1 + 0</a:t>
            </a:r>
            <a:endParaRPr sz="1800">
              <a:latin typeface="Times New Roman"/>
              <a:ea typeface="Times New Roman"/>
              <a:cs typeface="Times New Roman"/>
              <a:sym typeface="Times New Roman"/>
            </a:endParaRPr>
          </a:p>
          <a:p>
            <a:pPr marL="0" lvl="0" indent="457200" algn="l" rtl="0">
              <a:spcBef>
                <a:spcPts val="1200"/>
              </a:spcBef>
              <a:spcAft>
                <a:spcPts val="0"/>
              </a:spcAft>
              <a:buNone/>
            </a:pPr>
            <a:r>
              <a:rPr lang="en" sz="1800">
                <a:latin typeface="Times New Roman"/>
                <a:ea typeface="Times New Roman"/>
                <a:cs typeface="Times New Roman"/>
                <a:sym typeface="Times New Roman"/>
              </a:rPr>
              <a:t>= 1</a:t>
            </a:r>
            <a:endParaRPr sz="1800">
              <a:latin typeface="Times New Roman"/>
              <a:ea typeface="Times New Roman"/>
              <a:cs typeface="Times New Roman"/>
              <a:sym typeface="Times New Roman"/>
            </a:endParaRPr>
          </a:p>
          <a:p>
            <a:pPr marL="0" lvl="0" indent="0" algn="l" rtl="0">
              <a:spcBef>
                <a:spcPts val="1200"/>
              </a:spcBef>
              <a:spcAft>
                <a:spcPts val="0"/>
              </a:spcAft>
              <a:buNone/>
            </a:pPr>
            <a:r>
              <a:rPr lang="en" sz="1800">
                <a:latin typeface="Times New Roman"/>
                <a:ea typeface="Times New Roman"/>
                <a:cs typeface="Times New Roman"/>
                <a:sym typeface="Times New Roman"/>
              </a:rPr>
              <a:t>Thus, New coordinates of corner B after rotation = (0, 1).</a:t>
            </a:r>
            <a:endParaRPr sz="1800">
              <a:latin typeface="Times New Roman"/>
              <a:ea typeface="Times New Roman"/>
              <a:cs typeface="Times New Roman"/>
              <a:sym typeface="Times New Roman"/>
            </a:endParaRPr>
          </a:p>
          <a:p>
            <a:pPr marL="0" lvl="0" indent="0" algn="l" rtl="0">
              <a:spcBef>
                <a:spcPts val="1200"/>
              </a:spcBef>
              <a:spcAft>
                <a:spcPts val="1200"/>
              </a:spcAft>
              <a:buNone/>
            </a:pP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56" name="Google Shape;256;p39"/>
          <p:cNvSpPr txBox="1">
            <a:spLocks noGrp="1"/>
          </p:cNvSpPr>
          <p:nvPr>
            <p:ph type="body" idx="1"/>
          </p:nvPr>
        </p:nvSpPr>
        <p:spPr>
          <a:xfrm>
            <a:off x="311700" y="1234050"/>
            <a:ext cx="3999900" cy="3848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300" b="1">
                <a:solidFill>
                  <a:schemeClr val="accent4"/>
                </a:solidFill>
                <a:latin typeface="Times New Roman"/>
                <a:ea typeface="Times New Roman"/>
                <a:cs typeface="Times New Roman"/>
                <a:sym typeface="Times New Roman"/>
              </a:rPr>
              <a:t>Problem 02:</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For Coordinates C(1, 1)</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 the new coordinates of corner B after rotation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45720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x cosθ –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x sinθ</a:t>
            </a:r>
            <a:endParaRPr sz="2300">
              <a:latin typeface="Times New Roman"/>
              <a:ea typeface="Times New Roman"/>
              <a:cs typeface="Times New Roman"/>
              <a:sym typeface="Times New Roman"/>
            </a:endParaRPr>
          </a:p>
          <a:p>
            <a:pPr marL="457200" lvl="0" indent="457200" algn="l" rtl="0">
              <a:spcBef>
                <a:spcPts val="1200"/>
              </a:spcBef>
              <a:spcAft>
                <a:spcPts val="0"/>
              </a:spcAft>
              <a:buNone/>
            </a:pPr>
            <a:r>
              <a:rPr lang="en" sz="2300">
                <a:latin typeface="Times New Roman"/>
                <a:ea typeface="Times New Roman"/>
                <a:cs typeface="Times New Roman"/>
                <a:sym typeface="Times New Roman"/>
              </a:rPr>
              <a:t>= 1 x cos90º – 1 x sin90º</a:t>
            </a:r>
            <a:endParaRPr sz="2300">
              <a:latin typeface="Times New Roman"/>
              <a:ea typeface="Times New Roman"/>
              <a:cs typeface="Times New Roman"/>
              <a:sym typeface="Times New Roman"/>
            </a:endParaRPr>
          </a:p>
          <a:p>
            <a:pPr marL="457200" lvl="0" indent="457200" algn="l" rtl="0">
              <a:spcBef>
                <a:spcPts val="1200"/>
              </a:spcBef>
              <a:spcAft>
                <a:spcPts val="0"/>
              </a:spcAft>
              <a:buNone/>
            </a:pPr>
            <a:r>
              <a:rPr lang="en" sz="2300">
                <a:latin typeface="Times New Roman"/>
                <a:ea typeface="Times New Roman"/>
                <a:cs typeface="Times New Roman"/>
                <a:sym typeface="Times New Roman"/>
              </a:rPr>
              <a:t>= 0 – 1</a:t>
            </a:r>
            <a:endParaRPr sz="2300">
              <a:latin typeface="Times New Roman"/>
              <a:ea typeface="Times New Roman"/>
              <a:cs typeface="Times New Roman"/>
              <a:sym typeface="Times New Roman"/>
            </a:endParaRPr>
          </a:p>
          <a:p>
            <a:pPr marL="457200" lvl="0" indent="457200" algn="l" rtl="0">
              <a:spcBef>
                <a:spcPts val="1200"/>
              </a:spcBef>
              <a:spcAft>
                <a:spcPts val="1200"/>
              </a:spcAft>
              <a:buNone/>
            </a:pPr>
            <a:r>
              <a:rPr lang="en" sz="2300">
                <a:latin typeface="Times New Roman"/>
                <a:ea typeface="Times New Roman"/>
                <a:cs typeface="Times New Roman"/>
                <a:sym typeface="Times New Roman"/>
              </a:rPr>
              <a:t>= -1</a:t>
            </a:r>
            <a:endParaRPr sz="2300">
              <a:latin typeface="Times New Roman"/>
              <a:ea typeface="Times New Roman"/>
              <a:cs typeface="Times New Roman"/>
              <a:sym typeface="Times New Roman"/>
            </a:endParaRPr>
          </a:p>
        </p:txBody>
      </p:sp>
      <p:sp>
        <p:nvSpPr>
          <p:cNvPr id="257" name="Google Shape;257;p3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58" name="Google Shape;258;p39"/>
          <p:cNvSpPr txBox="1">
            <a:spLocks noGrp="1"/>
          </p:cNvSpPr>
          <p:nvPr>
            <p:ph type="body" idx="2"/>
          </p:nvPr>
        </p:nvSpPr>
        <p:spPr>
          <a:xfrm>
            <a:off x="4832400" y="2211700"/>
            <a:ext cx="3999900" cy="26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Y</a:t>
            </a:r>
            <a:r>
              <a:rPr lang="en" sz="1800" baseline="-25000">
                <a:latin typeface="Times New Roman"/>
                <a:ea typeface="Times New Roman"/>
                <a:cs typeface="Times New Roman"/>
                <a:sym typeface="Times New Roman"/>
              </a:rPr>
              <a:t>new</a:t>
            </a:r>
            <a:r>
              <a:rPr lang="en" sz="1800">
                <a:latin typeface="Times New Roman"/>
                <a:ea typeface="Times New Roman"/>
                <a:cs typeface="Times New Roman"/>
                <a:sym typeface="Times New Roman"/>
              </a:rPr>
              <a:t> = X</a:t>
            </a:r>
            <a:r>
              <a:rPr lang="en" sz="1800" baseline="-25000">
                <a:latin typeface="Times New Roman"/>
                <a:ea typeface="Times New Roman"/>
                <a:cs typeface="Times New Roman"/>
                <a:sym typeface="Times New Roman"/>
              </a:rPr>
              <a:t>old</a:t>
            </a:r>
            <a:r>
              <a:rPr lang="en" sz="1800">
                <a:latin typeface="Times New Roman"/>
                <a:ea typeface="Times New Roman"/>
                <a:cs typeface="Times New Roman"/>
                <a:sym typeface="Times New Roman"/>
              </a:rPr>
              <a:t> x sinθ + Y</a:t>
            </a:r>
            <a:r>
              <a:rPr lang="en" sz="1800" baseline="-25000">
                <a:latin typeface="Times New Roman"/>
                <a:ea typeface="Times New Roman"/>
                <a:cs typeface="Times New Roman"/>
                <a:sym typeface="Times New Roman"/>
              </a:rPr>
              <a:t>old </a:t>
            </a:r>
            <a:r>
              <a:rPr lang="en" sz="1800">
                <a:latin typeface="Times New Roman"/>
                <a:ea typeface="Times New Roman"/>
                <a:cs typeface="Times New Roman"/>
                <a:sym typeface="Times New Roman"/>
              </a:rPr>
              <a:t>x cosθ</a:t>
            </a:r>
            <a:endParaRPr sz="1800">
              <a:latin typeface="Times New Roman"/>
              <a:ea typeface="Times New Roman"/>
              <a:cs typeface="Times New Roman"/>
              <a:sym typeface="Times New Roman"/>
            </a:endParaRPr>
          </a:p>
          <a:p>
            <a:pPr marL="0" lvl="0" indent="457200" algn="l" rtl="0">
              <a:spcBef>
                <a:spcPts val="1200"/>
              </a:spcBef>
              <a:spcAft>
                <a:spcPts val="0"/>
              </a:spcAft>
              <a:buNone/>
            </a:pPr>
            <a:r>
              <a:rPr lang="en" sz="1800">
                <a:latin typeface="Times New Roman"/>
                <a:ea typeface="Times New Roman"/>
                <a:cs typeface="Times New Roman"/>
                <a:sym typeface="Times New Roman"/>
              </a:rPr>
              <a:t>= 1 x sin90º + 1 x cos90º</a:t>
            </a:r>
            <a:endParaRPr sz="1800">
              <a:latin typeface="Times New Roman"/>
              <a:ea typeface="Times New Roman"/>
              <a:cs typeface="Times New Roman"/>
              <a:sym typeface="Times New Roman"/>
            </a:endParaRPr>
          </a:p>
          <a:p>
            <a:pPr marL="0" lvl="0" indent="457200" algn="l" rtl="0">
              <a:spcBef>
                <a:spcPts val="1200"/>
              </a:spcBef>
              <a:spcAft>
                <a:spcPts val="0"/>
              </a:spcAft>
              <a:buNone/>
            </a:pPr>
            <a:r>
              <a:rPr lang="en" sz="1800">
                <a:latin typeface="Times New Roman"/>
                <a:ea typeface="Times New Roman"/>
                <a:cs typeface="Times New Roman"/>
                <a:sym typeface="Times New Roman"/>
              </a:rPr>
              <a:t>= 1 + 0</a:t>
            </a:r>
            <a:endParaRPr sz="1800">
              <a:latin typeface="Times New Roman"/>
              <a:ea typeface="Times New Roman"/>
              <a:cs typeface="Times New Roman"/>
              <a:sym typeface="Times New Roman"/>
            </a:endParaRPr>
          </a:p>
          <a:p>
            <a:pPr marL="0" lvl="0" indent="457200" algn="l" rtl="0">
              <a:spcBef>
                <a:spcPts val="1200"/>
              </a:spcBef>
              <a:spcAft>
                <a:spcPts val="0"/>
              </a:spcAft>
              <a:buNone/>
            </a:pPr>
            <a:r>
              <a:rPr lang="en" sz="1800">
                <a:latin typeface="Times New Roman"/>
                <a:ea typeface="Times New Roman"/>
                <a:cs typeface="Times New Roman"/>
                <a:sym typeface="Times New Roman"/>
              </a:rPr>
              <a:t>= 1</a:t>
            </a:r>
            <a:endParaRPr sz="1800">
              <a:latin typeface="Times New Roman"/>
              <a:ea typeface="Times New Roman"/>
              <a:cs typeface="Times New Roman"/>
              <a:sym typeface="Times New Roman"/>
            </a:endParaRPr>
          </a:p>
          <a:p>
            <a:pPr marL="0" lvl="0" indent="0" algn="l" rtl="0">
              <a:spcBef>
                <a:spcPts val="1200"/>
              </a:spcBef>
              <a:spcAft>
                <a:spcPts val="0"/>
              </a:spcAft>
              <a:buNone/>
            </a:pPr>
            <a:r>
              <a:rPr lang="en" sz="1800">
                <a:latin typeface="Times New Roman"/>
                <a:ea typeface="Times New Roman"/>
                <a:cs typeface="Times New Roman"/>
                <a:sym typeface="Times New Roman"/>
              </a:rPr>
              <a:t>Thus, New coordinates of corner C after rotation = (-1, 1).</a:t>
            </a:r>
            <a:endParaRPr sz="1800">
              <a:latin typeface="Times New Roman"/>
              <a:ea typeface="Times New Roman"/>
              <a:cs typeface="Times New Roman"/>
              <a:sym typeface="Times New Roman"/>
            </a:endParaRPr>
          </a:p>
          <a:p>
            <a:pPr marL="0" lvl="0" indent="0" algn="l" rtl="0">
              <a:spcBef>
                <a:spcPts val="1200"/>
              </a:spcBef>
              <a:spcAft>
                <a:spcPts val="1200"/>
              </a:spcAft>
              <a:buNone/>
            </a:pP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64" name="Google Shape;264;p40"/>
          <p:cNvSpPr txBox="1">
            <a:spLocks noGrp="1"/>
          </p:cNvSpPr>
          <p:nvPr>
            <p:ph type="body" idx="1"/>
          </p:nvPr>
        </p:nvSpPr>
        <p:spPr>
          <a:xfrm>
            <a:off x="311700" y="1234050"/>
            <a:ext cx="8520600" cy="384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solidFill>
                  <a:schemeClr val="accent4"/>
                </a:solidFill>
                <a:latin typeface="Times New Roman"/>
                <a:ea typeface="Times New Roman"/>
                <a:cs typeface="Times New Roman"/>
                <a:sym typeface="Times New Roman"/>
              </a:rPr>
              <a:t>Problem 02:</a:t>
            </a:r>
            <a:endParaRPr sz="1900">
              <a:latin typeface="Times New Roman"/>
              <a:ea typeface="Times New Roman"/>
              <a:cs typeface="Times New Roman"/>
              <a:sym typeface="Times New Roman"/>
            </a:endParaRPr>
          </a:p>
          <a:p>
            <a:pPr marL="0" lvl="0" indent="0" algn="l" rtl="0">
              <a:spcBef>
                <a:spcPts val="1200"/>
              </a:spcBef>
              <a:spcAft>
                <a:spcPts val="0"/>
              </a:spcAft>
              <a:buNone/>
            </a:pPr>
            <a:r>
              <a:rPr lang="en" sz="1900" b="1" u="sng">
                <a:latin typeface="Times New Roman"/>
                <a:ea typeface="Times New Roman"/>
                <a:cs typeface="Times New Roman"/>
                <a:sym typeface="Times New Roman"/>
              </a:rPr>
              <a:t>Solution-</a:t>
            </a:r>
            <a:endParaRPr sz="1900" b="1" u="sng">
              <a:latin typeface="Times New Roman"/>
              <a:ea typeface="Times New Roman"/>
              <a:cs typeface="Times New Roman"/>
              <a:sym typeface="Times New Roman"/>
            </a:endParaRPr>
          </a:p>
          <a:p>
            <a:pPr marL="0" lvl="0" indent="0" algn="l" rtl="0">
              <a:spcBef>
                <a:spcPts val="1200"/>
              </a:spcBef>
              <a:spcAft>
                <a:spcPts val="0"/>
              </a:spcAft>
              <a:buNone/>
            </a:pPr>
            <a:r>
              <a:rPr lang="en" sz="1900">
                <a:latin typeface="Times New Roman"/>
                <a:ea typeface="Times New Roman"/>
                <a:cs typeface="Times New Roman"/>
                <a:sym typeface="Times New Roman"/>
              </a:rPr>
              <a:t>Old corner coordinates of the triangle = A (0, 0), B(1, 0), C(1, 1)</a:t>
            </a:r>
            <a:endParaRPr sz="1900">
              <a:latin typeface="Times New Roman"/>
              <a:ea typeface="Times New Roman"/>
              <a:cs typeface="Times New Roman"/>
              <a:sym typeface="Times New Roman"/>
            </a:endParaRPr>
          </a:p>
          <a:p>
            <a:pPr marL="0" lvl="0" indent="0" algn="l" rtl="0">
              <a:spcBef>
                <a:spcPts val="1200"/>
              </a:spcBef>
              <a:spcAft>
                <a:spcPts val="1200"/>
              </a:spcAft>
              <a:buNone/>
            </a:pPr>
            <a:r>
              <a:rPr lang="en" sz="1900">
                <a:latin typeface="Times New Roman"/>
                <a:ea typeface="Times New Roman"/>
                <a:cs typeface="Times New Roman"/>
                <a:sym typeface="Times New Roman"/>
              </a:rPr>
              <a:t>Thus, New coordinates of the triangle after rotation = A (0, 0), B(0, 1), C(-1, 1).</a:t>
            </a:r>
            <a:endParaRPr sz="1900">
              <a:latin typeface="Times New Roman"/>
              <a:ea typeface="Times New Roman"/>
              <a:cs typeface="Times New Roman"/>
              <a:sym typeface="Times New Roman"/>
            </a:endParaRPr>
          </a:p>
        </p:txBody>
      </p:sp>
      <p:sp>
        <p:nvSpPr>
          <p:cNvPr id="265" name="Google Shape;265;p4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266" name="Google Shape;266;p40"/>
          <p:cNvPicPr preferRelativeResize="0"/>
          <p:nvPr/>
        </p:nvPicPr>
        <p:blipFill>
          <a:blip r:embed="rId3">
            <a:alphaModFix/>
          </a:blip>
          <a:stretch>
            <a:fillRect/>
          </a:stretch>
        </p:blipFill>
        <p:spPr>
          <a:xfrm>
            <a:off x="2869525" y="3060375"/>
            <a:ext cx="4527601" cy="2022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70"/>
        <p:cNvGrpSpPr/>
        <p:nvPr/>
      </p:nvGrpSpPr>
      <p:grpSpPr>
        <a:xfrm>
          <a:off x="0" y="0"/>
          <a:ext cx="0" cy="0"/>
          <a:chOff x="0" y="0"/>
          <a:chExt cx="0" cy="0"/>
        </a:xfrm>
      </p:grpSpPr>
      <p:sp>
        <p:nvSpPr>
          <p:cNvPr id="271" name="Google Shape;271;p41"/>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Rotation Practice</a:t>
            </a:r>
            <a:endParaRPr b="1">
              <a:latin typeface="Times New Roman"/>
              <a:ea typeface="Times New Roman"/>
              <a:cs typeface="Times New Roman"/>
              <a:sym typeface="Times New Roman"/>
            </a:endParaRPr>
          </a:p>
        </p:txBody>
      </p:sp>
      <p:sp>
        <p:nvSpPr>
          <p:cNvPr id="272" name="Google Shape;272;p41"/>
          <p:cNvSpPr txBox="1">
            <a:spLocks noGrp="1"/>
          </p:cNvSpPr>
          <p:nvPr>
            <p:ph type="body" idx="1"/>
          </p:nvPr>
        </p:nvSpPr>
        <p:spPr>
          <a:xfrm>
            <a:off x="311700" y="1234050"/>
            <a:ext cx="8520600" cy="384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b="1" u="sng">
              <a:latin typeface="Times New Roman"/>
              <a:ea typeface="Times New Roman"/>
              <a:cs typeface="Times New Roman"/>
              <a:sym typeface="Times New Roman"/>
            </a:endParaRPr>
          </a:p>
          <a:p>
            <a:pPr marL="0" lvl="0" indent="0" algn="l" rtl="0">
              <a:spcBef>
                <a:spcPts val="1200"/>
              </a:spcBef>
              <a:spcAft>
                <a:spcPts val="1200"/>
              </a:spcAft>
              <a:buNone/>
            </a:pPr>
            <a:endParaRPr sz="1900">
              <a:latin typeface="Times New Roman"/>
              <a:ea typeface="Times New Roman"/>
              <a:cs typeface="Times New Roman"/>
              <a:sym typeface="Times New Roman"/>
            </a:endParaRPr>
          </a:p>
        </p:txBody>
      </p:sp>
      <p:sp>
        <p:nvSpPr>
          <p:cNvPr id="273" name="Google Shape;273;p4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274" name="Google Shape;274;p41"/>
          <p:cNvPicPr preferRelativeResize="0"/>
          <p:nvPr/>
        </p:nvPicPr>
        <p:blipFill>
          <a:blip r:embed="rId3">
            <a:alphaModFix/>
          </a:blip>
          <a:stretch>
            <a:fillRect/>
          </a:stretch>
        </p:blipFill>
        <p:spPr>
          <a:xfrm>
            <a:off x="1003475" y="1375875"/>
            <a:ext cx="7393300" cy="305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Geometric Transformations </a:t>
            </a:r>
            <a:endParaRPr b="1">
              <a:latin typeface="Times New Roman"/>
              <a:ea typeface="Times New Roman"/>
              <a:cs typeface="Times New Roman"/>
              <a:sym typeface="Times New Roman"/>
            </a:endParaRPr>
          </a:p>
        </p:txBody>
      </p:sp>
      <p:sp>
        <p:nvSpPr>
          <p:cNvPr id="72" name="Google Shape;72;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 object itself is moved relative to a stationary coordinate system or background. The mathematical statement of this viewpoint is described by geometric transformations applied to each point of the object.</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For example: the motion of an automobile against a scenic background. We can keep the automobile moving while the backdrop is fixed. </a:t>
            </a:r>
            <a:endParaRPr sz="2300">
              <a:latin typeface="Times New Roman"/>
              <a:ea typeface="Times New Roman"/>
              <a:cs typeface="Times New Roman"/>
              <a:sym typeface="Times New Roman"/>
            </a:endParaRPr>
          </a:p>
        </p:txBody>
      </p:sp>
      <p:sp>
        <p:nvSpPr>
          <p:cNvPr id="73" name="Google Shape;73;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a:t>
            </a:r>
            <a:endParaRPr b="1">
              <a:latin typeface="Times New Roman"/>
              <a:ea typeface="Times New Roman"/>
              <a:cs typeface="Times New Roman"/>
              <a:sym typeface="Times New Roman"/>
            </a:endParaRPr>
          </a:p>
        </p:txBody>
      </p:sp>
      <p:sp>
        <p:nvSpPr>
          <p:cNvPr id="280" name="Google Shape;280;p42"/>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Reflection is a kind of rotation where the angle of rotation is 180 degree.</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 reflected object is always formed on the other side of mirror.</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 size of reflected object is same as the size of original object.</a:t>
            </a:r>
            <a:endParaRPr sz="2300">
              <a:latin typeface="Times New Roman"/>
              <a:ea typeface="Times New Roman"/>
              <a:cs typeface="Times New Roman"/>
              <a:sym typeface="Times New Roman"/>
            </a:endParaRPr>
          </a:p>
          <a:p>
            <a:pPr marL="45720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281" name="Google Shape;281;p4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a:t>
            </a:r>
            <a:endParaRPr b="1">
              <a:latin typeface="Times New Roman"/>
              <a:ea typeface="Times New Roman"/>
              <a:cs typeface="Times New Roman"/>
              <a:sym typeface="Times New Roman"/>
            </a:endParaRPr>
          </a:p>
        </p:txBody>
      </p:sp>
      <p:sp>
        <p:nvSpPr>
          <p:cNvPr id="287" name="Google Shape;287;p43"/>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Consider a point object O has to be reflected in a 2D plane.</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a:t>
            </a:r>
            <a:endParaRPr sz="2300">
              <a:latin typeface="Times New Roman"/>
              <a:ea typeface="Times New Roman"/>
              <a:cs typeface="Times New Roman"/>
              <a:sym typeface="Times New Roman"/>
            </a:endParaRPr>
          </a:p>
          <a:p>
            <a:pPr marL="914400" lvl="1" indent="-374650" algn="l" rtl="0">
              <a:spcBef>
                <a:spcPts val="1200"/>
              </a:spcBef>
              <a:spcAft>
                <a:spcPts val="0"/>
              </a:spcAft>
              <a:buSzPts val="2300"/>
              <a:buFont typeface="Times New Roman"/>
              <a:buChar char="◆"/>
            </a:pPr>
            <a:r>
              <a:rPr lang="en" sz="2300">
                <a:latin typeface="Times New Roman"/>
                <a:ea typeface="Times New Roman"/>
                <a:cs typeface="Times New Roman"/>
                <a:sym typeface="Times New Roman"/>
              </a:rPr>
              <a:t>Initial coordinates of the object O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New coordinates of the reflected object O after reflection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288" name="Google Shape;288;p4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a:t>
            </a:r>
            <a:endParaRPr b="1">
              <a:latin typeface="Times New Roman"/>
              <a:ea typeface="Times New Roman"/>
              <a:cs typeface="Times New Roman"/>
              <a:sym typeface="Times New Roman"/>
            </a:endParaRPr>
          </a:p>
        </p:txBody>
      </p:sp>
      <p:sp>
        <p:nvSpPr>
          <p:cNvPr id="294" name="Google Shape;294;p44"/>
          <p:cNvSpPr txBox="1">
            <a:spLocks noGrp="1"/>
          </p:cNvSpPr>
          <p:nvPr>
            <p:ph type="body" idx="1"/>
          </p:nvPr>
        </p:nvSpPr>
        <p:spPr>
          <a:xfrm>
            <a:off x="311700" y="1234075"/>
            <a:ext cx="4393500" cy="378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2"/>
              </a:buClr>
              <a:buSzPts val="1100"/>
              <a:buFont typeface="Arial"/>
              <a:buNone/>
            </a:pPr>
            <a:r>
              <a:rPr lang="en" sz="2300" u="sng">
                <a:latin typeface="Times New Roman"/>
                <a:ea typeface="Times New Roman"/>
                <a:cs typeface="Times New Roman"/>
                <a:sym typeface="Times New Roman"/>
              </a:rPr>
              <a:t>Reflection On X-Axis:</a:t>
            </a:r>
            <a:endParaRPr sz="2300" u="sng">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r>
              <a:rPr lang="en" sz="2300">
                <a:latin typeface="Times New Roman"/>
                <a:ea typeface="Times New Roman"/>
                <a:cs typeface="Times New Roman"/>
                <a:sym typeface="Times New Roman"/>
              </a:rPr>
              <a:t>This reflection is achieved by using the following reflection equations-</a:t>
            </a:r>
            <a:endParaRPr sz="2300">
              <a:latin typeface="Times New Roman"/>
              <a:ea typeface="Times New Roman"/>
              <a:cs typeface="Times New Roman"/>
              <a:sym typeface="Times New Roman"/>
            </a:endParaRPr>
          </a:p>
          <a:p>
            <a:pPr marL="914400" lvl="0" indent="0" algn="l" rtl="0">
              <a:spcBef>
                <a:spcPts val="1200"/>
              </a:spcBef>
              <a:spcAft>
                <a:spcPts val="0"/>
              </a:spcAft>
              <a:buClr>
                <a:schemeClr val="dk2"/>
              </a:buClr>
              <a:buSzPts val="1100"/>
              <a:buFont typeface="Arial"/>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endParaRPr sz="2300" baseline="-25000">
              <a:latin typeface="Times New Roman"/>
              <a:ea typeface="Times New Roman"/>
              <a:cs typeface="Times New Roman"/>
              <a:sym typeface="Times New Roman"/>
            </a:endParaRPr>
          </a:p>
          <a:p>
            <a:pPr marL="914400" lvl="0" indent="0" algn="l" rtl="0">
              <a:spcBef>
                <a:spcPts val="1200"/>
              </a:spcBef>
              <a:spcAft>
                <a:spcPts val="0"/>
              </a:spcAft>
              <a:buClr>
                <a:schemeClr val="dk2"/>
              </a:buClr>
              <a:buSzPts val="1100"/>
              <a:buFont typeface="Arial"/>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-Y</a:t>
            </a:r>
            <a:r>
              <a:rPr lang="en" sz="2300" baseline="-25000">
                <a:latin typeface="Times New Roman"/>
                <a:ea typeface="Times New Roman"/>
                <a:cs typeface="Times New Roman"/>
                <a:sym typeface="Times New Roman"/>
              </a:rPr>
              <a:t>old</a:t>
            </a:r>
            <a:endParaRPr sz="2300" baseline="-250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In Matrix form, the above reflection equations may be represented as-</a:t>
            </a:r>
            <a:endParaRPr sz="2300">
              <a:latin typeface="Times New Roman"/>
              <a:ea typeface="Times New Roman"/>
              <a:cs typeface="Times New Roman"/>
              <a:sym typeface="Times New Roman"/>
            </a:endParaRPr>
          </a:p>
        </p:txBody>
      </p:sp>
      <p:sp>
        <p:nvSpPr>
          <p:cNvPr id="295" name="Google Shape;295;p4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296" name="Google Shape;296;p44"/>
          <p:cNvPicPr preferRelativeResize="0"/>
          <p:nvPr/>
        </p:nvPicPr>
        <p:blipFill>
          <a:blip r:embed="rId3">
            <a:alphaModFix/>
          </a:blip>
          <a:stretch>
            <a:fillRect/>
          </a:stretch>
        </p:blipFill>
        <p:spPr>
          <a:xfrm>
            <a:off x="4808325" y="1795975"/>
            <a:ext cx="4259476" cy="2114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00"/>
        <p:cNvGrpSpPr/>
        <p:nvPr/>
      </p:nvGrpSpPr>
      <p:grpSpPr>
        <a:xfrm>
          <a:off x="0" y="0"/>
          <a:ext cx="0" cy="0"/>
          <a:chOff x="0" y="0"/>
          <a:chExt cx="0" cy="0"/>
        </a:xfrm>
      </p:grpSpPr>
      <p:sp>
        <p:nvSpPr>
          <p:cNvPr id="301" name="Google Shape;301;p4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a:t>
            </a:r>
            <a:endParaRPr b="1">
              <a:latin typeface="Times New Roman"/>
              <a:ea typeface="Times New Roman"/>
              <a:cs typeface="Times New Roman"/>
              <a:sym typeface="Times New Roman"/>
            </a:endParaRPr>
          </a:p>
        </p:txBody>
      </p:sp>
      <p:sp>
        <p:nvSpPr>
          <p:cNvPr id="302" name="Google Shape;302;p45"/>
          <p:cNvSpPr txBox="1">
            <a:spLocks noGrp="1"/>
          </p:cNvSpPr>
          <p:nvPr>
            <p:ph type="body" idx="1"/>
          </p:nvPr>
        </p:nvSpPr>
        <p:spPr>
          <a:xfrm>
            <a:off x="311700" y="1234075"/>
            <a:ext cx="4393500" cy="378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300" u="sng">
                <a:latin typeface="Times New Roman"/>
                <a:ea typeface="Times New Roman"/>
                <a:cs typeface="Times New Roman"/>
                <a:sym typeface="Times New Roman"/>
              </a:rPr>
              <a:t>Reflection On Y-Axis:</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This reflection is achieved by using the following reflection equations-</a:t>
            </a:r>
            <a:endParaRPr sz="2300">
              <a:latin typeface="Times New Roman"/>
              <a:ea typeface="Times New Roman"/>
              <a:cs typeface="Times New Roman"/>
              <a:sym typeface="Times New Roman"/>
            </a:endParaRPr>
          </a:p>
          <a:p>
            <a:pPr marL="0" lvl="0" indent="0" algn="l" rtl="0">
              <a:spcBef>
                <a:spcPts val="1200"/>
              </a:spcBef>
              <a:spcAft>
                <a:spcPts val="0"/>
              </a:spcAft>
              <a:buNone/>
            </a:pP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endParaRPr sz="2300" baseline="-250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Y</a:t>
            </a:r>
            <a:r>
              <a:rPr lang="en" sz="2300" baseline="-25000">
                <a:latin typeface="Times New Roman"/>
                <a:ea typeface="Times New Roman"/>
                <a:cs typeface="Times New Roman"/>
                <a:sym typeface="Times New Roman"/>
              </a:rPr>
              <a:t>old</a:t>
            </a:r>
            <a:endParaRPr sz="2300" baseline="-250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In Matrix form, the above reflection equations may be represented as-</a:t>
            </a:r>
            <a:endParaRPr sz="2300">
              <a:latin typeface="Times New Roman"/>
              <a:ea typeface="Times New Roman"/>
              <a:cs typeface="Times New Roman"/>
              <a:sym typeface="Times New Roman"/>
            </a:endParaRPr>
          </a:p>
        </p:txBody>
      </p:sp>
      <p:sp>
        <p:nvSpPr>
          <p:cNvPr id="303" name="Google Shape;303;p4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04" name="Google Shape;304;p45"/>
          <p:cNvPicPr preferRelativeResize="0"/>
          <p:nvPr/>
        </p:nvPicPr>
        <p:blipFill>
          <a:blip r:embed="rId3">
            <a:alphaModFix/>
          </a:blip>
          <a:stretch>
            <a:fillRect/>
          </a:stretch>
        </p:blipFill>
        <p:spPr>
          <a:xfrm>
            <a:off x="4912700" y="2152338"/>
            <a:ext cx="4134000" cy="194438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08"/>
        <p:cNvGrpSpPr/>
        <p:nvPr/>
      </p:nvGrpSpPr>
      <p:grpSpPr>
        <a:xfrm>
          <a:off x="0" y="0"/>
          <a:ext cx="0" cy="0"/>
          <a:chOff x="0" y="0"/>
          <a:chExt cx="0" cy="0"/>
        </a:xfrm>
      </p:grpSpPr>
      <p:sp>
        <p:nvSpPr>
          <p:cNvPr id="309" name="Google Shape;309;p4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Practice</a:t>
            </a:r>
            <a:endParaRPr b="1">
              <a:latin typeface="Times New Roman"/>
              <a:ea typeface="Times New Roman"/>
              <a:cs typeface="Times New Roman"/>
              <a:sym typeface="Times New Roman"/>
            </a:endParaRPr>
          </a:p>
        </p:txBody>
      </p:sp>
      <p:sp>
        <p:nvSpPr>
          <p:cNvPr id="310" name="Google Shape;310;p46"/>
          <p:cNvSpPr txBox="1">
            <a:spLocks noGrp="1"/>
          </p:cNvSpPr>
          <p:nvPr>
            <p:ph type="body" idx="1"/>
          </p:nvPr>
        </p:nvSpPr>
        <p:spPr>
          <a:xfrm>
            <a:off x="311700" y="1234075"/>
            <a:ext cx="80673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2300" u="sng">
                <a:latin typeface="Times New Roman"/>
                <a:ea typeface="Times New Roman"/>
                <a:cs typeface="Times New Roman"/>
                <a:sym typeface="Times New Roman"/>
              </a:rPr>
              <a:t>Problem-01:</a:t>
            </a:r>
            <a:endParaRPr sz="2300" u="sng">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r>
              <a:rPr lang="en" sz="2300" u="sng">
                <a:latin typeface="Times New Roman"/>
                <a:ea typeface="Times New Roman"/>
                <a:cs typeface="Times New Roman"/>
                <a:sym typeface="Times New Roman"/>
              </a:rPr>
              <a:t> </a:t>
            </a:r>
            <a:endParaRPr sz="2300" u="sng">
              <a:latin typeface="Times New Roman"/>
              <a:ea typeface="Times New Roman"/>
              <a:cs typeface="Times New Roman"/>
              <a:sym typeface="Times New Roman"/>
            </a:endParaRPr>
          </a:p>
          <a:p>
            <a:pPr marL="0" lvl="0" indent="0" algn="l" rtl="0">
              <a:spcBef>
                <a:spcPts val="1200"/>
              </a:spcBef>
              <a:spcAft>
                <a:spcPts val="0"/>
              </a:spcAft>
              <a:buClr>
                <a:schemeClr val="dk2"/>
              </a:buClr>
              <a:buSzPts val="1100"/>
              <a:buFont typeface="Arial"/>
              <a:buNone/>
            </a:pPr>
            <a:r>
              <a:rPr lang="en" sz="2300">
                <a:latin typeface="Times New Roman"/>
                <a:ea typeface="Times New Roman"/>
                <a:cs typeface="Times New Roman"/>
                <a:sym typeface="Times New Roman"/>
              </a:rPr>
              <a:t>Given a triangle with coordinate points A(3, 4), B(6, 4), C(5, 6). Apply the reflection on the X axis and obtain the new coordinates of the object.</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sz="2300" u="sng">
              <a:latin typeface="Times New Roman"/>
              <a:ea typeface="Times New Roman"/>
              <a:cs typeface="Times New Roman"/>
              <a:sym typeface="Times New Roman"/>
            </a:endParaRPr>
          </a:p>
        </p:txBody>
      </p:sp>
      <p:sp>
        <p:nvSpPr>
          <p:cNvPr id="311" name="Google Shape;311;p4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Practice</a:t>
            </a:r>
            <a:endParaRPr b="1">
              <a:latin typeface="Times New Roman"/>
              <a:ea typeface="Times New Roman"/>
              <a:cs typeface="Times New Roman"/>
              <a:sym typeface="Times New Roman"/>
            </a:endParaRPr>
          </a:p>
        </p:txBody>
      </p:sp>
      <p:sp>
        <p:nvSpPr>
          <p:cNvPr id="317" name="Google Shape;317;p47"/>
          <p:cNvSpPr txBox="1">
            <a:spLocks noGrp="1"/>
          </p:cNvSpPr>
          <p:nvPr>
            <p:ph type="body" idx="1"/>
          </p:nvPr>
        </p:nvSpPr>
        <p:spPr>
          <a:xfrm>
            <a:off x="311700" y="1234050"/>
            <a:ext cx="3999900" cy="3703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Problem-01:</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Solution:</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For Coordinates A(3, 4)</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 the new coordinates of corner A after reflection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Applying the reflection equations, we have-</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 3</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 </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 -4</a:t>
            </a:r>
            <a:endParaRPr sz="23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Thus, New coordinates of corner A after reflection = (3, -4).</a:t>
            </a:r>
            <a:endParaRPr sz="2300" u="sng">
              <a:latin typeface="Times New Roman"/>
              <a:ea typeface="Times New Roman"/>
              <a:cs typeface="Times New Roman"/>
              <a:sym typeface="Times New Roman"/>
            </a:endParaRPr>
          </a:p>
        </p:txBody>
      </p:sp>
      <p:sp>
        <p:nvSpPr>
          <p:cNvPr id="318" name="Google Shape;318;p4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319" name="Google Shape;319;p47"/>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2"/>
              </a:buClr>
              <a:buSzPct val="47826"/>
              <a:buFont typeface="Arial"/>
              <a:buNone/>
            </a:pPr>
            <a:r>
              <a:rPr lang="en" sz="2300" u="sng">
                <a:latin typeface="Times New Roman"/>
                <a:ea typeface="Times New Roman"/>
                <a:cs typeface="Times New Roman"/>
                <a:sym typeface="Times New Roman"/>
              </a:rPr>
              <a:t>For Coordinates B(6, 4)</a:t>
            </a:r>
            <a:endParaRPr sz="2300" u="sng">
              <a:latin typeface="Times New Roman"/>
              <a:ea typeface="Times New Roman"/>
              <a:cs typeface="Times New Roman"/>
              <a:sym typeface="Times New Roman"/>
            </a:endParaRPr>
          </a:p>
          <a:p>
            <a:pPr marL="0" lvl="0" indent="0" algn="l" rtl="0">
              <a:spcBef>
                <a:spcPts val="1200"/>
              </a:spcBef>
              <a:spcAft>
                <a:spcPts val="0"/>
              </a:spcAft>
              <a:buClr>
                <a:schemeClr val="dk2"/>
              </a:buClr>
              <a:buSzPct val="47826"/>
              <a:buFont typeface="Arial"/>
              <a:buNone/>
            </a:pPr>
            <a:r>
              <a:rPr lang="en" sz="2300">
                <a:latin typeface="Times New Roman"/>
                <a:ea typeface="Times New Roman"/>
                <a:cs typeface="Times New Roman"/>
                <a:sym typeface="Times New Roman"/>
              </a:rPr>
              <a:t>Let the new coordinates of corner A after reflection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0"/>
              </a:spcAft>
              <a:buClr>
                <a:schemeClr val="dk2"/>
              </a:buClr>
              <a:buSzPct val="47826"/>
              <a:buFont typeface="Arial"/>
              <a:buNone/>
            </a:pPr>
            <a:r>
              <a:rPr lang="en" sz="2300">
                <a:latin typeface="Times New Roman"/>
                <a:ea typeface="Times New Roman"/>
                <a:cs typeface="Times New Roman"/>
                <a:sym typeface="Times New Roman"/>
              </a:rPr>
              <a:t>Applying the reflection equations, we have-</a:t>
            </a:r>
            <a:endParaRPr sz="2300">
              <a:latin typeface="Times New Roman"/>
              <a:ea typeface="Times New Roman"/>
              <a:cs typeface="Times New Roman"/>
              <a:sym typeface="Times New Roman"/>
            </a:endParaRPr>
          </a:p>
          <a:p>
            <a:pPr marL="457200" lvl="0" indent="0" algn="l" rtl="0">
              <a:spcBef>
                <a:spcPts val="1200"/>
              </a:spcBef>
              <a:spcAft>
                <a:spcPts val="0"/>
              </a:spcAft>
              <a:buClr>
                <a:schemeClr val="dk2"/>
              </a:buClr>
              <a:buSzPct val="47826"/>
              <a:buFont typeface="Arial"/>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 6</a:t>
            </a:r>
            <a:endParaRPr sz="2300">
              <a:latin typeface="Times New Roman"/>
              <a:ea typeface="Times New Roman"/>
              <a:cs typeface="Times New Roman"/>
              <a:sym typeface="Times New Roman"/>
            </a:endParaRPr>
          </a:p>
          <a:p>
            <a:pPr marL="457200" lvl="0" indent="0" algn="l" rtl="0">
              <a:spcBef>
                <a:spcPts val="1200"/>
              </a:spcBef>
              <a:spcAft>
                <a:spcPts val="0"/>
              </a:spcAft>
              <a:buClr>
                <a:schemeClr val="dk2"/>
              </a:buClr>
              <a:buSzPct val="47826"/>
              <a:buFont typeface="Arial"/>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 </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 -4</a:t>
            </a:r>
            <a:endParaRPr sz="2300">
              <a:latin typeface="Times New Roman"/>
              <a:ea typeface="Times New Roman"/>
              <a:cs typeface="Times New Roman"/>
              <a:sym typeface="Times New Roman"/>
            </a:endParaRPr>
          </a:p>
          <a:p>
            <a:pPr marL="0" lvl="0" indent="0" algn="l" rtl="0">
              <a:spcBef>
                <a:spcPts val="1200"/>
              </a:spcBef>
              <a:spcAft>
                <a:spcPts val="1200"/>
              </a:spcAft>
              <a:buClr>
                <a:schemeClr val="dk2"/>
              </a:buClr>
              <a:buSzPct val="47826"/>
              <a:buFont typeface="Arial"/>
              <a:buNone/>
            </a:pPr>
            <a:r>
              <a:rPr lang="en" sz="2300">
                <a:latin typeface="Times New Roman"/>
                <a:ea typeface="Times New Roman"/>
                <a:cs typeface="Times New Roman"/>
                <a:sym typeface="Times New Roman"/>
              </a:rPr>
              <a:t>Thus, New coordinates of corner A after reflection = (6, -4).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Practice</a:t>
            </a:r>
            <a:endParaRPr b="1">
              <a:latin typeface="Times New Roman"/>
              <a:ea typeface="Times New Roman"/>
              <a:cs typeface="Times New Roman"/>
              <a:sym typeface="Times New Roman"/>
            </a:endParaRPr>
          </a:p>
        </p:txBody>
      </p:sp>
      <p:sp>
        <p:nvSpPr>
          <p:cNvPr id="325" name="Google Shape;325;p48"/>
          <p:cNvSpPr txBox="1">
            <a:spLocks noGrp="1"/>
          </p:cNvSpPr>
          <p:nvPr>
            <p:ph type="body" idx="1"/>
          </p:nvPr>
        </p:nvSpPr>
        <p:spPr>
          <a:xfrm>
            <a:off x="311700" y="1234050"/>
            <a:ext cx="4561200" cy="3703200"/>
          </a:xfrm>
          <a:prstGeom prst="rect">
            <a:avLst/>
          </a:prstGeom>
        </p:spPr>
        <p:txBody>
          <a:bodyPr spcFirstLastPara="1" wrap="square" lIns="91425" tIns="91425" rIns="91425" bIns="91425" anchor="t" anchorCtr="0">
            <a:normAutofit fontScale="55000"/>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Problem-01:</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Solution:</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For Coordinates C(5, 6)</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 the new coordinates of corner A after reflection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Applying the reflection equations, we have-</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 5</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 </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 -6</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Thus, New coordinates of corner A after reflection = (5, -6).</a:t>
            </a:r>
            <a:endParaRPr sz="23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Thus, New coordinates of the triangle after reflection = A (3, -4), B(6, -4), C(5, -6).</a:t>
            </a:r>
            <a:endParaRPr sz="2300">
              <a:latin typeface="Times New Roman"/>
              <a:ea typeface="Times New Roman"/>
              <a:cs typeface="Times New Roman"/>
              <a:sym typeface="Times New Roman"/>
            </a:endParaRPr>
          </a:p>
        </p:txBody>
      </p:sp>
      <p:sp>
        <p:nvSpPr>
          <p:cNvPr id="326" name="Google Shape;326;p4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327" name="Google Shape;327;p48"/>
          <p:cNvPicPr preferRelativeResize="0"/>
          <p:nvPr/>
        </p:nvPicPr>
        <p:blipFill>
          <a:blip r:embed="rId3">
            <a:alphaModFix/>
          </a:blip>
          <a:stretch>
            <a:fillRect/>
          </a:stretch>
        </p:blipFill>
        <p:spPr>
          <a:xfrm>
            <a:off x="4679425" y="1124575"/>
            <a:ext cx="4292700" cy="3877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Practice</a:t>
            </a:r>
            <a:endParaRPr b="1">
              <a:latin typeface="Times New Roman"/>
              <a:ea typeface="Times New Roman"/>
              <a:cs typeface="Times New Roman"/>
              <a:sym typeface="Times New Roman"/>
            </a:endParaRPr>
          </a:p>
        </p:txBody>
      </p:sp>
      <p:sp>
        <p:nvSpPr>
          <p:cNvPr id="333" name="Google Shape;333;p49"/>
          <p:cNvSpPr txBox="1">
            <a:spLocks noGrp="1"/>
          </p:cNvSpPr>
          <p:nvPr>
            <p:ph type="body" idx="1"/>
          </p:nvPr>
        </p:nvSpPr>
        <p:spPr>
          <a:xfrm>
            <a:off x="311700" y="1234075"/>
            <a:ext cx="80673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Problem-02:</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 </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Given a triangle with coordinate points A(3, 4), B(6, 4), C(5, 6). Apply the reflection on the Y axis and obtain the new coordinates of the object.</a:t>
            </a:r>
            <a:endParaRPr sz="2300">
              <a:latin typeface="Times New Roman"/>
              <a:ea typeface="Times New Roman"/>
              <a:cs typeface="Times New Roman"/>
              <a:sym typeface="Times New Roman"/>
            </a:endParaRPr>
          </a:p>
          <a:p>
            <a:pPr marL="0" lvl="0" indent="0" algn="l" rtl="0">
              <a:spcBef>
                <a:spcPts val="1200"/>
              </a:spcBef>
              <a:spcAft>
                <a:spcPts val="0"/>
              </a:spcAft>
              <a:buNone/>
            </a:pPr>
            <a:endParaRPr sz="2300" u="sng">
              <a:latin typeface="Times New Roman"/>
              <a:ea typeface="Times New Roman"/>
              <a:cs typeface="Times New Roman"/>
              <a:sym typeface="Times New Roman"/>
            </a:endParaRPr>
          </a:p>
          <a:p>
            <a:pPr marL="0" lvl="0" indent="0" algn="l" rtl="0">
              <a:spcBef>
                <a:spcPts val="1200"/>
              </a:spcBef>
              <a:spcAft>
                <a:spcPts val="1200"/>
              </a:spcAft>
              <a:buNone/>
            </a:pPr>
            <a:endParaRPr sz="2300" u="sng">
              <a:latin typeface="Times New Roman"/>
              <a:ea typeface="Times New Roman"/>
              <a:cs typeface="Times New Roman"/>
              <a:sym typeface="Times New Roman"/>
            </a:endParaRPr>
          </a:p>
        </p:txBody>
      </p:sp>
      <p:sp>
        <p:nvSpPr>
          <p:cNvPr id="334" name="Google Shape;334;p4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38"/>
        <p:cNvGrpSpPr/>
        <p:nvPr/>
      </p:nvGrpSpPr>
      <p:grpSpPr>
        <a:xfrm>
          <a:off x="0" y="0"/>
          <a:ext cx="0" cy="0"/>
          <a:chOff x="0" y="0"/>
          <a:chExt cx="0" cy="0"/>
        </a:xfrm>
      </p:grpSpPr>
      <p:sp>
        <p:nvSpPr>
          <p:cNvPr id="339" name="Google Shape;339;p50"/>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Practice</a:t>
            </a:r>
            <a:endParaRPr b="1">
              <a:latin typeface="Times New Roman"/>
              <a:ea typeface="Times New Roman"/>
              <a:cs typeface="Times New Roman"/>
              <a:sym typeface="Times New Roman"/>
            </a:endParaRPr>
          </a:p>
        </p:txBody>
      </p:sp>
      <p:sp>
        <p:nvSpPr>
          <p:cNvPr id="340" name="Google Shape;340;p50"/>
          <p:cNvSpPr txBox="1">
            <a:spLocks noGrp="1"/>
          </p:cNvSpPr>
          <p:nvPr>
            <p:ph type="body" idx="1"/>
          </p:nvPr>
        </p:nvSpPr>
        <p:spPr>
          <a:xfrm>
            <a:off x="311700" y="1234050"/>
            <a:ext cx="3999900" cy="3703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Problem-02:</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Solution:</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For Coordinates A(3, 4)</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 the new coordinates of corner A after reflection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Applying the reflection equations, we have-</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 -3</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 </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  4</a:t>
            </a:r>
            <a:endParaRPr sz="23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Thus, New coordinates of corner A after reflection = (-3, 4).</a:t>
            </a:r>
            <a:endParaRPr sz="2300" u="sng">
              <a:latin typeface="Times New Roman"/>
              <a:ea typeface="Times New Roman"/>
              <a:cs typeface="Times New Roman"/>
              <a:sym typeface="Times New Roman"/>
            </a:endParaRPr>
          </a:p>
        </p:txBody>
      </p:sp>
      <p:sp>
        <p:nvSpPr>
          <p:cNvPr id="341" name="Google Shape;341;p5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342" name="Google Shape;342;p50"/>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300" u="sng">
                <a:latin typeface="Times New Roman"/>
                <a:ea typeface="Times New Roman"/>
                <a:cs typeface="Times New Roman"/>
                <a:sym typeface="Times New Roman"/>
              </a:rPr>
              <a:t>For Coordinates B(6, 4)</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 the new coordinates of corner A after reflection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Applying the reflection equations, we have-</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 -6</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 </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  4</a:t>
            </a:r>
            <a:endParaRPr sz="23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Thus, New coordinates of corner A after reflection = (-6, 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46"/>
        <p:cNvGrpSpPr/>
        <p:nvPr/>
      </p:nvGrpSpPr>
      <p:grpSpPr>
        <a:xfrm>
          <a:off x="0" y="0"/>
          <a:ext cx="0" cy="0"/>
          <a:chOff x="0" y="0"/>
          <a:chExt cx="0" cy="0"/>
        </a:xfrm>
      </p:grpSpPr>
      <p:sp>
        <p:nvSpPr>
          <p:cNvPr id="347" name="Google Shape;347;p51"/>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Practice</a:t>
            </a:r>
            <a:endParaRPr b="1">
              <a:latin typeface="Times New Roman"/>
              <a:ea typeface="Times New Roman"/>
              <a:cs typeface="Times New Roman"/>
              <a:sym typeface="Times New Roman"/>
            </a:endParaRPr>
          </a:p>
        </p:txBody>
      </p:sp>
      <p:sp>
        <p:nvSpPr>
          <p:cNvPr id="348" name="Google Shape;348;p51"/>
          <p:cNvSpPr txBox="1">
            <a:spLocks noGrp="1"/>
          </p:cNvSpPr>
          <p:nvPr>
            <p:ph type="body" idx="1"/>
          </p:nvPr>
        </p:nvSpPr>
        <p:spPr>
          <a:xfrm>
            <a:off x="311700" y="1234050"/>
            <a:ext cx="8186400" cy="37032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Problem-02:</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u="sng">
                <a:latin typeface="Times New Roman"/>
                <a:ea typeface="Times New Roman"/>
                <a:cs typeface="Times New Roman"/>
                <a:sym typeface="Times New Roman"/>
              </a:rPr>
              <a:t>For Coordinates C(5, 6)</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 the new coordinates of corner A after reflection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Applying the reflection equations, we have-</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 -5</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 </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 6</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Thus, New coordinates of corner A after reflection = (-5, 6).</a:t>
            </a:r>
            <a:endParaRPr sz="2300">
              <a:latin typeface="Times New Roman"/>
              <a:ea typeface="Times New Roman"/>
              <a:cs typeface="Times New Roman"/>
              <a:sym typeface="Times New Roman"/>
            </a:endParaRPr>
          </a:p>
          <a:p>
            <a:pPr marL="0" lvl="0" indent="0" algn="l" rtl="0">
              <a:spcBef>
                <a:spcPts val="1200"/>
              </a:spcBef>
              <a:spcAft>
                <a:spcPts val="1200"/>
              </a:spcAft>
              <a:buNone/>
            </a:pPr>
            <a:r>
              <a:rPr lang="en" sz="2300">
                <a:latin typeface="Times New Roman"/>
                <a:ea typeface="Times New Roman"/>
                <a:cs typeface="Times New Roman"/>
                <a:sym typeface="Times New Roman"/>
              </a:rPr>
              <a:t>Thus, New coordinates of the triangle after reflection = A (-3, 4), B(-6, 4), C(-5, 6).</a:t>
            </a:r>
            <a:endParaRPr sz="2300">
              <a:latin typeface="Times New Roman"/>
              <a:ea typeface="Times New Roman"/>
              <a:cs typeface="Times New Roman"/>
              <a:sym typeface="Times New Roman"/>
            </a:endParaRPr>
          </a:p>
        </p:txBody>
      </p:sp>
      <p:sp>
        <p:nvSpPr>
          <p:cNvPr id="349" name="Google Shape;349;p5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Coordinate Transformations </a:t>
            </a:r>
            <a:endParaRPr b="1">
              <a:latin typeface="Times New Roman"/>
              <a:ea typeface="Times New Roman"/>
              <a:cs typeface="Times New Roman"/>
              <a:sym typeface="Times New Roman"/>
            </a:endParaRPr>
          </a:p>
        </p:txBody>
      </p:sp>
      <p:sp>
        <p:nvSpPr>
          <p:cNvPr id="79" name="Google Shape;79;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 second point of view holds that the object is held stationary while the coordinate system is moved relative to the object. This effect is attained through the application of coordinate transformations. </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For example: we can also keep the automobile fixed while moving the backdrop scenery (a coordinate transformation). In some situations, both methods are employed.  </a:t>
            </a:r>
            <a:endParaRPr sz="2300">
              <a:latin typeface="Times New Roman"/>
              <a:ea typeface="Times New Roman"/>
              <a:cs typeface="Times New Roman"/>
              <a:sym typeface="Times New Roman"/>
            </a:endParaRPr>
          </a:p>
        </p:txBody>
      </p:sp>
      <p:sp>
        <p:nvSpPr>
          <p:cNvPr id="80" name="Google Shape;80;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53"/>
        <p:cNvGrpSpPr/>
        <p:nvPr/>
      </p:nvGrpSpPr>
      <p:grpSpPr>
        <a:xfrm>
          <a:off x="0" y="0"/>
          <a:ext cx="0" cy="0"/>
          <a:chOff x="0" y="0"/>
          <a:chExt cx="0" cy="0"/>
        </a:xfrm>
      </p:grpSpPr>
      <p:sp>
        <p:nvSpPr>
          <p:cNvPr id="354" name="Google Shape;354;p5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Practice</a:t>
            </a:r>
            <a:endParaRPr b="1">
              <a:latin typeface="Times New Roman"/>
              <a:ea typeface="Times New Roman"/>
              <a:cs typeface="Times New Roman"/>
              <a:sym typeface="Times New Roman"/>
            </a:endParaRPr>
          </a:p>
        </p:txBody>
      </p:sp>
      <p:sp>
        <p:nvSpPr>
          <p:cNvPr id="355" name="Google Shape;355;p52"/>
          <p:cNvSpPr txBox="1">
            <a:spLocks noGrp="1"/>
          </p:cNvSpPr>
          <p:nvPr>
            <p:ph type="body" idx="1"/>
          </p:nvPr>
        </p:nvSpPr>
        <p:spPr>
          <a:xfrm>
            <a:off x="311700" y="1017725"/>
            <a:ext cx="8186400" cy="391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Problem-02:</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1700">
                <a:latin typeface="Times New Roman"/>
                <a:ea typeface="Times New Roman"/>
                <a:cs typeface="Times New Roman"/>
                <a:sym typeface="Times New Roman"/>
              </a:rPr>
              <a:t>Old corner coordinates of the triangle = A (3, 4), B(6, 4), C(5, 6)</a:t>
            </a:r>
            <a:endParaRPr sz="1700">
              <a:latin typeface="Times New Roman"/>
              <a:ea typeface="Times New Roman"/>
              <a:cs typeface="Times New Roman"/>
              <a:sym typeface="Times New Roman"/>
            </a:endParaRPr>
          </a:p>
          <a:p>
            <a:pPr marL="0" lvl="0" indent="0" algn="l" rtl="0">
              <a:spcBef>
                <a:spcPts val="1200"/>
              </a:spcBef>
              <a:spcAft>
                <a:spcPts val="0"/>
              </a:spcAft>
              <a:buNone/>
            </a:pPr>
            <a:r>
              <a:rPr lang="en" sz="1700">
                <a:latin typeface="Times New Roman"/>
                <a:ea typeface="Times New Roman"/>
                <a:cs typeface="Times New Roman"/>
                <a:sym typeface="Times New Roman"/>
              </a:rPr>
              <a:t>Thus, New coordinates of the triangle after reflection = A (-3, 4), B(-6, 4), C(-5, 6).</a:t>
            </a:r>
            <a:endParaRPr sz="17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356" name="Google Shape;356;p5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357" name="Google Shape;357;p52"/>
          <p:cNvPicPr preferRelativeResize="0"/>
          <p:nvPr/>
        </p:nvPicPr>
        <p:blipFill>
          <a:blip r:embed="rId3">
            <a:alphaModFix/>
          </a:blip>
          <a:stretch>
            <a:fillRect/>
          </a:stretch>
        </p:blipFill>
        <p:spPr>
          <a:xfrm>
            <a:off x="2720000" y="2333275"/>
            <a:ext cx="5778101" cy="2749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Exercises</a:t>
            </a:r>
            <a:endParaRPr b="1">
              <a:latin typeface="Times New Roman"/>
              <a:ea typeface="Times New Roman"/>
              <a:cs typeface="Times New Roman"/>
              <a:sym typeface="Times New Roman"/>
            </a:endParaRPr>
          </a:p>
        </p:txBody>
      </p:sp>
      <p:sp>
        <p:nvSpPr>
          <p:cNvPr id="363" name="Google Shape;363;p53"/>
          <p:cNvSpPr txBox="1">
            <a:spLocks noGrp="1"/>
          </p:cNvSpPr>
          <p:nvPr>
            <p:ph type="body" idx="1"/>
          </p:nvPr>
        </p:nvSpPr>
        <p:spPr>
          <a:xfrm>
            <a:off x="311700" y="1017725"/>
            <a:ext cx="8186400" cy="391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364" name="Google Shape;364;p5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365" name="Google Shape;365;p53"/>
          <p:cNvPicPr preferRelativeResize="0"/>
          <p:nvPr/>
        </p:nvPicPr>
        <p:blipFill>
          <a:blip r:embed="rId3">
            <a:alphaModFix/>
          </a:blip>
          <a:stretch>
            <a:fillRect/>
          </a:stretch>
        </p:blipFill>
        <p:spPr>
          <a:xfrm>
            <a:off x="209174" y="1119275"/>
            <a:ext cx="4197800" cy="3343275"/>
          </a:xfrm>
          <a:prstGeom prst="rect">
            <a:avLst/>
          </a:prstGeom>
          <a:noFill/>
          <a:ln>
            <a:noFill/>
          </a:ln>
        </p:spPr>
      </p:pic>
      <p:pic>
        <p:nvPicPr>
          <p:cNvPr id="366" name="Google Shape;366;p53"/>
          <p:cNvPicPr preferRelativeResize="0"/>
          <p:nvPr/>
        </p:nvPicPr>
        <p:blipFill>
          <a:blip r:embed="rId4">
            <a:alphaModFix/>
          </a:blip>
          <a:stretch>
            <a:fillRect/>
          </a:stretch>
        </p:blipFill>
        <p:spPr>
          <a:xfrm>
            <a:off x="4692324" y="1109750"/>
            <a:ext cx="4197799" cy="3362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Reflection Exercises</a:t>
            </a:r>
            <a:endParaRPr b="1">
              <a:latin typeface="Times New Roman"/>
              <a:ea typeface="Times New Roman"/>
              <a:cs typeface="Times New Roman"/>
              <a:sym typeface="Times New Roman"/>
            </a:endParaRPr>
          </a:p>
        </p:txBody>
      </p:sp>
      <p:sp>
        <p:nvSpPr>
          <p:cNvPr id="372" name="Google Shape;372;p54"/>
          <p:cNvSpPr txBox="1">
            <a:spLocks noGrp="1"/>
          </p:cNvSpPr>
          <p:nvPr>
            <p:ph type="body" idx="1"/>
          </p:nvPr>
        </p:nvSpPr>
        <p:spPr>
          <a:xfrm>
            <a:off x="311700" y="1017725"/>
            <a:ext cx="8186400" cy="391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373" name="Google Shape;373;p5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pic>
        <p:nvPicPr>
          <p:cNvPr id="374" name="Google Shape;374;p54"/>
          <p:cNvPicPr preferRelativeResize="0"/>
          <p:nvPr/>
        </p:nvPicPr>
        <p:blipFill>
          <a:blip r:embed="rId3">
            <a:alphaModFix/>
          </a:blip>
          <a:stretch>
            <a:fillRect/>
          </a:stretch>
        </p:blipFill>
        <p:spPr>
          <a:xfrm>
            <a:off x="837050" y="986750"/>
            <a:ext cx="7315200" cy="3981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78"/>
        <p:cNvGrpSpPr/>
        <p:nvPr/>
      </p:nvGrpSpPr>
      <p:grpSpPr>
        <a:xfrm>
          <a:off x="0" y="0"/>
          <a:ext cx="0" cy="0"/>
          <a:chOff x="0" y="0"/>
          <a:chExt cx="0" cy="0"/>
        </a:xfrm>
      </p:grpSpPr>
      <p:sp>
        <p:nvSpPr>
          <p:cNvPr id="379" name="Google Shape;379;p5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Scaling</a:t>
            </a:r>
            <a:endParaRPr b="1">
              <a:latin typeface="Times New Roman"/>
              <a:ea typeface="Times New Roman"/>
              <a:cs typeface="Times New Roman"/>
              <a:sym typeface="Times New Roman"/>
            </a:endParaRPr>
          </a:p>
        </p:txBody>
      </p:sp>
      <p:sp>
        <p:nvSpPr>
          <p:cNvPr id="380" name="Google Shape;380;p55"/>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lnSpcReduction="20000"/>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In computer graphics, scaling is a process of modifying or altering the size of objects.</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Scaling may be used to increase or reduce the size of object.</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Scaling subjects the coordinate points of the original object to change.</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Scaling factor determines whether the object size is to be increased or reduced.</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If scaling factor &gt; 1, then the object size is increased.</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If scaling factor &lt; 1, then the object size is reduced.</a:t>
            </a:r>
            <a:endParaRPr sz="2300">
              <a:latin typeface="Times New Roman"/>
              <a:ea typeface="Times New Roman"/>
              <a:cs typeface="Times New Roman"/>
              <a:sym typeface="Times New Roman"/>
            </a:endParaRPr>
          </a:p>
          <a:p>
            <a:pPr marL="45720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381" name="Google Shape;381;p5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85"/>
        <p:cNvGrpSpPr/>
        <p:nvPr/>
      </p:nvGrpSpPr>
      <p:grpSpPr>
        <a:xfrm>
          <a:off x="0" y="0"/>
          <a:ext cx="0" cy="0"/>
          <a:chOff x="0" y="0"/>
          <a:chExt cx="0" cy="0"/>
        </a:xfrm>
      </p:grpSpPr>
      <p:sp>
        <p:nvSpPr>
          <p:cNvPr id="386" name="Google Shape;386;p5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Scaling</a:t>
            </a:r>
            <a:endParaRPr b="1">
              <a:latin typeface="Times New Roman"/>
              <a:ea typeface="Times New Roman"/>
              <a:cs typeface="Times New Roman"/>
              <a:sym typeface="Times New Roman"/>
            </a:endParaRPr>
          </a:p>
        </p:txBody>
      </p:sp>
      <p:sp>
        <p:nvSpPr>
          <p:cNvPr id="387" name="Google Shape;387;p56"/>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300">
                <a:latin typeface="Times New Roman"/>
                <a:ea typeface="Times New Roman"/>
                <a:cs typeface="Times New Roman"/>
                <a:sym typeface="Times New Roman"/>
              </a:rPr>
              <a:t>Consider a point object O has to be scaled in a 2D plane.</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Initial coordinates of the object O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Scaling factor for X-axis = S</a:t>
            </a:r>
            <a:r>
              <a:rPr lang="en" sz="2300" baseline="-25000">
                <a:latin typeface="Times New Roman"/>
                <a:ea typeface="Times New Roman"/>
                <a:cs typeface="Times New Roman"/>
                <a:sym typeface="Times New Roman"/>
              </a:rPr>
              <a:t>x</a:t>
            </a:r>
            <a:endParaRPr sz="2300" baseline="-250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Scaling factor for Y-axis = S</a:t>
            </a:r>
            <a:r>
              <a:rPr lang="en" sz="2300" baseline="-25000">
                <a:latin typeface="Times New Roman"/>
                <a:ea typeface="Times New Roman"/>
                <a:cs typeface="Times New Roman"/>
                <a:sym typeface="Times New Roman"/>
              </a:rPr>
              <a:t>y</a:t>
            </a:r>
            <a:endParaRPr sz="2300" baseline="-25000">
              <a:latin typeface="Times New Roman"/>
              <a:ea typeface="Times New Roman"/>
              <a:cs typeface="Times New Roman"/>
              <a:sym typeface="Times New Roman"/>
            </a:endParaRPr>
          </a:p>
          <a:p>
            <a:pPr marL="457200" lvl="0" indent="0" algn="l" rtl="0">
              <a:spcBef>
                <a:spcPts val="1200"/>
              </a:spcBef>
              <a:spcAft>
                <a:spcPts val="0"/>
              </a:spcAft>
              <a:buNone/>
            </a:pPr>
            <a:r>
              <a:rPr lang="en" sz="2300">
                <a:latin typeface="Times New Roman"/>
                <a:ea typeface="Times New Roman"/>
                <a:cs typeface="Times New Roman"/>
                <a:sym typeface="Times New Roman"/>
              </a:rPr>
              <a:t>New coordinates of the object O after scaling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0" lvl="0" indent="0" algn="l" rtl="0">
              <a:spcBef>
                <a:spcPts val="1200"/>
              </a:spcBef>
              <a:spcAft>
                <a:spcPts val="0"/>
              </a:spcAft>
              <a:buClr>
                <a:schemeClr val="dk2"/>
              </a:buClr>
              <a:buSzPct val="47826"/>
              <a:buFont typeface="Arial"/>
              <a:buNone/>
            </a:pPr>
            <a:r>
              <a:rPr lang="en" sz="2300">
                <a:latin typeface="Times New Roman"/>
                <a:ea typeface="Times New Roman"/>
                <a:cs typeface="Times New Roman"/>
                <a:sym typeface="Times New Roman"/>
              </a:rPr>
              <a:t>This scaling is achieved by using the following scaling equations-</a:t>
            </a:r>
            <a:endParaRPr sz="2300">
              <a:latin typeface="Times New Roman"/>
              <a:ea typeface="Times New Roman"/>
              <a:cs typeface="Times New Roman"/>
              <a:sym typeface="Times New Roman"/>
            </a:endParaRPr>
          </a:p>
          <a:p>
            <a:pPr marL="457200" lvl="0" indent="0" algn="l" rtl="0">
              <a:spcBef>
                <a:spcPts val="1200"/>
              </a:spcBef>
              <a:spcAft>
                <a:spcPts val="0"/>
              </a:spcAft>
              <a:buClr>
                <a:schemeClr val="dk2"/>
              </a:buClr>
              <a:buSzPct val="47826"/>
              <a:buFont typeface="Arial"/>
              <a:buNone/>
            </a:pPr>
            <a:r>
              <a:rPr lang="en" sz="2300">
                <a:latin typeface="Times New Roman"/>
                <a:ea typeface="Times New Roman"/>
                <a:cs typeface="Times New Roman"/>
                <a:sym typeface="Times New Roman"/>
              </a:rPr>
              <a:t>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X</a:t>
            </a:r>
            <a:r>
              <a:rPr lang="en" sz="2300" baseline="-25000">
                <a:latin typeface="Times New Roman"/>
                <a:ea typeface="Times New Roman"/>
                <a:cs typeface="Times New Roman"/>
                <a:sym typeface="Times New Roman"/>
              </a:rPr>
              <a:t>old </a:t>
            </a:r>
            <a:r>
              <a:rPr lang="en" sz="2300">
                <a:latin typeface="Times New Roman"/>
                <a:ea typeface="Times New Roman"/>
                <a:cs typeface="Times New Roman"/>
                <a:sym typeface="Times New Roman"/>
              </a:rPr>
              <a:t>x S</a:t>
            </a:r>
            <a:r>
              <a:rPr lang="en" sz="2300" baseline="-25000">
                <a:latin typeface="Times New Roman"/>
                <a:ea typeface="Times New Roman"/>
                <a:cs typeface="Times New Roman"/>
                <a:sym typeface="Times New Roman"/>
              </a:rPr>
              <a:t>x</a:t>
            </a:r>
            <a:endParaRPr sz="2300" baseline="-25000">
              <a:latin typeface="Times New Roman"/>
              <a:ea typeface="Times New Roman"/>
              <a:cs typeface="Times New Roman"/>
              <a:sym typeface="Times New Roman"/>
            </a:endParaRPr>
          </a:p>
          <a:p>
            <a:pPr marL="457200" lvl="0" indent="0" algn="l" rtl="0">
              <a:spcBef>
                <a:spcPts val="1200"/>
              </a:spcBef>
              <a:spcAft>
                <a:spcPts val="1200"/>
              </a:spcAft>
              <a:buNone/>
            </a:pPr>
            <a:r>
              <a:rPr lang="en" sz="2300">
                <a:latin typeface="Times New Roman"/>
                <a:ea typeface="Times New Roman"/>
                <a:cs typeface="Times New Roman"/>
                <a:sym typeface="Times New Roman"/>
              </a:rPr>
              <a:t>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x S</a:t>
            </a:r>
            <a:r>
              <a:rPr lang="en" sz="2300" baseline="-25000">
                <a:latin typeface="Times New Roman"/>
                <a:ea typeface="Times New Roman"/>
                <a:cs typeface="Times New Roman"/>
                <a:sym typeface="Times New Roman"/>
              </a:rPr>
              <a:t>y</a:t>
            </a:r>
            <a:endParaRPr sz="2300" baseline="-25000">
              <a:latin typeface="Times New Roman"/>
              <a:ea typeface="Times New Roman"/>
              <a:cs typeface="Times New Roman"/>
              <a:sym typeface="Times New Roman"/>
            </a:endParaRPr>
          </a:p>
        </p:txBody>
      </p:sp>
      <p:sp>
        <p:nvSpPr>
          <p:cNvPr id="388" name="Google Shape;388;p5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92"/>
        <p:cNvGrpSpPr/>
        <p:nvPr/>
      </p:nvGrpSpPr>
      <p:grpSpPr>
        <a:xfrm>
          <a:off x="0" y="0"/>
          <a:ext cx="0" cy="0"/>
          <a:chOff x="0" y="0"/>
          <a:chExt cx="0" cy="0"/>
        </a:xfrm>
      </p:grpSpPr>
      <p:sp>
        <p:nvSpPr>
          <p:cNvPr id="393" name="Google Shape;393;p5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Scaling</a:t>
            </a:r>
            <a:endParaRPr b="1">
              <a:latin typeface="Times New Roman"/>
              <a:ea typeface="Times New Roman"/>
              <a:cs typeface="Times New Roman"/>
              <a:sym typeface="Times New Roman"/>
            </a:endParaRPr>
          </a:p>
        </p:txBody>
      </p:sp>
      <p:sp>
        <p:nvSpPr>
          <p:cNvPr id="394" name="Google Shape;394;p57"/>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a:latin typeface="Times New Roman"/>
                <a:ea typeface="Times New Roman"/>
                <a:cs typeface="Times New Roman"/>
                <a:sym typeface="Times New Roman"/>
              </a:rPr>
              <a:t>In Matrix form, the above scaling equations may be represented as-</a:t>
            </a:r>
            <a:endParaRPr sz="2300" baseline="-25000">
              <a:latin typeface="Times New Roman"/>
              <a:ea typeface="Times New Roman"/>
              <a:cs typeface="Times New Roman"/>
              <a:sym typeface="Times New Roman"/>
            </a:endParaRPr>
          </a:p>
        </p:txBody>
      </p:sp>
      <p:sp>
        <p:nvSpPr>
          <p:cNvPr id="395" name="Google Shape;395;p5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396" name="Google Shape;396;p57"/>
          <p:cNvPicPr preferRelativeResize="0"/>
          <p:nvPr/>
        </p:nvPicPr>
        <p:blipFill>
          <a:blip r:embed="rId3">
            <a:alphaModFix/>
          </a:blip>
          <a:stretch>
            <a:fillRect/>
          </a:stretch>
        </p:blipFill>
        <p:spPr>
          <a:xfrm>
            <a:off x="1800350" y="2201875"/>
            <a:ext cx="4495800" cy="1733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400"/>
        <p:cNvGrpSpPr/>
        <p:nvPr/>
      </p:nvGrpSpPr>
      <p:grpSpPr>
        <a:xfrm>
          <a:off x="0" y="0"/>
          <a:ext cx="0" cy="0"/>
          <a:chOff x="0" y="0"/>
          <a:chExt cx="0" cy="0"/>
        </a:xfrm>
      </p:grpSpPr>
      <p:sp>
        <p:nvSpPr>
          <p:cNvPr id="401" name="Google Shape;401;p58"/>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Scaling Practice</a:t>
            </a:r>
            <a:endParaRPr b="1">
              <a:latin typeface="Times New Roman"/>
              <a:ea typeface="Times New Roman"/>
              <a:cs typeface="Times New Roman"/>
              <a:sym typeface="Times New Roman"/>
            </a:endParaRPr>
          </a:p>
        </p:txBody>
      </p:sp>
      <p:sp>
        <p:nvSpPr>
          <p:cNvPr id="402" name="Google Shape;402;p58"/>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Problem-01:</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Given a square object with coordinate points A(0, 3), B(3, 3), C(3, 0), D(0, 0). Apply the scaling parameter 2 towards X axis and 3 towards Y axis and obtain the new coordinates of the object.</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403" name="Google Shape;403;p5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407"/>
        <p:cNvGrpSpPr/>
        <p:nvPr/>
      </p:nvGrpSpPr>
      <p:grpSpPr>
        <a:xfrm>
          <a:off x="0" y="0"/>
          <a:ext cx="0" cy="0"/>
          <a:chOff x="0" y="0"/>
          <a:chExt cx="0" cy="0"/>
        </a:xfrm>
      </p:grpSpPr>
      <p:sp>
        <p:nvSpPr>
          <p:cNvPr id="408" name="Google Shape;408;p5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Scaling Practice</a:t>
            </a:r>
            <a:endParaRPr b="1">
              <a:latin typeface="Times New Roman"/>
              <a:ea typeface="Times New Roman"/>
              <a:cs typeface="Times New Roman"/>
              <a:sym typeface="Times New Roman"/>
            </a:endParaRPr>
          </a:p>
        </p:txBody>
      </p:sp>
      <p:sp>
        <p:nvSpPr>
          <p:cNvPr id="409" name="Google Shape;409;p59"/>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u="sng">
                <a:latin typeface="Times New Roman"/>
                <a:ea typeface="Times New Roman"/>
                <a:cs typeface="Times New Roman"/>
                <a:sym typeface="Times New Roman"/>
              </a:rPr>
              <a:t>Problem-01:</a:t>
            </a:r>
            <a:endParaRPr sz="2300" u="sng">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 </a:t>
            </a:r>
            <a:r>
              <a:rPr lang="en" sz="2300" b="1" u="sng">
                <a:latin typeface="Times New Roman"/>
                <a:ea typeface="Times New Roman"/>
                <a:cs typeface="Times New Roman"/>
                <a:sym typeface="Times New Roman"/>
              </a:rPr>
              <a:t>Solution:</a:t>
            </a:r>
            <a:endParaRPr sz="2300" b="1" u="sng">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
        <p:nvSpPr>
          <p:cNvPr id="410" name="Google Shape;410;p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411" name="Google Shape;411;p59"/>
          <p:cNvPicPr preferRelativeResize="0"/>
          <p:nvPr/>
        </p:nvPicPr>
        <p:blipFill>
          <a:blip r:embed="rId3">
            <a:alphaModFix/>
          </a:blip>
          <a:stretch>
            <a:fillRect/>
          </a:stretch>
        </p:blipFill>
        <p:spPr>
          <a:xfrm>
            <a:off x="1705325" y="1984288"/>
            <a:ext cx="6915150" cy="286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Transformations </a:t>
            </a:r>
            <a:endParaRPr b="1">
              <a:latin typeface="Times New Roman"/>
              <a:ea typeface="Times New Roman"/>
              <a:cs typeface="Times New Roman"/>
              <a:sym typeface="Times New Roman"/>
            </a:endParaRPr>
          </a:p>
        </p:txBody>
      </p:sp>
      <p:sp>
        <p:nvSpPr>
          <p:cNvPr id="86" name="Google Shape;86;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2D Transformation in computer graphics is a process of modifying and re-positioning the existing graphics in 2 dimensions.</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Transformations help to change the object's position, size, orientation, shape, etc.; </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There are three basic rigid transformations: </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reflections, </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rotations, and </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translations. </a:t>
            </a:r>
            <a:endParaRPr sz="2300">
              <a:latin typeface="Times New Roman"/>
              <a:ea typeface="Times New Roman"/>
              <a:cs typeface="Times New Roman"/>
              <a:sym typeface="Times New Roman"/>
            </a:endParaRPr>
          </a:p>
        </p:txBody>
      </p:sp>
      <p:sp>
        <p:nvSpPr>
          <p:cNvPr id="87" name="Google Shape;87;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Geometric Transformations</a:t>
            </a:r>
            <a:endParaRPr b="1">
              <a:latin typeface="Times New Roman"/>
              <a:ea typeface="Times New Roman"/>
              <a:cs typeface="Times New Roman"/>
              <a:sym typeface="Times New Roman"/>
            </a:endParaRPr>
          </a:p>
        </p:txBody>
      </p:sp>
      <p:sp>
        <p:nvSpPr>
          <p:cNvPr id="93" name="Google Shape;93;p18"/>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An object in the plane is represented as a set of points (vertices). </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So , an object </a:t>
            </a:r>
            <a:r>
              <a:rPr lang="en" sz="2300" b="1" i="1">
                <a:latin typeface="Times New Roman"/>
                <a:ea typeface="Times New Roman"/>
                <a:cs typeface="Times New Roman"/>
                <a:sym typeface="Times New Roman"/>
              </a:rPr>
              <a:t>Obj</a:t>
            </a:r>
            <a:r>
              <a:rPr lang="en" sz="2300">
                <a:latin typeface="Times New Roman"/>
                <a:ea typeface="Times New Roman"/>
                <a:cs typeface="Times New Roman"/>
                <a:sym typeface="Times New Roman"/>
              </a:rPr>
              <a:t> in the plane can be considered as a set of points.</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Every object point P has coordinates (x, y), and so the object is the sum total of all its coordinate points.</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 If the object is moved to a new position, it can be regarded as a new object, all of whose coordinate point P’ can be obtained from the original points P by the application of a geometric transformation.</a:t>
            </a:r>
            <a:endParaRPr sz="2300">
              <a:latin typeface="Times New Roman"/>
              <a:ea typeface="Times New Roman"/>
              <a:cs typeface="Times New Roman"/>
              <a:sym typeface="Times New Roman"/>
            </a:endParaRPr>
          </a:p>
        </p:txBody>
      </p:sp>
      <p:sp>
        <p:nvSpPr>
          <p:cNvPr id="94" name="Google Shape;94;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Geometric Transformations</a:t>
            </a:r>
            <a:endParaRPr b="1">
              <a:latin typeface="Times New Roman"/>
              <a:ea typeface="Times New Roman"/>
              <a:cs typeface="Times New Roman"/>
              <a:sym typeface="Times New Roman"/>
            </a:endParaRPr>
          </a:p>
        </p:txBody>
      </p:sp>
      <p:sp>
        <p:nvSpPr>
          <p:cNvPr id="100" name="Google Shape;100;p19"/>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 basic geometrical 2D Transformation in Computer Graphics are:</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Translation</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Rotation</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Scaling</a:t>
            </a:r>
            <a:endParaRPr sz="23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The derived geometrical transformation is:</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Reflection</a:t>
            </a:r>
            <a:endParaRPr sz="2300">
              <a:latin typeface="Times New Roman"/>
              <a:ea typeface="Times New Roman"/>
              <a:cs typeface="Times New Roman"/>
              <a:sym typeface="Times New Roman"/>
            </a:endParaRPr>
          </a:p>
          <a:p>
            <a:pPr marL="914400" lvl="1" indent="-374650" algn="l" rtl="0">
              <a:spcBef>
                <a:spcPts val="0"/>
              </a:spcBef>
              <a:spcAft>
                <a:spcPts val="0"/>
              </a:spcAft>
              <a:buSzPts val="2300"/>
              <a:buFont typeface="Times New Roman"/>
              <a:buChar char="◆"/>
            </a:pPr>
            <a:r>
              <a:rPr lang="en" sz="2300">
                <a:latin typeface="Times New Roman"/>
                <a:ea typeface="Times New Roman"/>
                <a:cs typeface="Times New Roman"/>
                <a:sym typeface="Times New Roman"/>
              </a:rPr>
              <a:t>Shearing</a:t>
            </a:r>
            <a:endParaRPr sz="2300">
              <a:latin typeface="Times New Roman"/>
              <a:ea typeface="Times New Roman"/>
              <a:cs typeface="Times New Roman"/>
              <a:sym typeface="Times New Roman"/>
            </a:endParaRPr>
          </a:p>
        </p:txBody>
      </p:sp>
      <p:sp>
        <p:nvSpPr>
          <p:cNvPr id="101" name="Google Shape;101;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a:t>
            </a:r>
            <a:endParaRPr b="1">
              <a:latin typeface="Times New Roman"/>
              <a:ea typeface="Times New Roman"/>
              <a:cs typeface="Times New Roman"/>
              <a:sym typeface="Times New Roman"/>
            </a:endParaRPr>
          </a:p>
        </p:txBody>
      </p:sp>
      <p:sp>
        <p:nvSpPr>
          <p:cNvPr id="107" name="Google Shape;107;p20"/>
          <p:cNvSpPr txBox="1">
            <a:spLocks noGrp="1"/>
          </p:cNvSpPr>
          <p:nvPr>
            <p:ph type="body" idx="1"/>
          </p:nvPr>
        </p:nvSpPr>
        <p:spPr>
          <a:xfrm>
            <a:off x="311700" y="1234075"/>
            <a:ext cx="8520600" cy="3780900"/>
          </a:xfrm>
          <a:prstGeom prst="rect">
            <a:avLst/>
          </a:prstGeom>
        </p:spPr>
        <p:txBody>
          <a:bodyPr spcFirstLastPara="1" wrap="square" lIns="91425" tIns="91425" rIns="91425" bIns="91425" anchor="t" anchorCtr="0">
            <a:normAutofit fontScale="92500" lnSpcReduction="20000"/>
          </a:bodyPr>
          <a:lstStyle/>
          <a:p>
            <a:pPr marL="457200" lvl="0" indent="-363696" algn="l" rtl="0">
              <a:spcBef>
                <a:spcPts val="0"/>
              </a:spcBef>
              <a:spcAft>
                <a:spcPts val="0"/>
              </a:spcAft>
              <a:buSzPct val="100000"/>
              <a:buFont typeface="Times New Roman"/>
              <a:buChar char="➔"/>
            </a:pPr>
            <a:r>
              <a:rPr lang="en" sz="2300">
                <a:latin typeface="Times New Roman"/>
                <a:ea typeface="Times New Roman"/>
                <a:cs typeface="Times New Roman"/>
                <a:sym typeface="Times New Roman"/>
              </a:rPr>
              <a:t>In Computer graphics, 2D Translation is a process of moving an object from one position to another in a two dimensional plane.</a:t>
            </a:r>
            <a:endParaRPr sz="2300">
              <a:latin typeface="Times New Roman"/>
              <a:ea typeface="Times New Roman"/>
              <a:cs typeface="Times New Roman"/>
              <a:sym typeface="Times New Roman"/>
            </a:endParaRPr>
          </a:p>
          <a:p>
            <a:pPr marL="457200" lvl="0" indent="0" algn="l" rtl="0">
              <a:spcBef>
                <a:spcPts val="1200"/>
              </a:spcBef>
              <a:spcAft>
                <a:spcPts val="0"/>
              </a:spcAft>
              <a:buNone/>
            </a:pPr>
            <a:endParaRPr sz="2300">
              <a:latin typeface="Times New Roman"/>
              <a:ea typeface="Times New Roman"/>
              <a:cs typeface="Times New Roman"/>
              <a:sym typeface="Times New Roman"/>
            </a:endParaRPr>
          </a:p>
          <a:p>
            <a:pPr marL="457200" lvl="0" indent="-363696" algn="l" rtl="0">
              <a:spcBef>
                <a:spcPts val="1200"/>
              </a:spcBef>
              <a:spcAft>
                <a:spcPts val="0"/>
              </a:spcAft>
              <a:buSzPct val="100000"/>
              <a:buFont typeface="Times New Roman"/>
              <a:buChar char="➔"/>
            </a:pPr>
            <a:r>
              <a:rPr lang="en" sz="2300">
                <a:latin typeface="Times New Roman"/>
                <a:ea typeface="Times New Roman"/>
                <a:cs typeface="Times New Roman"/>
                <a:sym typeface="Times New Roman"/>
              </a:rPr>
              <a:t>Consider a point object O has to be moved from one position to another in a 2D plane.</a:t>
            </a:r>
            <a:endParaRPr sz="2300">
              <a:latin typeface="Times New Roman"/>
              <a:ea typeface="Times New Roman"/>
              <a:cs typeface="Times New Roman"/>
              <a:sym typeface="Times New Roman"/>
            </a:endParaRPr>
          </a:p>
          <a:p>
            <a:pPr marL="0" lvl="0" indent="0" algn="l" rtl="0">
              <a:spcBef>
                <a:spcPts val="1200"/>
              </a:spcBef>
              <a:spcAft>
                <a:spcPts val="0"/>
              </a:spcAft>
              <a:buNone/>
            </a:pPr>
            <a:r>
              <a:rPr lang="en" sz="2300">
                <a:latin typeface="Times New Roman"/>
                <a:ea typeface="Times New Roman"/>
                <a:cs typeface="Times New Roman"/>
                <a:sym typeface="Times New Roman"/>
              </a:rPr>
              <a:t>Let-</a:t>
            </a:r>
            <a:endParaRPr sz="2300">
              <a:latin typeface="Times New Roman"/>
              <a:ea typeface="Times New Roman"/>
              <a:cs typeface="Times New Roman"/>
              <a:sym typeface="Times New Roman"/>
            </a:endParaRPr>
          </a:p>
          <a:p>
            <a:pPr marL="914400" lvl="1" indent="-363696" algn="l" rtl="0">
              <a:spcBef>
                <a:spcPts val="1200"/>
              </a:spcBef>
              <a:spcAft>
                <a:spcPts val="0"/>
              </a:spcAft>
              <a:buSzPct val="100000"/>
              <a:buFont typeface="Times New Roman"/>
              <a:buChar char="◆"/>
            </a:pPr>
            <a:r>
              <a:rPr lang="en" sz="2300">
                <a:latin typeface="Times New Roman"/>
                <a:ea typeface="Times New Roman"/>
                <a:cs typeface="Times New Roman"/>
                <a:sym typeface="Times New Roman"/>
              </a:rPr>
              <a:t>Initial coordinates of the object O = (X</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old</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914400" lvl="1" indent="-363696" algn="l" rtl="0">
              <a:spcBef>
                <a:spcPts val="0"/>
              </a:spcBef>
              <a:spcAft>
                <a:spcPts val="0"/>
              </a:spcAft>
              <a:buSzPct val="100000"/>
              <a:buFont typeface="Times New Roman"/>
              <a:buChar char="◆"/>
            </a:pPr>
            <a:r>
              <a:rPr lang="en" sz="2300">
                <a:latin typeface="Times New Roman"/>
                <a:ea typeface="Times New Roman"/>
                <a:cs typeface="Times New Roman"/>
                <a:sym typeface="Times New Roman"/>
              </a:rPr>
              <a:t>New coordinates of the object O after translation = (X</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 Y</a:t>
            </a:r>
            <a:r>
              <a:rPr lang="en" sz="2300" baseline="-25000">
                <a:latin typeface="Times New Roman"/>
                <a:ea typeface="Times New Roman"/>
                <a:cs typeface="Times New Roman"/>
                <a:sym typeface="Times New Roman"/>
              </a:rPr>
              <a:t>new</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914400" lvl="1" indent="-363696" algn="l" rtl="0">
              <a:spcBef>
                <a:spcPts val="0"/>
              </a:spcBef>
              <a:spcAft>
                <a:spcPts val="0"/>
              </a:spcAft>
              <a:buSzPct val="100000"/>
              <a:buFont typeface="Times New Roman"/>
              <a:buChar char="◆"/>
            </a:pPr>
            <a:r>
              <a:rPr lang="en" sz="2300">
                <a:latin typeface="Times New Roman"/>
                <a:ea typeface="Times New Roman"/>
                <a:cs typeface="Times New Roman"/>
                <a:sym typeface="Times New Roman"/>
              </a:rPr>
              <a:t>Translation vector or Shift vector = (T</a:t>
            </a:r>
            <a:r>
              <a:rPr lang="en" sz="2300" baseline="-25000">
                <a:latin typeface="Times New Roman"/>
                <a:ea typeface="Times New Roman"/>
                <a:cs typeface="Times New Roman"/>
                <a:sym typeface="Times New Roman"/>
              </a:rPr>
              <a:t>x</a:t>
            </a:r>
            <a:r>
              <a:rPr lang="en" sz="2300">
                <a:latin typeface="Times New Roman"/>
                <a:ea typeface="Times New Roman"/>
                <a:cs typeface="Times New Roman"/>
                <a:sym typeface="Times New Roman"/>
              </a:rPr>
              <a:t>, T</a:t>
            </a:r>
            <a:r>
              <a:rPr lang="en" sz="2300" baseline="-25000">
                <a:latin typeface="Times New Roman"/>
                <a:ea typeface="Times New Roman"/>
                <a:cs typeface="Times New Roman"/>
                <a:sym typeface="Times New Roman"/>
              </a:rPr>
              <a:t>y</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p:txBody>
      </p:sp>
      <p:sp>
        <p:nvSpPr>
          <p:cNvPr id="108" name="Google Shape;108;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2D Translation</a:t>
            </a:r>
            <a:endParaRPr b="1">
              <a:latin typeface="Times New Roman"/>
              <a:ea typeface="Times New Roman"/>
              <a:cs typeface="Times New Roman"/>
              <a:sym typeface="Times New Roman"/>
            </a:endParaRPr>
          </a:p>
        </p:txBody>
      </p:sp>
      <p:sp>
        <p:nvSpPr>
          <p:cNvPr id="114" name="Google Shape;114;p21"/>
          <p:cNvSpPr txBox="1">
            <a:spLocks noGrp="1"/>
          </p:cNvSpPr>
          <p:nvPr>
            <p:ph type="body" idx="1"/>
          </p:nvPr>
        </p:nvSpPr>
        <p:spPr>
          <a:xfrm>
            <a:off x="311700" y="1122200"/>
            <a:ext cx="5171100" cy="3892800"/>
          </a:xfrm>
          <a:prstGeom prst="rect">
            <a:avLst/>
          </a:prstGeom>
        </p:spPr>
        <p:txBody>
          <a:bodyPr spcFirstLastPara="1" wrap="square" lIns="91425" tIns="91425" rIns="91425" bIns="91425" anchor="t" anchorCtr="0">
            <a:normAutofit/>
          </a:bodyPr>
          <a:lstStyle/>
          <a:p>
            <a:pPr marL="457200" lvl="0" indent="-357346" algn="l" rtl="0">
              <a:lnSpc>
                <a:spcPct val="95000"/>
              </a:lnSpc>
              <a:spcBef>
                <a:spcPts val="0"/>
              </a:spcBef>
              <a:spcAft>
                <a:spcPts val="0"/>
              </a:spcAft>
              <a:buSzPts val="2028"/>
              <a:buFont typeface="Times New Roman"/>
              <a:buChar char="➔"/>
            </a:pPr>
            <a:r>
              <a:rPr lang="en" sz="2027">
                <a:latin typeface="Times New Roman"/>
                <a:ea typeface="Times New Roman"/>
                <a:cs typeface="Times New Roman"/>
                <a:sym typeface="Times New Roman"/>
              </a:rPr>
              <a:t>Given a Translation vector (T</a:t>
            </a:r>
            <a:r>
              <a:rPr lang="en" sz="2027" baseline="-25000">
                <a:latin typeface="Times New Roman"/>
                <a:ea typeface="Times New Roman"/>
                <a:cs typeface="Times New Roman"/>
                <a:sym typeface="Times New Roman"/>
              </a:rPr>
              <a:t>x</a:t>
            </a:r>
            <a:r>
              <a:rPr lang="en" sz="2027">
                <a:latin typeface="Times New Roman"/>
                <a:ea typeface="Times New Roman"/>
                <a:cs typeface="Times New Roman"/>
                <a:sym typeface="Times New Roman"/>
              </a:rPr>
              <a:t>, T</a:t>
            </a:r>
            <a:r>
              <a:rPr lang="en" sz="2027" baseline="-25000">
                <a:latin typeface="Times New Roman"/>
                <a:ea typeface="Times New Roman"/>
                <a:cs typeface="Times New Roman"/>
                <a:sym typeface="Times New Roman"/>
              </a:rPr>
              <a:t>y</a:t>
            </a:r>
            <a:r>
              <a:rPr lang="en" sz="2027">
                <a:latin typeface="Times New Roman"/>
                <a:ea typeface="Times New Roman"/>
                <a:cs typeface="Times New Roman"/>
                <a:sym typeface="Times New Roman"/>
              </a:rPr>
              <a:t>)-</a:t>
            </a:r>
            <a:endParaRPr sz="2027">
              <a:latin typeface="Times New Roman"/>
              <a:ea typeface="Times New Roman"/>
              <a:cs typeface="Times New Roman"/>
              <a:sym typeface="Times New Roman"/>
            </a:endParaRPr>
          </a:p>
          <a:p>
            <a:pPr marL="914400" lvl="1" indent="-357346" algn="l" rtl="0">
              <a:lnSpc>
                <a:spcPct val="95000"/>
              </a:lnSpc>
              <a:spcBef>
                <a:spcPts val="0"/>
              </a:spcBef>
              <a:spcAft>
                <a:spcPts val="0"/>
              </a:spcAft>
              <a:buSzPts val="2028"/>
              <a:buFont typeface="Times New Roman"/>
              <a:buChar char="◆"/>
            </a:pPr>
            <a:r>
              <a:rPr lang="en" sz="2027">
                <a:latin typeface="Times New Roman"/>
                <a:ea typeface="Times New Roman"/>
                <a:cs typeface="Times New Roman"/>
                <a:sym typeface="Times New Roman"/>
              </a:rPr>
              <a:t>T</a:t>
            </a:r>
            <a:r>
              <a:rPr lang="en" sz="2027" baseline="-25000">
                <a:latin typeface="Times New Roman"/>
                <a:ea typeface="Times New Roman"/>
                <a:cs typeface="Times New Roman"/>
                <a:sym typeface="Times New Roman"/>
              </a:rPr>
              <a:t>x</a:t>
            </a:r>
            <a:r>
              <a:rPr lang="en" sz="2027">
                <a:latin typeface="Times New Roman"/>
                <a:ea typeface="Times New Roman"/>
                <a:cs typeface="Times New Roman"/>
                <a:sym typeface="Times New Roman"/>
              </a:rPr>
              <a:t> defines the distance the X</a:t>
            </a:r>
            <a:r>
              <a:rPr lang="en" sz="2027" baseline="-25000">
                <a:latin typeface="Times New Roman"/>
                <a:ea typeface="Times New Roman"/>
                <a:cs typeface="Times New Roman"/>
                <a:sym typeface="Times New Roman"/>
              </a:rPr>
              <a:t>old</a:t>
            </a:r>
            <a:r>
              <a:rPr lang="en" sz="2027">
                <a:latin typeface="Times New Roman"/>
                <a:ea typeface="Times New Roman"/>
                <a:cs typeface="Times New Roman"/>
                <a:sym typeface="Times New Roman"/>
              </a:rPr>
              <a:t> coordinate has to be moved.</a:t>
            </a:r>
            <a:endParaRPr sz="2027">
              <a:latin typeface="Times New Roman"/>
              <a:ea typeface="Times New Roman"/>
              <a:cs typeface="Times New Roman"/>
              <a:sym typeface="Times New Roman"/>
            </a:endParaRPr>
          </a:p>
          <a:p>
            <a:pPr marL="914400" lvl="1" indent="-357346" algn="l" rtl="0">
              <a:lnSpc>
                <a:spcPct val="95000"/>
              </a:lnSpc>
              <a:spcBef>
                <a:spcPts val="0"/>
              </a:spcBef>
              <a:spcAft>
                <a:spcPts val="0"/>
              </a:spcAft>
              <a:buSzPts val="2028"/>
              <a:buFont typeface="Times New Roman"/>
              <a:buChar char="◆"/>
            </a:pPr>
            <a:r>
              <a:rPr lang="en" sz="2027">
                <a:latin typeface="Times New Roman"/>
                <a:ea typeface="Times New Roman"/>
                <a:cs typeface="Times New Roman"/>
                <a:sym typeface="Times New Roman"/>
              </a:rPr>
              <a:t>T</a:t>
            </a:r>
            <a:r>
              <a:rPr lang="en" sz="2027" baseline="-25000">
                <a:latin typeface="Times New Roman"/>
                <a:ea typeface="Times New Roman"/>
                <a:cs typeface="Times New Roman"/>
                <a:sym typeface="Times New Roman"/>
              </a:rPr>
              <a:t>y </a:t>
            </a:r>
            <a:r>
              <a:rPr lang="en" sz="2027">
                <a:latin typeface="Times New Roman"/>
                <a:ea typeface="Times New Roman"/>
                <a:cs typeface="Times New Roman"/>
                <a:sym typeface="Times New Roman"/>
              </a:rPr>
              <a:t>defines the distance the Y</a:t>
            </a:r>
            <a:r>
              <a:rPr lang="en" sz="2027" baseline="-25000">
                <a:latin typeface="Times New Roman"/>
                <a:ea typeface="Times New Roman"/>
                <a:cs typeface="Times New Roman"/>
                <a:sym typeface="Times New Roman"/>
              </a:rPr>
              <a:t>old</a:t>
            </a:r>
            <a:r>
              <a:rPr lang="en" sz="2027">
                <a:latin typeface="Times New Roman"/>
                <a:ea typeface="Times New Roman"/>
                <a:cs typeface="Times New Roman"/>
                <a:sym typeface="Times New Roman"/>
              </a:rPr>
              <a:t> coordinate has to be moved.</a:t>
            </a:r>
            <a:endParaRPr sz="2027">
              <a:latin typeface="Times New Roman"/>
              <a:ea typeface="Times New Roman"/>
              <a:cs typeface="Times New Roman"/>
              <a:sym typeface="Times New Roman"/>
            </a:endParaRPr>
          </a:p>
          <a:p>
            <a:pPr marL="457200" lvl="0" indent="-357346" algn="l" rtl="0">
              <a:lnSpc>
                <a:spcPct val="95000"/>
              </a:lnSpc>
              <a:spcBef>
                <a:spcPts val="0"/>
              </a:spcBef>
              <a:spcAft>
                <a:spcPts val="0"/>
              </a:spcAft>
              <a:buSzPts val="2028"/>
              <a:buFont typeface="Times New Roman"/>
              <a:buChar char="➔"/>
            </a:pPr>
            <a:r>
              <a:rPr lang="en" sz="2027">
                <a:latin typeface="Times New Roman"/>
                <a:ea typeface="Times New Roman"/>
                <a:cs typeface="Times New Roman"/>
                <a:sym typeface="Times New Roman"/>
              </a:rPr>
              <a:t>This translation is achieved by adding the translation coordinates to the old coordinates of the object as-</a:t>
            </a:r>
            <a:endParaRPr sz="2027">
              <a:latin typeface="Times New Roman"/>
              <a:ea typeface="Times New Roman"/>
              <a:cs typeface="Times New Roman"/>
              <a:sym typeface="Times New Roman"/>
            </a:endParaRPr>
          </a:p>
          <a:p>
            <a:pPr marL="457200" lvl="0" indent="-357346" algn="l" rtl="0">
              <a:lnSpc>
                <a:spcPct val="95000"/>
              </a:lnSpc>
              <a:spcBef>
                <a:spcPts val="0"/>
              </a:spcBef>
              <a:spcAft>
                <a:spcPts val="0"/>
              </a:spcAft>
              <a:buSzPts val="2028"/>
              <a:buFont typeface="Times New Roman"/>
              <a:buChar char="➔"/>
            </a:pPr>
            <a:r>
              <a:rPr lang="en" sz="2027">
                <a:latin typeface="Times New Roman"/>
                <a:ea typeface="Times New Roman"/>
                <a:cs typeface="Times New Roman"/>
                <a:sym typeface="Times New Roman"/>
              </a:rPr>
              <a:t>X</a:t>
            </a:r>
            <a:r>
              <a:rPr lang="en" sz="2027" baseline="-25000">
                <a:latin typeface="Times New Roman"/>
                <a:ea typeface="Times New Roman"/>
                <a:cs typeface="Times New Roman"/>
                <a:sym typeface="Times New Roman"/>
              </a:rPr>
              <a:t>new</a:t>
            </a:r>
            <a:r>
              <a:rPr lang="en" sz="2027">
                <a:latin typeface="Times New Roman"/>
                <a:ea typeface="Times New Roman"/>
                <a:cs typeface="Times New Roman"/>
                <a:sym typeface="Times New Roman"/>
              </a:rPr>
              <a:t> = X</a:t>
            </a:r>
            <a:r>
              <a:rPr lang="en" sz="2027" baseline="-25000">
                <a:latin typeface="Times New Roman"/>
                <a:ea typeface="Times New Roman"/>
                <a:cs typeface="Times New Roman"/>
                <a:sym typeface="Times New Roman"/>
              </a:rPr>
              <a:t>old</a:t>
            </a:r>
            <a:r>
              <a:rPr lang="en" sz="2027">
                <a:latin typeface="Times New Roman"/>
                <a:ea typeface="Times New Roman"/>
                <a:cs typeface="Times New Roman"/>
                <a:sym typeface="Times New Roman"/>
              </a:rPr>
              <a:t> + T</a:t>
            </a:r>
            <a:r>
              <a:rPr lang="en" sz="2027" baseline="-25000">
                <a:latin typeface="Times New Roman"/>
                <a:ea typeface="Times New Roman"/>
                <a:cs typeface="Times New Roman"/>
                <a:sym typeface="Times New Roman"/>
              </a:rPr>
              <a:t>x </a:t>
            </a:r>
            <a:r>
              <a:rPr lang="en" sz="2027">
                <a:latin typeface="Times New Roman"/>
                <a:ea typeface="Times New Roman"/>
                <a:cs typeface="Times New Roman"/>
                <a:sym typeface="Times New Roman"/>
              </a:rPr>
              <a:t>    (This denotes translation towards X axis)</a:t>
            </a:r>
            <a:endParaRPr sz="2027">
              <a:latin typeface="Times New Roman"/>
              <a:ea typeface="Times New Roman"/>
              <a:cs typeface="Times New Roman"/>
              <a:sym typeface="Times New Roman"/>
            </a:endParaRPr>
          </a:p>
          <a:p>
            <a:pPr marL="457200" lvl="0" indent="-357346" algn="l" rtl="0">
              <a:lnSpc>
                <a:spcPct val="95000"/>
              </a:lnSpc>
              <a:spcBef>
                <a:spcPts val="0"/>
              </a:spcBef>
              <a:spcAft>
                <a:spcPts val="0"/>
              </a:spcAft>
              <a:buSzPts val="2028"/>
              <a:buFont typeface="Times New Roman"/>
              <a:buChar char="➔"/>
            </a:pPr>
            <a:r>
              <a:rPr lang="en" sz="2027">
                <a:latin typeface="Times New Roman"/>
                <a:ea typeface="Times New Roman"/>
                <a:cs typeface="Times New Roman"/>
                <a:sym typeface="Times New Roman"/>
              </a:rPr>
              <a:t>Y</a:t>
            </a:r>
            <a:r>
              <a:rPr lang="en" sz="2027" baseline="-25000">
                <a:latin typeface="Times New Roman"/>
                <a:ea typeface="Times New Roman"/>
                <a:cs typeface="Times New Roman"/>
                <a:sym typeface="Times New Roman"/>
              </a:rPr>
              <a:t>new</a:t>
            </a:r>
            <a:r>
              <a:rPr lang="en" sz="2027">
                <a:latin typeface="Times New Roman"/>
                <a:ea typeface="Times New Roman"/>
                <a:cs typeface="Times New Roman"/>
                <a:sym typeface="Times New Roman"/>
              </a:rPr>
              <a:t> = Y</a:t>
            </a:r>
            <a:r>
              <a:rPr lang="en" sz="2027" baseline="-25000">
                <a:latin typeface="Times New Roman"/>
                <a:ea typeface="Times New Roman"/>
                <a:cs typeface="Times New Roman"/>
                <a:sym typeface="Times New Roman"/>
              </a:rPr>
              <a:t>old</a:t>
            </a:r>
            <a:r>
              <a:rPr lang="en" sz="2027">
                <a:latin typeface="Times New Roman"/>
                <a:ea typeface="Times New Roman"/>
                <a:cs typeface="Times New Roman"/>
                <a:sym typeface="Times New Roman"/>
              </a:rPr>
              <a:t> + T</a:t>
            </a:r>
            <a:r>
              <a:rPr lang="en" sz="2027" baseline="-25000">
                <a:latin typeface="Times New Roman"/>
                <a:ea typeface="Times New Roman"/>
                <a:cs typeface="Times New Roman"/>
                <a:sym typeface="Times New Roman"/>
              </a:rPr>
              <a:t>y </a:t>
            </a:r>
            <a:r>
              <a:rPr lang="en" sz="2027">
                <a:latin typeface="Times New Roman"/>
                <a:ea typeface="Times New Roman"/>
                <a:cs typeface="Times New Roman"/>
                <a:sym typeface="Times New Roman"/>
              </a:rPr>
              <a:t>    (This denotes translation towards Y axis)</a:t>
            </a:r>
            <a:endParaRPr sz="2027">
              <a:latin typeface="Times New Roman"/>
              <a:ea typeface="Times New Roman"/>
              <a:cs typeface="Times New Roman"/>
              <a:sym typeface="Times New Roman"/>
            </a:endParaRPr>
          </a:p>
        </p:txBody>
      </p:sp>
      <p:sp>
        <p:nvSpPr>
          <p:cNvPr id="115" name="Google Shape;115;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16" name="Google Shape;116;p21"/>
          <p:cNvPicPr preferRelativeResize="0"/>
          <p:nvPr/>
        </p:nvPicPr>
        <p:blipFill>
          <a:blip r:embed="rId3">
            <a:alphaModFix/>
          </a:blip>
          <a:stretch>
            <a:fillRect/>
          </a:stretch>
        </p:blipFill>
        <p:spPr>
          <a:xfrm>
            <a:off x="5482800" y="1122200"/>
            <a:ext cx="3563899" cy="3462074"/>
          </a:xfrm>
          <a:prstGeom prst="rect">
            <a:avLst/>
          </a:prstGeom>
          <a:noFill/>
          <a:ln>
            <a:noFill/>
          </a:ln>
        </p:spPr>
      </p:pic>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189736D4A604FA52893B1CC172FEA" ma:contentTypeVersion="3" ma:contentTypeDescription="Create a new document." ma:contentTypeScope="" ma:versionID="8de9b7b26e52f7016f49c1d2d174c06d">
  <xsd:schema xmlns:xsd="http://www.w3.org/2001/XMLSchema" xmlns:xs="http://www.w3.org/2001/XMLSchema" xmlns:p="http://schemas.microsoft.com/office/2006/metadata/properties" xmlns:ns2="c5d5fd09-b806-46de-8e90-a93e4727f13b" targetNamespace="http://schemas.microsoft.com/office/2006/metadata/properties" ma:root="true" ma:fieldsID="e2ed553ad8a73bff7d353ac330fd45c5" ns2:_="">
    <xsd:import namespace="c5d5fd09-b806-46de-8e90-a93e4727f13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d5fd09-b806-46de-8e90-a93e4727f1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6DDB1B-61F9-41A7-BDDE-DC5E78A8E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d5fd09-b806-46de-8e90-a93e4727f1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8BB713-C8E0-4F63-B708-529DEA2BFC1C}">
  <ds:schemaRefs>
    <ds:schemaRef ds:uri="http://schemas.microsoft.com/sharepoint/v3/contenttype/forms"/>
  </ds:schemaRefs>
</ds:datastoreItem>
</file>

<file path=customXml/itemProps3.xml><?xml version="1.0" encoding="utf-8"?>
<ds:datastoreItem xmlns:ds="http://schemas.openxmlformats.org/officeDocument/2006/customXml" ds:itemID="{102642B1-80EC-4591-A047-72479400506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47</Slides>
  <Notes>47</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Pop</vt:lpstr>
      <vt:lpstr>2D Transformation (Rotation, Translation, Reflection, Scaling)</vt:lpstr>
      <vt:lpstr>Transformation</vt:lpstr>
      <vt:lpstr>Geometric Transformations </vt:lpstr>
      <vt:lpstr>Coordinate Transformations </vt:lpstr>
      <vt:lpstr>2D Transformations </vt:lpstr>
      <vt:lpstr>Geometric Transformations</vt:lpstr>
      <vt:lpstr>Geometric Transformations</vt:lpstr>
      <vt:lpstr>2D Translation</vt:lpstr>
      <vt:lpstr>2D Translation</vt:lpstr>
      <vt:lpstr>2D Translation</vt:lpstr>
      <vt:lpstr>2D Translation Practice</vt:lpstr>
      <vt:lpstr>2D Translation Practice</vt:lpstr>
      <vt:lpstr>2D Translation Practice</vt:lpstr>
      <vt:lpstr>2D Translation Practice</vt:lpstr>
      <vt:lpstr>2D Translation Practice</vt:lpstr>
      <vt:lpstr>2D Rotation</vt:lpstr>
      <vt:lpstr>2D Rotation</vt:lpstr>
      <vt:lpstr>2D Rotation</vt:lpstr>
      <vt:lpstr>2D Rotation Practice</vt:lpstr>
      <vt:lpstr>2D Rotation Practice</vt:lpstr>
      <vt:lpstr>2D Rotation Practice</vt:lpstr>
      <vt:lpstr>2D Rotation Practice</vt:lpstr>
      <vt:lpstr>2D Rotation Practice</vt:lpstr>
      <vt:lpstr>2D Rotation Practice</vt:lpstr>
      <vt:lpstr>2D Rotation Practice</vt:lpstr>
      <vt:lpstr>2D Rotation Practice</vt:lpstr>
      <vt:lpstr>2D Rotation Practice</vt:lpstr>
      <vt:lpstr>2D Rotation Practice</vt:lpstr>
      <vt:lpstr>2D Rotation Practice</vt:lpstr>
      <vt:lpstr>2D Reflection</vt:lpstr>
      <vt:lpstr>2D Reflection</vt:lpstr>
      <vt:lpstr>2D Reflection</vt:lpstr>
      <vt:lpstr>2D Reflection</vt:lpstr>
      <vt:lpstr>2D Reflection Practice</vt:lpstr>
      <vt:lpstr>2D Reflection Practice</vt:lpstr>
      <vt:lpstr>2D Reflection Practice</vt:lpstr>
      <vt:lpstr>2D Reflection Practice</vt:lpstr>
      <vt:lpstr>2D Reflection Practice</vt:lpstr>
      <vt:lpstr>2D Reflection Practice</vt:lpstr>
      <vt:lpstr>2D Reflection Practice</vt:lpstr>
      <vt:lpstr>2D Reflection Exercises</vt:lpstr>
      <vt:lpstr>2D Reflection Exercises</vt:lpstr>
      <vt:lpstr>2D Scaling</vt:lpstr>
      <vt:lpstr>2D Scaling</vt:lpstr>
      <vt:lpstr>2D Scaling</vt:lpstr>
      <vt:lpstr>2D Scaling Practice</vt:lpstr>
      <vt:lpstr>2D Scaling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Transformation (Rotation, Translation, Reflection, Scaling)</dc:title>
  <cp:revision>3</cp:revision>
  <dcterms:modified xsi:type="dcterms:W3CDTF">2023-11-30T14:05:36Z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0x0101005D8189736D4A604FA52893B1CC172FEA</vt:lpwstr>
  </property>
</Properties>
</file>