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6" r:id="rId5"/>
    <p:sldId id="267" r:id="rId6"/>
    <p:sldId id="268" r:id="rId7"/>
    <p:sldId id="270" r:id="rId8"/>
    <p:sldId id="269"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1" r:id="rId28"/>
    <p:sldId id="292" r:id="rId29"/>
    <p:sldId id="293" r:id="rId30"/>
    <p:sldId id="294" r:id="rId31"/>
    <p:sldId id="295" r:id="rId32"/>
    <p:sldId id="296" r:id="rId33"/>
    <p:sldId id="298" r:id="rId34"/>
    <p:sldId id="299" r:id="rId35"/>
    <p:sldId id="300" r:id="rId36"/>
    <p:sldId id="301" r:id="rId37"/>
    <p:sldId id="302" r:id="rId38"/>
    <p:sldId id="303" r:id="rId39"/>
    <p:sldId id="304" r:id="rId40"/>
    <p:sldId id="305" r:id="rId41"/>
    <p:sldId id="306" r:id="rId42"/>
    <p:sldId id="307" r:id="rId43"/>
    <p:sldId id="308" r:id="rId44"/>
    <p:sldId id="309" r:id="rId45"/>
    <p:sldId id="310" r:id="rId46"/>
    <p:sldId id="264" r:id="rId47"/>
    <p:sldId id="265" r:id="rId48"/>
    <p:sldId id="312" r:id="rId49"/>
    <p:sldId id="31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showGuide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9" Type="http://schemas.openxmlformats.org/officeDocument/2006/relationships/slide" Target="slides/slide37.xml"/><Relationship Id="rId26" Type="http://schemas.openxmlformats.org/officeDocument/2006/relationships/slide" Target="slides/slide24.xml"/><Relationship Id="rId18" Type="http://schemas.openxmlformats.org/officeDocument/2006/relationships/slide" Target="slides/slide16.xml"/><Relationship Id="rId13" Type="http://schemas.openxmlformats.org/officeDocument/2006/relationships/slide" Target="slides/slide11.xml"/><Relationship Id="rId50" Type="http://schemas.openxmlformats.org/officeDocument/2006/relationships/slide" Target="slides/slide48.xml"/><Relationship Id="rId47" Type="http://schemas.openxmlformats.org/officeDocument/2006/relationships/slide" Target="slides/slide45.xml"/><Relationship Id="rId42" Type="http://schemas.openxmlformats.org/officeDocument/2006/relationships/slide" Target="slides/slide40.xml"/><Relationship Id="rId34" Type="http://schemas.openxmlformats.org/officeDocument/2006/relationships/slide" Target="slides/slide32.xml"/><Relationship Id="rId21" Type="http://schemas.openxmlformats.org/officeDocument/2006/relationships/slide" Target="slides/slide19.xml"/><Relationship Id="rId55" Type="http://schemas.openxmlformats.org/officeDocument/2006/relationships/customXml" Target="../customXml/item2.xml"/><Relationship Id="rId7" Type="http://schemas.openxmlformats.org/officeDocument/2006/relationships/slide" Target="slides/slide5.xml"/><Relationship Id="rId29" Type="http://schemas.openxmlformats.org/officeDocument/2006/relationships/slide" Target="slides/slide27.xml"/><Relationship Id="rId2" Type="http://schemas.openxmlformats.org/officeDocument/2006/relationships/theme" Target="theme/theme1.xml"/><Relationship Id="rId16" Type="http://schemas.openxmlformats.org/officeDocument/2006/relationships/slide" Target="slides/slide14.xml"/><Relationship Id="rId53" Type="http://schemas.openxmlformats.org/officeDocument/2006/relationships/tableStyles" Target="tableStyles.xml"/><Relationship Id="rId45" Type="http://schemas.openxmlformats.org/officeDocument/2006/relationships/slide" Target="slides/slide43.xml"/><Relationship Id="rId40" Type="http://schemas.openxmlformats.org/officeDocument/2006/relationships/slide" Target="slides/slide38.xml"/><Relationship Id="rId37" Type="http://schemas.openxmlformats.org/officeDocument/2006/relationships/slide" Target="slides/slide35.xml"/><Relationship Id="rId32" Type="http://schemas.openxmlformats.org/officeDocument/2006/relationships/slide" Target="slides/slide30.xml"/><Relationship Id="rId24" Type="http://schemas.openxmlformats.org/officeDocument/2006/relationships/slide" Target="slides/slide22.xml"/><Relationship Id="rId11" Type="http://schemas.openxmlformats.org/officeDocument/2006/relationships/slide" Target="slides/slide9.xml"/><Relationship Id="rId5" Type="http://schemas.openxmlformats.org/officeDocument/2006/relationships/slide" Target="slides/slide3.xml"/><Relationship Id="rId52" Type="http://schemas.openxmlformats.org/officeDocument/2006/relationships/viewProps" Target="viewProps.xml"/><Relationship Id="rId44" Type="http://schemas.openxmlformats.org/officeDocument/2006/relationships/slide" Target="slides/slide42.xml"/><Relationship Id="rId31" Type="http://schemas.openxmlformats.org/officeDocument/2006/relationships/slide" Target="slides/slide29.xml"/><Relationship Id="rId19" Type="http://schemas.openxmlformats.org/officeDocument/2006/relationships/slide" Target="slides/slide17.xml"/><Relationship Id="rId10" Type="http://schemas.openxmlformats.org/officeDocument/2006/relationships/slide" Target="slides/slide8.xml"/><Relationship Id="rId9" Type="http://schemas.openxmlformats.org/officeDocument/2006/relationships/slide" Target="slides/slide7.xml"/><Relationship Id="rId48" Type="http://schemas.openxmlformats.org/officeDocument/2006/relationships/slide" Target="slides/slide46.xml"/><Relationship Id="rId43" Type="http://schemas.openxmlformats.org/officeDocument/2006/relationships/slide" Target="slides/slide41.xml"/><Relationship Id="rId4" Type="http://schemas.openxmlformats.org/officeDocument/2006/relationships/slide" Target="slides/slide2.xml"/><Relationship Id="rId35" Type="http://schemas.openxmlformats.org/officeDocument/2006/relationships/slide" Target="slides/slide33.xml"/><Relationship Id="rId30" Type="http://schemas.openxmlformats.org/officeDocument/2006/relationships/slide" Target="slides/slide28.xml"/><Relationship Id="rId27" Type="http://schemas.openxmlformats.org/officeDocument/2006/relationships/slide" Target="slides/slide25.xml"/><Relationship Id="rId22" Type="http://schemas.openxmlformats.org/officeDocument/2006/relationships/slide" Target="slides/slide20.xml"/><Relationship Id="rId14" Type="http://schemas.openxmlformats.org/officeDocument/2006/relationships/slide" Target="slides/slide12.xml"/><Relationship Id="rId56" Type="http://schemas.openxmlformats.org/officeDocument/2006/relationships/customXml" Target="../customXml/item3.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46" Type="http://schemas.openxmlformats.org/officeDocument/2006/relationships/slide" Target="slides/slide44.xml"/><Relationship Id="rId38" Type="http://schemas.openxmlformats.org/officeDocument/2006/relationships/slide" Target="slides/slide36.xml"/><Relationship Id="rId33" Type="http://schemas.openxmlformats.org/officeDocument/2006/relationships/slide" Target="slides/slide31.xml"/><Relationship Id="rId25" Type="http://schemas.openxmlformats.org/officeDocument/2006/relationships/slide" Target="slides/slide23.xml"/><Relationship Id="rId17" Type="http://schemas.openxmlformats.org/officeDocument/2006/relationships/slide" Target="slides/slide15.xml"/><Relationship Id="rId12" Type="http://schemas.openxmlformats.org/officeDocument/2006/relationships/slide" Target="slides/slide10.xml"/><Relationship Id="rId41" Type="http://schemas.openxmlformats.org/officeDocument/2006/relationships/slide" Target="slides/slide39.xml"/><Relationship Id="rId20" Type="http://schemas.openxmlformats.org/officeDocument/2006/relationships/slide" Target="slides/slide18.xml"/><Relationship Id="rId54" Type="http://schemas.openxmlformats.org/officeDocument/2006/relationships/customXml" Target="../customXml/item1.xml"/><Relationship Id="rId6" Type="http://schemas.openxmlformats.org/officeDocument/2006/relationships/slide" Target="slides/slide4.xml"/><Relationship Id="rId1" Type="http://schemas.openxmlformats.org/officeDocument/2006/relationships/slideMaster" Target="slideMasters/slideMaster1.xml"/><Relationship Id="rId49" Type="http://schemas.openxmlformats.org/officeDocument/2006/relationships/slide" Target="slides/slide47.xml"/><Relationship Id="rId36" Type="http://schemas.openxmlformats.org/officeDocument/2006/relationships/slide" Target="slides/slide34.xml"/><Relationship Id="rId28" Type="http://schemas.openxmlformats.org/officeDocument/2006/relationships/slide" Target="slides/slide26.xml"/><Relationship Id="rId23" Type="http://schemas.openxmlformats.org/officeDocument/2006/relationships/slide" Target="slides/slide21.xml"/><Relationship Id="rId15"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lang="fi-FI"/>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pic>
        <p:nvPicPr>
          <p:cNvPr id="1026"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lang="fi-FI"/>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Picture Placeholder 2"/>
          <p:cNvSpPr>
            <a:spLocks noGrp="1"/>
          </p:cNvSpPr>
          <p:nvPr>
            <p:ph type="pic" idx="1" hasCustomPrompt="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lang="fi-FI"/>
          </a:p>
        </p:txBody>
      </p:sp>
      <p:sp>
        <p:nvSpPr>
          <p:cNvPr id="3" name="Picture Placeholder 2"/>
          <p:cNvSpPr>
            <a:spLocks noGrp="1"/>
          </p:cNvSpPr>
          <p:nvPr>
            <p:ph type="pic" idx="1" hasCustomPrompt="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lang="fi-FI"/>
          </a:p>
        </p:txBody>
      </p:sp>
      <p:sp>
        <p:nvSpPr>
          <p:cNvPr id="14" name="Picture Placeholder 13"/>
          <p:cNvSpPr>
            <a:spLocks noGrp="1"/>
          </p:cNvSpPr>
          <p:nvPr>
            <p:ph type="pic" sz="quarter" idx="13" hasCustomPrompt="1"/>
          </p:nvPr>
        </p:nvSpPr>
        <p:spPr>
          <a:xfrm>
            <a:off x="284164" y="594360"/>
            <a:ext cx="2743200" cy="3675888"/>
          </a:xfrm>
        </p:spPr>
        <p:txBody>
          <a:bodyPr/>
          <a:lstStyle>
            <a:lvl1pPr>
              <a:buNone/>
              <a:defRPr/>
            </a:lvl1pPr>
          </a:lstStyle>
          <a:p>
            <a:r>
              <a:rPr lang="fi-FI"/>
              <a:t>Drag picture to placeholder or click icon to add</a:t>
            </a:r>
            <a:endParaRPr lang="fi-FI"/>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Picture Placeholder 2"/>
          <p:cNvSpPr>
            <a:spLocks noGrp="1"/>
          </p:cNvSpPr>
          <p:nvPr>
            <p:ph type="pic" idx="1" hasCustomPrompt="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endParaRPr lang="fi-FI"/>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
        <p:nvSpPr>
          <p:cNvPr id="13" name="Picture Placeholder 2"/>
          <p:cNvSpPr>
            <a:spLocks noGrp="1"/>
          </p:cNvSpPr>
          <p:nvPr>
            <p:ph type="pic" idx="13" hasCustomPrompt="1"/>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
        <p:nvSpPr>
          <p:cNvPr id="14" name="Picture Placeholder 2"/>
          <p:cNvSpPr>
            <a:spLocks noGrp="1"/>
          </p:cNvSpPr>
          <p:nvPr>
            <p:ph type="pic" idx="14" hasCustomPrompt="1"/>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lang="fi-FI"/>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lang="fi-FI"/>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Content Placeholder 2"/>
          <p:cNvSpPr>
            <a:spLocks noGrp="1"/>
          </p:cNvSpPr>
          <p:nvPr>
            <p:ph idx="1"/>
          </p:nvPr>
        </p:nvSpPr>
        <p:spPr/>
        <p:txBody>
          <a:bodyPr/>
          <a:lstStyle>
            <a:lvl5pPr>
              <a:defRPr/>
            </a:lvl5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8" name="Picture Placeholder 7"/>
          <p:cNvSpPr>
            <a:spLocks noGrp="1"/>
          </p:cNvSpPr>
          <p:nvPr>
            <p:ph type="pic" sz="quarter" idx="13" hasCustomPrompt="1"/>
          </p:nvPr>
        </p:nvSpPr>
        <p:spPr>
          <a:xfrm>
            <a:off x="284162" y="2017058"/>
            <a:ext cx="8574087" cy="4377391"/>
          </a:xfrm>
        </p:spPr>
        <p:txBody>
          <a:bodyPr/>
          <a:lstStyle>
            <a:lvl1pPr>
              <a:buNone/>
              <a:defRPr/>
            </a:lvl1pPr>
          </a:lstStyle>
          <a:p>
            <a:r>
              <a:rPr lang="fi-FI"/>
              <a:t>Drag picture to placeholder or click icon to add</a:t>
            </a:r>
            <a:endParaRPr lang="fi-FI"/>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lang="fi-FI"/>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lang="fi-FI"/>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anose="05000000000000000000" pitchFamily="2" charset="2"/>
              <a:buNone/>
            </a:pPr>
            <a:r>
              <a:rPr lang="fi-FI"/>
              <a:t>Click to edit Master text styles</a:t>
            </a:r>
            <a:endParaRPr lang="fi-FI"/>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hasCustomPrompt="1"/>
          </p:nvPr>
        </p:nvSpPr>
        <p:spPr>
          <a:xfrm>
            <a:off x="284162" y="443754"/>
            <a:ext cx="8574087" cy="4370293"/>
          </a:xfrm>
        </p:spPr>
        <p:txBody>
          <a:bodyPr/>
          <a:lstStyle>
            <a:lvl1pPr>
              <a:buNone/>
              <a:defRPr/>
            </a:lvl1pPr>
          </a:lstStyle>
          <a:p>
            <a:r>
              <a:rPr lang="fi-FI"/>
              <a:t>Drag picture to placeholder or click icon to add</a:t>
            </a:r>
            <a:endParaRPr lang="fi-FI"/>
          </a:p>
        </p:txBody>
      </p:sp>
      <p:sp>
        <p:nvSpPr>
          <p:cNvPr id="4" name="Date Placeholder 3"/>
          <p:cNvSpPr>
            <a:spLocks noGrp="1"/>
          </p:cNvSpPr>
          <p:nvPr>
            <p:ph type="dt" sz="half" idx="10"/>
          </p:nvPr>
        </p:nvSpPr>
        <p:spPr/>
        <p:txBody>
          <a:bodyPr/>
          <a:lstStyle/>
          <a:p>
            <a:fld id="{4251665B-C24A-4702-B522-6A4334602E0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panose="05000000000000000000"/>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lang="fi-FI"/>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endParaRPr lang="fi-FI"/>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lvl1pPr>
              <a:defRPr/>
            </a:lvl1pPr>
          </a:lstStyle>
          <a:p>
            <a:r>
              <a:rPr lang="fi-FI"/>
              <a:t>Click to edit Master title style</a:t>
            </a:r>
            <a:endParaRPr lang="fi-FI"/>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endParaRPr lang="fi-FI"/>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endParaRPr lang="fi-FI"/>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
        <p:nvSpPr>
          <p:cNvPr id="2" name="Title 1"/>
          <p:cNvSpPr>
            <a:spLocks noGrp="1"/>
          </p:cNvSpPr>
          <p:nvPr>
            <p:ph type="title"/>
          </p:nvPr>
        </p:nvSpPr>
        <p:spPr/>
        <p:txBody>
          <a:bodyPr/>
          <a:lstStyle/>
          <a:p>
            <a:r>
              <a:rPr lang="fi-FI"/>
              <a:t>Click to edit Master title style</a:t>
            </a:r>
            <a:endParaRPr lang="fi-FI"/>
          </a:p>
        </p:txBody>
      </p:sp>
      <p:sp>
        <p:nvSpPr>
          <p:cNvPr id="3" name="Date Placeholder 2"/>
          <p:cNvSpPr>
            <a:spLocks noGrp="1"/>
          </p:cNvSpPr>
          <p:nvPr>
            <p:ph type="dt" sz="half" idx="10"/>
          </p:nvPr>
        </p:nvSpPr>
        <p:spPr/>
        <p:txBody>
          <a:bodyPr/>
          <a:lstStyle/>
          <a:p>
            <a:fld id="{4251665B-C24A-4702-B522-6A4334602E0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pic>
        <p:nvPicPr>
          <p:cNvPr id="2050" name="Picture 2" descr="Image result for AIUB logo"/>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endParaRPr lang="fi-FI"/>
          </a:p>
          <a:p>
            <a:pPr lvl="1"/>
            <a:r>
              <a:rPr lang="fi-FI"/>
              <a:t>Second level</a:t>
            </a:r>
            <a:endParaRPr lang="fi-FI"/>
          </a:p>
          <a:p>
            <a:pPr lvl="2"/>
            <a:r>
              <a:rPr lang="fi-FI"/>
              <a:t>Third level</a:t>
            </a:r>
            <a:endParaRPr lang="fi-FI"/>
          </a:p>
          <a:p>
            <a:pPr lvl="3"/>
            <a:r>
              <a:rPr lang="fi-FI"/>
              <a:t>Fourth level</a:t>
            </a:r>
            <a:endParaRPr lang="fi-FI"/>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hyperlink" Target="https://en.wikipedia.org/wiki/Bresenham's_line_algorithm" TargetMode="External"/><Relationship Id="rId7" Type="http://schemas.openxmlformats.org/officeDocument/2006/relationships/hyperlink" Target="https://www.slideshare.net/drishtibhalla/mid-point-line-algorithm" TargetMode="External"/><Relationship Id="rId6" Type="http://schemas.openxmlformats.org/officeDocument/2006/relationships/hyperlink" Target="https://www.slideshare.net/ManikanthKummarikunt/dda-algorithm-97720869" TargetMode="External"/><Relationship Id="rId5" Type="http://schemas.openxmlformats.org/officeDocument/2006/relationships/hyperlink" Target="https://en.wikipedia.org/wiki/Digital_differential_analyzer_(graphics_algorithm)" TargetMode="External"/><Relationship Id="rId4" Type="http://schemas.openxmlformats.org/officeDocument/2006/relationships/hyperlink" Target="https://www.tutorialspoint.com/computer_graphics/line_generation_algorithm.htm" TargetMode="External"/><Relationship Id="rId3" Type="http://schemas.openxmlformats.org/officeDocument/2006/relationships/hyperlink" Target="http://resources.mpi-inf.mpg.de/departments/d4/teaching/ws200708/cg/slides/CG16-RasterizationClipping.pdf" TargetMode="External"/><Relationship Id="rId2" Type="http://schemas.openxmlformats.org/officeDocument/2006/relationships/hyperlink" Target="https://en.wikipedia.org/wiki/Rasterisation" TargetMode="External"/><Relationship Id="rId1" Type="http://schemas.openxmlformats.org/officeDocument/2006/relationships/hyperlink" Target="https://www.slideshare.net/mohammedarif89/intro-to-scan-conversion"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Scan Conversation (Part 1)</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endParaRPr lang="en-US" sz="2000" b="1" dirty="0">
              <a:solidFill>
                <a:srgbClr val="0070C0"/>
              </a:solidFill>
              <a:latin typeface="Arial" panose="020B0604020202020204" pitchFamily="34" charset="0"/>
              <a:cs typeface="Arial" panose="020B0604020202020204" pitchFamily="34" charset="0"/>
            </a:endParaRP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gridCol w="1397725"/>
                <a:gridCol w="1227909"/>
                <a:gridCol w="1281165"/>
                <a:gridCol w="1153550"/>
                <a:gridCol w="1792225"/>
              </a:tblGrid>
              <a:tr h="378736">
                <a:tc>
                  <a:txBody>
                    <a:bodyPr/>
                    <a:lstStyle/>
                    <a:p>
                      <a:r>
                        <a:rPr lang="en-US" dirty="0"/>
                        <a:t>Lecture No:</a:t>
                      </a:r>
                      <a:endParaRPr lang="en-US" dirty="0"/>
                    </a:p>
                  </a:txBody>
                  <a:tcPr/>
                </a:tc>
                <a:tc>
                  <a:txBody>
                    <a:bodyPr/>
                    <a:lstStyle/>
                    <a:p>
                      <a:r>
                        <a:rPr lang="en-US" dirty="0"/>
                        <a:t>04</a:t>
                      </a:r>
                      <a:endParaRPr lang="en-US" dirty="0"/>
                    </a:p>
                  </a:txBody>
                  <a:tcPr/>
                </a:tc>
                <a:tc>
                  <a:txBody>
                    <a:bodyPr/>
                    <a:lstStyle/>
                    <a:p>
                      <a:r>
                        <a:rPr lang="en-US" dirty="0"/>
                        <a:t>Week No:</a:t>
                      </a:r>
                      <a:endParaRPr lang="en-US" dirty="0"/>
                    </a:p>
                  </a:txBody>
                  <a:tcPr/>
                </a:tc>
                <a:tc>
                  <a:txBody>
                    <a:bodyPr/>
                    <a:lstStyle/>
                    <a:p>
                      <a:r>
                        <a:rPr lang="en-US" dirty="0"/>
                        <a:t>03</a:t>
                      </a:r>
                      <a:endParaRPr lang="en-US" dirty="0"/>
                    </a:p>
                  </a:txBody>
                  <a:tcPr/>
                </a:tc>
                <a:tc>
                  <a:txBody>
                    <a:bodyPr/>
                    <a:lstStyle/>
                    <a:p>
                      <a:r>
                        <a:rPr lang="en-US" dirty="0"/>
                        <a:t>Semester: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Fall 202</a:t>
                      </a:r>
                      <a:r>
                        <a:rPr lang="en-GB" altLang="en-US" dirty="0"/>
                        <a:t>3</a:t>
                      </a:r>
                      <a:r>
                        <a:rPr lang="en-US" dirty="0"/>
                        <a:t>-202</a:t>
                      </a:r>
                      <a:r>
                        <a:rPr lang="en-GB" altLang="en-US" dirty="0"/>
                        <a:t>4</a:t>
                      </a:r>
                      <a:endParaRPr lang="en-GB" altLang="en-US" dirty="0"/>
                    </a:p>
                  </a:txBody>
                  <a:tcPr/>
                </a:tc>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endParaRPr kumimoji="0" lang="en-US" sz="1800" b="1" i="0" u="none" strike="noStrike" kern="1200" cap="none" spc="0" normalizeH="0" baseline="0" noProof="0" dirty="0">
                        <a:ln>
                          <a:noFill/>
                        </a:ln>
                        <a:solidFill>
                          <a:prstClr val="black"/>
                        </a:solidFill>
                        <a:effectLst/>
                        <a:uLnTx/>
                        <a:uFillTx/>
                        <a:latin typeface="+mn-lt"/>
                        <a:ea typeface="+mn-ea"/>
                        <a:cs typeface="+mn-cs"/>
                      </a:endParaRP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altLang="en-US" sz="1800" b="1" i="0" dirty="0"/>
                        <a:t>Shahnaj Parvin</a:t>
                      </a:r>
                      <a:r>
                        <a:rPr lang="en-US" sz="1800" b="1" i="0" dirty="0"/>
                        <a:t>,  </a:t>
                      </a:r>
                      <a:r>
                        <a:rPr lang="en-GB" altLang="en-US" sz="1800" b="1" i="0" dirty="0"/>
                        <a:t> sparvin</a:t>
                      </a:r>
                      <a:r>
                        <a:rPr lang="en-US" b="1" i="1" dirty="0"/>
                        <a:t>@aiub.edu</a:t>
                      </a:r>
                      <a:endParaRPr lang="en-US" b="1" i="0" dirty="0"/>
                    </a:p>
                  </a:txBody>
                  <a:tcPr/>
                </a:tc>
                <a:tc hMerge="1">
                  <a:tcPr/>
                </a:tc>
                <a:tc hMerge="1">
                  <a:tcPr/>
                </a:tc>
                <a:tc hMerge="1">
                  <a:tcPr/>
                </a:tc>
                <a:tc hMerge="1">
                  <a:tcPr/>
                </a:tc>
              </a:tr>
            </a:tbl>
          </a:graphicData>
        </a:graphic>
      </p:graphicFrame>
      <p:sp>
        <p:nvSpPr>
          <p:cNvPr id="8" name="Subtitle 2"/>
          <p:cNvSpPr txBox="1"/>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dirty="0"/>
              <a:t>Course Title: Computer Graphics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endParaRPr lang="en-US" dirty="0"/>
          </a:p>
        </p:txBody>
      </p:sp>
      <p:sp>
        <p:nvSpPr>
          <p:cNvPr id="5" name="Subtitle 4"/>
          <p:cNvSpPr>
            <a:spLocks noGrp="1"/>
          </p:cNvSpPr>
          <p:nvPr>
            <p:ph type="subTitle" idx="1"/>
          </p:nvPr>
        </p:nvSpPr>
        <p:spPr/>
        <p:txBody>
          <a:bodyPr/>
          <a:lstStyle/>
          <a:p>
            <a:r>
              <a:rPr lang="en-US" dirty="0"/>
              <a:t>Disjoint Pixel</a:t>
            </a:r>
            <a:endParaRPr lang="x-none" dirty="0"/>
          </a:p>
        </p:txBody>
      </p:sp>
      <p:sp>
        <p:nvSpPr>
          <p:cNvPr id="4" name="TextBox 3"/>
          <p:cNvSpPr txBox="1"/>
          <p:nvPr/>
        </p:nvSpPr>
        <p:spPr>
          <a:xfrm>
            <a:off x="783772" y="2435898"/>
            <a:ext cx="7740796" cy="1138773"/>
          </a:xfrm>
          <a:prstGeom prst="rect">
            <a:avLst/>
          </a:prstGeom>
          <a:noFill/>
        </p:spPr>
        <p:txBody>
          <a:bodyPr wrap="square" rtlCol="0">
            <a:spAutoFit/>
          </a:bodyPr>
          <a:lstStyle/>
          <a:p>
            <a:endParaRPr lang="en-US" sz="3200" dirty="0"/>
          </a:p>
          <a:p>
            <a:endParaRPr lang="en-US" dirty="0"/>
          </a:p>
          <a:p>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44270" y="2713703"/>
            <a:ext cx="6019800" cy="3124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err="1"/>
              <a:t>Bresenham's</a:t>
            </a:r>
            <a:r>
              <a:rPr lang="en-US" dirty="0"/>
              <a:t> Incremental Algorithm </a:t>
            </a:r>
            <a:endParaRPr lang="x-none" dirty="0"/>
          </a:p>
        </p:txBody>
      </p:sp>
      <p:sp>
        <p:nvSpPr>
          <p:cNvPr id="4" name="TextBox 3"/>
          <p:cNvSpPr txBox="1"/>
          <p:nvPr/>
        </p:nvSpPr>
        <p:spPr>
          <a:xfrm>
            <a:off x="783772" y="2435898"/>
            <a:ext cx="7740796" cy="2523768"/>
          </a:xfrm>
          <a:prstGeom prst="rect">
            <a:avLst/>
          </a:prstGeom>
          <a:noFill/>
        </p:spPr>
        <p:txBody>
          <a:bodyPr wrap="square" rtlCol="0">
            <a:spAutoFit/>
          </a:bodyPr>
          <a:lstStyle/>
          <a:p>
            <a:pPr algn="just"/>
            <a:r>
              <a:rPr lang="en-US" sz="2800" dirty="0"/>
              <a:t>In computer graphics, a digital differential analyzer (DDA) is hardware or software used for interpolation of variables over an interval between start and end point. DDAs are used for rasterization of lines, triangles and polygons.(graphics algorithm)</a:t>
            </a:r>
            <a:endParaRPr lang="en-US" sz="2800" dirty="0"/>
          </a:p>
          <a:p>
            <a:pPr algn="just"/>
            <a:endParaRPr lang="x-non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Derivation</a:t>
            </a:r>
            <a:endParaRPr lang="x-none" dirty="0"/>
          </a:p>
        </p:txBody>
      </p:sp>
      <p:pic>
        <p:nvPicPr>
          <p:cNvPr id="7"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0600" y="2197511"/>
            <a:ext cx="6781800" cy="3657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Derivation (if m&lt;1)</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6801" y="2477863"/>
            <a:ext cx="6410730" cy="34509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Derivation</a:t>
            </a:r>
            <a:endParaRPr lang="x-none" dirty="0"/>
          </a:p>
        </p:txBody>
      </p:sp>
      <p:pic>
        <p:nvPicPr>
          <p:cNvPr id="7"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52600" y="2241754"/>
            <a:ext cx="5943599" cy="368709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Derivation (if m&lt;1)</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52600" y="2477863"/>
            <a:ext cx="4748481" cy="337724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Derivation (if m&lt;1)</a:t>
            </a:r>
            <a:endParaRPr lang="x-none" dirty="0"/>
          </a:p>
        </p:txBody>
      </p:sp>
      <p:pic>
        <p:nvPicPr>
          <p:cNvPr id="7"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01761" y="2420768"/>
            <a:ext cx="5257800" cy="306563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Derivation (if m&gt;1 and m=1)</a:t>
            </a:r>
            <a:endParaRPr lang="x-none" dirty="0"/>
          </a:p>
        </p:txBody>
      </p:sp>
      <p:sp>
        <p:nvSpPr>
          <p:cNvPr id="3" name="Rectangle 2"/>
          <p:cNvSpPr/>
          <p:nvPr/>
        </p:nvSpPr>
        <p:spPr>
          <a:xfrm>
            <a:off x="1179870" y="2648635"/>
            <a:ext cx="6430297" cy="3108543"/>
          </a:xfrm>
          <a:prstGeom prst="rect">
            <a:avLst/>
          </a:prstGeom>
        </p:spPr>
        <p:txBody>
          <a:bodyPr wrap="square">
            <a:spAutoFit/>
          </a:bodyPr>
          <a:lstStyle/>
          <a:p>
            <a:r>
              <a:rPr lang="es-ES" sz="2800" b="1" dirty="0" err="1"/>
              <a:t>if</a:t>
            </a:r>
            <a:r>
              <a:rPr lang="es-ES" sz="2800" b="1" dirty="0"/>
              <a:t> m&gt;1</a:t>
            </a:r>
            <a:endParaRPr lang="es-ES" sz="2800" b="1" dirty="0"/>
          </a:p>
          <a:p>
            <a:r>
              <a:rPr lang="es-ES" sz="2800" dirty="0"/>
              <a:t>x1 = round(x + 1 /m) </a:t>
            </a:r>
            <a:endParaRPr lang="es-ES" sz="2800" dirty="0"/>
          </a:p>
          <a:p>
            <a:r>
              <a:rPr lang="es-ES" sz="2800" dirty="0"/>
              <a:t>y1 = y + 1 </a:t>
            </a:r>
            <a:endParaRPr lang="es-ES" sz="2800" dirty="0"/>
          </a:p>
          <a:p>
            <a:endParaRPr lang="es-ES" sz="2800" dirty="0"/>
          </a:p>
          <a:p>
            <a:r>
              <a:rPr lang="es-ES" sz="2800" b="1" dirty="0" err="1"/>
              <a:t>if</a:t>
            </a:r>
            <a:r>
              <a:rPr lang="es-ES" sz="2800" b="1" dirty="0"/>
              <a:t> m=1</a:t>
            </a:r>
            <a:endParaRPr lang="es-ES" sz="2800" b="1" dirty="0"/>
          </a:p>
          <a:p>
            <a:r>
              <a:rPr lang="es-ES" sz="2800" dirty="0"/>
              <a:t>x1=x+1</a:t>
            </a:r>
            <a:endParaRPr lang="es-ES" sz="2800" dirty="0"/>
          </a:p>
          <a:p>
            <a:r>
              <a:rPr lang="es-ES" sz="2800" dirty="0"/>
              <a:t>y1=y+1</a:t>
            </a:r>
            <a:endParaRPr 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Mathematics (Question)</a:t>
            </a:r>
            <a:endParaRPr lang="x-none"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01131" y="2129760"/>
            <a:ext cx="27813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Mathematics (Solve):  Calculate Slope m and 1</a:t>
            </a:r>
            <a:r>
              <a:rPr lang="en-US" baseline="30000" dirty="0"/>
              <a:t>st</a:t>
            </a:r>
            <a:r>
              <a:rPr lang="en-US" dirty="0"/>
              <a:t> Pixel </a:t>
            </a:r>
            <a:endParaRPr lang="x-none" dirty="0"/>
          </a:p>
        </p:txBody>
      </p:sp>
      <p:pic>
        <p:nvPicPr>
          <p:cNvPr id="6" name="Content Placeholder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19200" y="2359742"/>
            <a:ext cx="6929115" cy="33921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endParaRPr lang="en-US" dirty="0"/>
          </a:p>
        </p:txBody>
      </p:sp>
      <p:sp>
        <p:nvSpPr>
          <p:cNvPr id="3" name="Subtitle 2"/>
          <p:cNvSpPr>
            <a:spLocks noGrp="1"/>
          </p:cNvSpPr>
          <p:nvPr>
            <p:ph type="subTitle" idx="1"/>
          </p:nvPr>
        </p:nvSpPr>
        <p:spPr>
          <a:xfrm>
            <a:off x="486696" y="2363928"/>
            <a:ext cx="7905135" cy="3638666"/>
          </a:xfrm>
        </p:spPr>
        <p:txBody>
          <a:bodyPr>
            <a:normAutofit/>
          </a:bodyPr>
          <a:lstStyle/>
          <a:p>
            <a:pPr marL="342900" indent="-342900">
              <a:buAutoNum type="arabicPeriod"/>
            </a:pPr>
            <a:r>
              <a:rPr lang="en-US" sz="2300" dirty="0">
                <a:solidFill>
                  <a:schemeClr val="tx1"/>
                </a:solidFill>
              </a:rPr>
              <a:t>What is Scan Conversation?</a:t>
            </a:r>
            <a:endParaRPr lang="en-US" sz="2300" dirty="0">
              <a:solidFill>
                <a:schemeClr val="tx1"/>
              </a:solidFill>
            </a:endParaRPr>
          </a:p>
          <a:p>
            <a:pPr marL="342900" indent="-342900">
              <a:buAutoNum type="arabicPeriod"/>
            </a:pPr>
            <a:r>
              <a:rPr lang="en-US" sz="2300" dirty="0">
                <a:solidFill>
                  <a:schemeClr val="tx1"/>
                </a:solidFill>
              </a:rPr>
              <a:t>What is </a:t>
            </a:r>
            <a:r>
              <a:rPr lang="en-US" sz="2300" dirty="0" err="1">
                <a:solidFill>
                  <a:schemeClr val="tx1"/>
                </a:solidFill>
              </a:rPr>
              <a:t>Rasterisation</a:t>
            </a:r>
            <a:r>
              <a:rPr lang="en-US" sz="2300" dirty="0">
                <a:solidFill>
                  <a:schemeClr val="tx1"/>
                </a:solidFill>
              </a:rPr>
              <a:t>?</a:t>
            </a:r>
            <a:endParaRPr lang="en-US" sz="2300" dirty="0">
              <a:solidFill>
                <a:schemeClr val="tx1"/>
              </a:solidFill>
            </a:endParaRPr>
          </a:p>
          <a:p>
            <a:pPr marL="342900" indent="-342900">
              <a:buAutoNum type="arabicPeriod"/>
            </a:pPr>
            <a:r>
              <a:rPr lang="en-US" sz="2300" dirty="0">
                <a:solidFill>
                  <a:schemeClr val="tx1"/>
                </a:solidFill>
              </a:rPr>
              <a:t>What is Incremental Algorithm?</a:t>
            </a:r>
            <a:endParaRPr lang="en-US" sz="2300" dirty="0">
              <a:solidFill>
                <a:schemeClr val="tx1"/>
              </a:solidFill>
            </a:endParaRPr>
          </a:p>
          <a:p>
            <a:pPr marL="342900" indent="-342900">
              <a:buAutoNum type="arabicPeriod"/>
            </a:pPr>
            <a:r>
              <a:rPr lang="en-US" sz="2300" dirty="0">
                <a:solidFill>
                  <a:schemeClr val="tx1"/>
                </a:solidFill>
              </a:rPr>
              <a:t>Characteristics of Incremental Algorithm.</a:t>
            </a:r>
            <a:endParaRPr lang="en-US" sz="2300" dirty="0">
              <a:solidFill>
                <a:schemeClr val="tx1"/>
              </a:solidFill>
            </a:endParaRPr>
          </a:p>
          <a:p>
            <a:pPr marL="342900" indent="-342900">
              <a:buAutoNum type="arabicPeriod"/>
            </a:pPr>
            <a:r>
              <a:rPr lang="en-US" sz="2300" dirty="0">
                <a:solidFill>
                  <a:schemeClr val="tx1"/>
                </a:solidFill>
              </a:rPr>
              <a:t>DDA Line Incremental Algorithm (Derivation)</a:t>
            </a:r>
            <a:endParaRPr lang="en-US" sz="2300" dirty="0">
              <a:solidFill>
                <a:schemeClr val="tx1"/>
              </a:solidFill>
            </a:endParaRPr>
          </a:p>
          <a:p>
            <a:pPr marL="342900" indent="-342900">
              <a:buAutoNum type="arabicPeriod"/>
            </a:pPr>
            <a:r>
              <a:rPr lang="en-US" sz="2300" dirty="0">
                <a:solidFill>
                  <a:schemeClr val="tx1"/>
                </a:solidFill>
              </a:rPr>
              <a:t>DDA Line Incremental Algorithm (Mathematics)</a:t>
            </a:r>
            <a:endParaRPr lang="en-US" sz="2300" dirty="0">
              <a:solidFill>
                <a:schemeClr val="tx1"/>
              </a:solidFill>
            </a:endParaRPr>
          </a:p>
          <a:p>
            <a:pPr marL="342900" indent="-342900">
              <a:buAutoNum type="arabicPeriod"/>
            </a:pPr>
            <a:r>
              <a:rPr lang="en-US" sz="2300" dirty="0">
                <a:solidFill>
                  <a:schemeClr val="tx1"/>
                </a:solidFill>
              </a:rPr>
              <a:t>Disadvantages of DDA Line Incremental Algorithm</a:t>
            </a:r>
            <a:endParaRPr lang="en-US" sz="2300" dirty="0">
              <a:solidFill>
                <a:schemeClr val="tx1"/>
              </a:solidFill>
            </a:endParaRPr>
          </a:p>
          <a:p>
            <a:pPr marL="342900" indent="-342900">
              <a:buAutoNum type="arabicPeriod"/>
            </a:pPr>
            <a:r>
              <a:rPr lang="en-US" sz="2300" dirty="0">
                <a:solidFill>
                  <a:schemeClr val="tx1"/>
                </a:solidFill>
              </a:rPr>
              <a:t>Midpoint Line Algorithm (Derivation)</a:t>
            </a:r>
            <a:endParaRPr lang="en-US" sz="2300" dirty="0">
              <a:solidFill>
                <a:schemeClr val="tx1"/>
              </a:solidFill>
            </a:endParaRPr>
          </a:p>
          <a:p>
            <a:pPr marL="342900" indent="-342900">
              <a:buAutoNum type="arabicPeriod"/>
            </a:pPr>
            <a:r>
              <a:rPr lang="en-US" sz="2300" dirty="0">
                <a:solidFill>
                  <a:schemeClr val="tx1"/>
                </a:solidFill>
              </a:rPr>
              <a:t>Midpoint Line Algorithm (Mathematics)</a:t>
            </a:r>
            <a:endParaRPr lang="en-US" sz="2300" dirty="0">
              <a:solidFill>
                <a:schemeClr val="tx1"/>
              </a:solidFill>
            </a:endParaRPr>
          </a:p>
          <a:p>
            <a:pPr marL="342900" indent="-342900">
              <a:buAutoNum type="arabicPeriod"/>
            </a:pPr>
            <a:r>
              <a:rPr lang="en-US" sz="2300" dirty="0">
                <a:solidFill>
                  <a:schemeClr val="tx1"/>
                </a:solidFill>
              </a:rPr>
              <a:t>Advantages of Midpoint Line Algorithm</a:t>
            </a:r>
            <a:endParaRPr lang="en-US" sz="23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Mathematics (Solve): Calculate 2</a:t>
            </a:r>
            <a:r>
              <a:rPr lang="en-US" baseline="30000" dirty="0"/>
              <a:t>nd</a:t>
            </a:r>
            <a:r>
              <a:rPr lang="en-US" dirty="0"/>
              <a:t> pixel</a:t>
            </a:r>
            <a:endParaRPr lang="x-none" dirty="0"/>
          </a:p>
        </p:txBody>
      </p:sp>
      <p:pic>
        <p:nvPicPr>
          <p:cNvPr id="7"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1547" y="2227006"/>
            <a:ext cx="7020905" cy="371659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Mathematics (Solve): Calculate 3</a:t>
            </a:r>
            <a:r>
              <a:rPr lang="en-US" baseline="30000" dirty="0"/>
              <a:t>rd</a:t>
            </a:r>
            <a:r>
              <a:rPr lang="en-US" dirty="0"/>
              <a:t> pixel</a:t>
            </a:r>
            <a:endParaRPr lang="x-none" dirty="0"/>
          </a:p>
        </p:txBody>
      </p:sp>
      <p:pic>
        <p:nvPicPr>
          <p:cNvPr id="8"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47800" y="2362200"/>
            <a:ext cx="5805861" cy="346758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Mathematics (Solve): Calculate  Final pixel</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28364" y="2053941"/>
            <a:ext cx="5887272" cy="406774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Digital Differential Analyzer (DDA)</a:t>
            </a:r>
            <a:endParaRPr lang="en-US" sz="3600" dirty="0"/>
          </a:p>
        </p:txBody>
      </p:sp>
      <p:sp>
        <p:nvSpPr>
          <p:cNvPr id="5" name="Subtitle 4"/>
          <p:cNvSpPr>
            <a:spLocks noGrp="1"/>
          </p:cNvSpPr>
          <p:nvPr>
            <p:ph type="subTitle" idx="1"/>
          </p:nvPr>
        </p:nvSpPr>
        <p:spPr/>
        <p:txBody>
          <a:bodyPr/>
          <a:lstStyle/>
          <a:p>
            <a:r>
              <a:rPr lang="en-US" dirty="0"/>
              <a:t>Disadvantages</a:t>
            </a:r>
            <a:endParaRPr lang="x-none" dirty="0"/>
          </a:p>
        </p:txBody>
      </p:sp>
      <p:sp>
        <p:nvSpPr>
          <p:cNvPr id="3" name="Rectangle 2"/>
          <p:cNvSpPr/>
          <p:nvPr/>
        </p:nvSpPr>
        <p:spPr>
          <a:xfrm>
            <a:off x="752168" y="2448232"/>
            <a:ext cx="7860890" cy="3600986"/>
          </a:xfrm>
          <a:prstGeom prst="rect">
            <a:avLst/>
          </a:prstGeom>
        </p:spPr>
        <p:txBody>
          <a:bodyPr wrap="square">
            <a:spAutoFit/>
          </a:bodyPr>
          <a:lstStyle/>
          <a:p>
            <a:endParaRPr lang="en-US" dirty="0"/>
          </a:p>
          <a:p>
            <a:pPr marL="285750" indent="-285750" algn="just">
              <a:buFont typeface="Arial" panose="020B0604020202020204" pitchFamily="34" charset="0"/>
              <a:buChar char="•"/>
            </a:pPr>
            <a:r>
              <a:rPr lang="en-US" sz="2400" dirty="0"/>
              <a:t>Floating point arithmetic in DDA algorithm is still time consuming. The algorithm is orientation dependent. Hence end point accuracy is poor. </a:t>
            </a:r>
            <a:endParaRPr lang="en-US" sz="2400" dirty="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Although DDA is fast, the accumulation of round-off error in successive additions of floating point increment, however can cause the calculation pixel position to drift away from the true line path for long line segment</a:t>
            </a:r>
            <a:endParaRPr lang="en-US" dirty="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Introduction</a:t>
            </a:r>
            <a:endParaRPr lang="x-none" dirty="0"/>
          </a:p>
        </p:txBody>
      </p:sp>
      <p:sp>
        <p:nvSpPr>
          <p:cNvPr id="3" name="Rectangle 2"/>
          <p:cNvSpPr/>
          <p:nvPr/>
        </p:nvSpPr>
        <p:spPr>
          <a:xfrm>
            <a:off x="265471" y="2448232"/>
            <a:ext cx="8347587" cy="2523768"/>
          </a:xfrm>
          <a:prstGeom prst="rect">
            <a:avLst/>
          </a:prstGeom>
        </p:spPr>
        <p:txBody>
          <a:bodyPr wrap="square">
            <a:spAutoFit/>
          </a:bodyPr>
          <a:lstStyle/>
          <a:p>
            <a:pPr algn="just"/>
            <a:r>
              <a:rPr lang="en-US" sz="2800" dirty="0"/>
              <a:t>The Midpoint line algorithm is an incremental line plotting algorithm i.e. at each step we make incremental calculations based on preceding step to find next y value, in order to form a close approximation to a straight line between two points.</a:t>
            </a:r>
            <a:endParaRPr lang="en-US" sz="2800"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Concept</a:t>
            </a:r>
            <a:endParaRPr lang="x-none" dirty="0"/>
          </a:p>
        </p:txBody>
      </p:sp>
      <p:pic>
        <p:nvPicPr>
          <p:cNvPr id="6" name="Content Placeholder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0600" y="2138522"/>
            <a:ext cx="6401193" cy="381245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Concept</a:t>
            </a:r>
            <a:endParaRPr lang="x-none" dirty="0"/>
          </a:p>
        </p:txBody>
      </p:sp>
      <p:sp>
        <p:nvSpPr>
          <p:cNvPr id="3" name="Rectangle 2"/>
          <p:cNvSpPr/>
          <p:nvPr/>
        </p:nvSpPr>
        <p:spPr>
          <a:xfrm>
            <a:off x="1120877" y="2690336"/>
            <a:ext cx="6518787" cy="3416320"/>
          </a:xfrm>
          <a:prstGeom prst="rect">
            <a:avLst/>
          </a:prstGeom>
        </p:spPr>
        <p:txBody>
          <a:bodyPr wrap="square">
            <a:spAutoFit/>
          </a:bodyPr>
          <a:lstStyle/>
          <a:p>
            <a:pPr marL="118745" indent="0">
              <a:buNone/>
            </a:pPr>
            <a:r>
              <a:rPr lang="en-US" sz="3600" b="1" dirty="0"/>
              <a:t>Equation of Line:</a:t>
            </a:r>
            <a:endParaRPr lang="en-US" sz="3600" b="1" dirty="0"/>
          </a:p>
          <a:p>
            <a:pPr marL="118745" indent="0">
              <a:buNone/>
            </a:pPr>
            <a:r>
              <a:rPr lang="en-US" sz="3600" dirty="0"/>
              <a:t>y=</a:t>
            </a:r>
            <a:r>
              <a:rPr lang="en-US" sz="3600" dirty="0" err="1"/>
              <a:t>mx+B</a:t>
            </a:r>
            <a:endParaRPr lang="en-US" sz="3600" dirty="0"/>
          </a:p>
          <a:p>
            <a:pPr marL="118745" indent="0">
              <a:buNone/>
            </a:pPr>
            <a:endParaRPr lang="en-US" dirty="0"/>
          </a:p>
          <a:p>
            <a:pPr marL="118745" indent="0">
              <a:buNone/>
            </a:pPr>
            <a:endParaRPr lang="en-US" dirty="0"/>
          </a:p>
          <a:p>
            <a:pPr marL="118745" indent="0">
              <a:buNone/>
            </a:pPr>
            <a:r>
              <a:rPr lang="en-US" sz="3600" b="1" dirty="0"/>
              <a:t>Function of Line:</a:t>
            </a:r>
            <a:endParaRPr lang="en-US" sz="3600" b="1" dirty="0"/>
          </a:p>
          <a:p>
            <a:pPr marL="118745" indent="0">
              <a:buNone/>
            </a:pPr>
            <a:r>
              <a:rPr lang="en-US" sz="3600" dirty="0"/>
              <a:t>F(</a:t>
            </a:r>
            <a:r>
              <a:rPr lang="en-US" sz="3600" dirty="0" err="1"/>
              <a:t>x,y</a:t>
            </a:r>
            <a:r>
              <a:rPr lang="en-US" sz="3600" dirty="0"/>
              <a:t>)= </a:t>
            </a:r>
            <a:r>
              <a:rPr lang="en-US" sz="3600" dirty="0" err="1"/>
              <a:t>ax+by+c</a:t>
            </a:r>
            <a:endParaRPr lang="en-US" sz="3600" dirty="0"/>
          </a:p>
          <a:p>
            <a:pPr marL="118745" indent="0">
              <a:buNone/>
            </a:pPr>
            <a:endParaRPr lang="en-US"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a:t>
            </a:r>
            <a:endParaRPr lang="x-none" dirty="0"/>
          </a:p>
        </p:txBody>
      </p:sp>
      <p:pic>
        <p:nvPicPr>
          <p:cNvPr id="6" name="Content Placeholder 5"/>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642389" y="2256502"/>
            <a:ext cx="7859222" cy="390804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a:t>
            </a:r>
            <a:endParaRPr lang="x-none" dirty="0"/>
          </a:p>
        </p:txBody>
      </p:sp>
      <p:pic>
        <p:nvPicPr>
          <p:cNvPr id="7" name="Content Placeholder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5400" y="2271251"/>
            <a:ext cx="6477000" cy="374609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1948" y="2126220"/>
            <a:ext cx="8020595" cy="4114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Scan Conversation</a:t>
            </a:r>
            <a:endParaRPr lang="en-US" dirty="0"/>
          </a:p>
        </p:txBody>
      </p:sp>
      <p:sp>
        <p:nvSpPr>
          <p:cNvPr id="5" name="Subtitle 4"/>
          <p:cNvSpPr>
            <a:spLocks noGrp="1"/>
          </p:cNvSpPr>
          <p:nvPr>
            <p:ph type="subTitle" idx="1"/>
          </p:nvPr>
        </p:nvSpPr>
        <p:spPr/>
        <p:txBody>
          <a:bodyPr/>
          <a:lstStyle/>
          <a:p>
            <a:endParaRPr lang="x-none" dirty="0"/>
          </a:p>
        </p:txBody>
      </p:sp>
      <p:sp>
        <p:nvSpPr>
          <p:cNvPr id="6" name="TextBox 5"/>
          <p:cNvSpPr txBox="1"/>
          <p:nvPr/>
        </p:nvSpPr>
        <p:spPr>
          <a:xfrm>
            <a:off x="783772" y="2435897"/>
            <a:ext cx="2540311" cy="369332"/>
          </a:xfrm>
          <a:prstGeom prst="rect">
            <a:avLst/>
          </a:prstGeom>
          <a:noFill/>
        </p:spPr>
        <p:txBody>
          <a:bodyPr wrap="none" rtlCol="0">
            <a:spAutoFit/>
          </a:bodyPr>
          <a:lstStyle/>
          <a:p>
            <a:r>
              <a:rPr lang="x-none" dirty="0"/>
              <a:t>Modify as appropriate…..</a:t>
            </a:r>
            <a:endParaRPr lang="x-none" dirty="0"/>
          </a:p>
        </p:txBody>
      </p:sp>
      <p:pic>
        <p:nvPicPr>
          <p:cNvPr id="7" name="Picture 2"/>
          <p:cNvPicPr>
            <a:picLocks noChangeAspect="1" noChangeArrowheads="1"/>
          </p:cNvPicPr>
          <p:nvPr/>
        </p:nvPicPr>
        <p:blipFill>
          <a:blip r:embed="rId1"/>
          <a:srcRect/>
          <a:stretch>
            <a:fillRect/>
          </a:stretch>
        </p:blipFill>
        <p:spPr bwMode="auto">
          <a:xfrm>
            <a:off x="310433" y="2237104"/>
            <a:ext cx="8229600" cy="3745657"/>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 (Find </a:t>
            </a:r>
            <a:r>
              <a:rPr lang="en-US" dirty="0" err="1"/>
              <a:t>Dstart</a:t>
            </a:r>
            <a:r>
              <a:rPr lang="en-US" dirty="0"/>
              <a:t>)</a:t>
            </a:r>
            <a:endParaRPr lang="x-none" dirty="0"/>
          </a:p>
        </p:txBody>
      </p:sp>
      <p:pic>
        <p:nvPicPr>
          <p:cNvPr id="7" name="Content Placeholder 5"/>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457200" y="2108006"/>
            <a:ext cx="8229600" cy="395961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 (Find </a:t>
            </a:r>
            <a:r>
              <a:rPr lang="en-US" dirty="0" err="1"/>
              <a:t>Dstart</a:t>
            </a:r>
            <a:r>
              <a:rPr lang="en-US" dirty="0"/>
              <a:t>)</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3000" y="2253994"/>
            <a:ext cx="6705599" cy="366763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 (How to Choose E / NE)</a:t>
            </a:r>
            <a:endParaRPr lang="x-none" dirty="0"/>
          </a:p>
        </p:txBody>
      </p:sp>
      <p:pic>
        <p:nvPicPr>
          <p:cNvPr id="7"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24001" y="2657149"/>
            <a:ext cx="5486400" cy="335984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 (If E is chosen)</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23389" y="2496914"/>
            <a:ext cx="7497221" cy="375148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 (If E is chosen)</a:t>
            </a:r>
            <a:endParaRPr lang="x-none" dirty="0"/>
          </a:p>
        </p:txBody>
      </p:sp>
      <p:pic>
        <p:nvPicPr>
          <p:cNvPr id="7"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7178" y="2197510"/>
            <a:ext cx="7649643" cy="398943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 (If  NE is chosen)</a:t>
            </a:r>
            <a:endParaRPr lang="x-none" dirty="0"/>
          </a:p>
        </p:txBody>
      </p:sp>
      <p:pic>
        <p:nvPicPr>
          <p:cNvPr id="8"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4400" y="2126220"/>
            <a:ext cx="6753657" cy="389278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 (Adjustment with value 2)</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200" y="2214708"/>
            <a:ext cx="8229600" cy="29718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Derivation (Summary)</a:t>
            </a:r>
            <a:endParaRPr lang="x-none" dirty="0"/>
          </a:p>
        </p:txBody>
      </p:sp>
      <p:pic>
        <p:nvPicPr>
          <p:cNvPr id="7"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7200" y="2362200"/>
            <a:ext cx="8229600" cy="33528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Advantages</a:t>
            </a:r>
            <a:endParaRPr lang="x-none" dirty="0"/>
          </a:p>
        </p:txBody>
      </p:sp>
      <p:sp>
        <p:nvSpPr>
          <p:cNvPr id="3" name="Rectangle 2"/>
          <p:cNvSpPr/>
          <p:nvPr/>
        </p:nvSpPr>
        <p:spPr>
          <a:xfrm>
            <a:off x="476205" y="2347902"/>
            <a:ext cx="6897989" cy="2769989"/>
          </a:xfrm>
          <a:prstGeom prst="rect">
            <a:avLst/>
          </a:prstGeom>
        </p:spPr>
        <p:txBody>
          <a:bodyPr wrap="square">
            <a:spAutoFit/>
          </a:bodyPr>
          <a:lstStyle/>
          <a:p>
            <a:pPr marL="571500" indent="-571500">
              <a:buFont typeface="Arial" panose="020B0604020202020204" pitchFamily="34" charset="0"/>
              <a:buChar char="•"/>
            </a:pPr>
            <a:r>
              <a:rPr lang="en-US" sz="3000" dirty="0"/>
              <a:t>Incremental Method</a:t>
            </a:r>
            <a:endParaRPr lang="en-US" sz="3000" dirty="0"/>
          </a:p>
          <a:p>
            <a:pPr marL="571500" indent="-571500">
              <a:buFont typeface="Arial" panose="020B0604020202020204" pitchFamily="34" charset="0"/>
              <a:buChar char="•"/>
            </a:pPr>
            <a:r>
              <a:rPr lang="en-US" sz="3000" dirty="0"/>
              <a:t>No Round Function</a:t>
            </a:r>
            <a:endParaRPr lang="en-US" sz="3000" dirty="0"/>
          </a:p>
          <a:p>
            <a:pPr marL="571500" indent="-571500">
              <a:buFont typeface="Arial" panose="020B0604020202020204" pitchFamily="34" charset="0"/>
              <a:buChar char="•"/>
            </a:pPr>
            <a:r>
              <a:rPr lang="en-US" sz="3000" dirty="0"/>
              <a:t>More accurate position</a:t>
            </a:r>
            <a:endParaRPr lang="en-US" sz="3000" dirty="0"/>
          </a:p>
          <a:p>
            <a:pPr marL="571500" indent="-571500">
              <a:buFont typeface="Arial" panose="020B0604020202020204" pitchFamily="34" charset="0"/>
              <a:buChar char="•"/>
            </a:pPr>
            <a:r>
              <a:rPr lang="en-US" sz="3000" dirty="0"/>
              <a:t>Only Arithmetic Function</a:t>
            </a:r>
            <a:endParaRPr lang="en-US" sz="3000" dirty="0"/>
          </a:p>
          <a:p>
            <a:endParaRPr lang="en-US" dirty="0"/>
          </a:p>
          <a:p>
            <a:endParaRPr lang="en-US" dirty="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Mathematics : Question</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76400" y="2521974"/>
            <a:ext cx="5638799" cy="368544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Rasterisation</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309717" y="2435898"/>
            <a:ext cx="8214852" cy="2800767"/>
          </a:xfrm>
          <a:prstGeom prst="rect">
            <a:avLst/>
          </a:prstGeom>
          <a:noFill/>
        </p:spPr>
        <p:txBody>
          <a:bodyPr wrap="square" rtlCol="0">
            <a:spAutoFit/>
          </a:bodyPr>
          <a:lstStyle/>
          <a:p>
            <a:pPr algn="just"/>
            <a:r>
              <a:rPr lang="en-US" sz="2800" dirty="0" err="1"/>
              <a:t>Rasterisation</a:t>
            </a:r>
            <a:r>
              <a:rPr lang="en-US" sz="2800" dirty="0"/>
              <a:t> (or rasterization) is the task of taking an image described in a vector graphics format (shapes) and converting it into a raster image (pixels or dots) for output on a video display or printer, or for storage in a bitmap file format.</a:t>
            </a:r>
            <a:endParaRPr lang="en-US" sz="2800" dirty="0"/>
          </a:p>
          <a:p>
            <a:endParaRPr lang="en-US" dirty="0"/>
          </a:p>
          <a:p>
            <a:endParaRPr lang="x-none"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Mathematics: Solve</a:t>
            </a:r>
            <a:endParaRPr lang="x-none" dirty="0"/>
          </a:p>
        </p:txBody>
      </p:sp>
      <p:pic>
        <p:nvPicPr>
          <p:cNvPr id="8" name="Content Placeholder 5"/>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457200" y="2355067"/>
            <a:ext cx="8229600" cy="346549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Mathematics</a:t>
            </a:r>
            <a:endParaRPr lang="x-none" dirty="0"/>
          </a:p>
        </p:txBody>
      </p:sp>
      <p:pic>
        <p:nvPicPr>
          <p:cNvPr id="6" name="Content Placeholder 5"/>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975480" y="2344994"/>
            <a:ext cx="7193040" cy="348062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Mathematics</a:t>
            </a:r>
            <a:endParaRPr lang="x-none" dirty="0"/>
          </a:p>
        </p:txBody>
      </p:sp>
      <p:pic>
        <p:nvPicPr>
          <p:cNvPr id="7" name="Content Placeholder 5"/>
          <p:cNvPicPr>
            <a:picLocks noChangeAspect="1"/>
          </p:cNvPicPr>
          <p:nvPr/>
        </p:nvPicPr>
        <p:blipFill>
          <a:blip r:embed="rId1" cstate="email">
            <a:extLst>
              <a:ext uri="{28A0092B-C50C-407E-A947-70E740481C1C}">
                <a14:useLocalDpi xmlns:a14="http://schemas.microsoft.com/office/drawing/2010/main" val="0"/>
              </a:ext>
            </a:extLst>
          </a:blip>
          <a:stretch>
            <a:fillRect/>
          </a:stretch>
        </p:blipFill>
        <p:spPr>
          <a:xfrm>
            <a:off x="457200" y="2355067"/>
            <a:ext cx="8229600" cy="376551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Mathematics</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5627" y="2580968"/>
            <a:ext cx="7094690" cy="321514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400" dirty="0" err="1"/>
              <a:t>Bresenham's</a:t>
            </a:r>
            <a:r>
              <a:rPr lang="en-US" sz="3400" dirty="0"/>
              <a:t> Mid Point Line Algorithm</a:t>
            </a:r>
            <a:endParaRPr lang="en-US" sz="3400" dirty="0"/>
          </a:p>
        </p:txBody>
      </p:sp>
      <p:sp>
        <p:nvSpPr>
          <p:cNvPr id="5" name="Subtitle 4"/>
          <p:cNvSpPr>
            <a:spLocks noGrp="1"/>
          </p:cNvSpPr>
          <p:nvPr>
            <p:ph type="subTitle" idx="1"/>
          </p:nvPr>
        </p:nvSpPr>
        <p:spPr/>
        <p:txBody>
          <a:bodyPr/>
          <a:lstStyle/>
          <a:p>
            <a:r>
              <a:rPr lang="en-US" dirty="0"/>
              <a:t>Mathematics</a:t>
            </a:r>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35627" y="2580968"/>
            <a:ext cx="7094690" cy="3215147"/>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endParaRPr lang="en-US" sz="2600" b="1" dirty="0">
              <a:solidFill>
                <a:schemeClr val="tx1"/>
              </a:solidFill>
            </a:endParaRPr>
          </a:p>
        </p:txBody>
      </p:sp>
      <p:sp>
        <p:nvSpPr>
          <p:cNvPr id="5" name="TextBox 4"/>
          <p:cNvSpPr txBox="1"/>
          <p:nvPr/>
        </p:nvSpPr>
        <p:spPr>
          <a:xfrm>
            <a:off x="335494" y="1521497"/>
            <a:ext cx="8347587" cy="3385542"/>
          </a:xfrm>
          <a:prstGeom prst="rect">
            <a:avLst/>
          </a:prstGeom>
          <a:noFill/>
        </p:spPr>
        <p:txBody>
          <a:bodyPr wrap="square" rtlCol="0">
            <a:spAutoFit/>
          </a:bodyPr>
          <a:lstStyle/>
          <a:p>
            <a:pPr marL="457200" indent="-457200">
              <a:buFont typeface="Arial" panose="020B0604020202020204" pitchFamily="34" charset="0"/>
              <a:buChar char="•"/>
            </a:pPr>
            <a:r>
              <a:rPr lang="en-US" sz="2800" dirty="0"/>
              <a:t>Foley, van Dam, </a:t>
            </a:r>
            <a:r>
              <a:rPr lang="en-US" sz="2800" dirty="0" err="1"/>
              <a:t>Feiner</a:t>
            </a:r>
            <a:r>
              <a:rPr lang="en-US" sz="2800" dirty="0"/>
              <a:t>, Hughes, Computer Graphics: principles and practice, Addison Wesley, Second Edition.</a:t>
            </a:r>
            <a:endParaRPr lang="en-US" sz="2800" dirty="0"/>
          </a:p>
          <a:p>
            <a:pPr marL="457200" indent="-457200">
              <a:buFont typeface="Arial" panose="020B0604020202020204" pitchFamily="34" charset="0"/>
              <a:buChar char="•"/>
            </a:pPr>
            <a:r>
              <a:rPr lang="en-US" sz="2800" dirty="0" err="1"/>
              <a:t>Schaum's</a:t>
            </a:r>
            <a:r>
              <a:rPr lang="en-US" sz="2800" dirty="0"/>
              <a:t> Outline of Theory &amp; Problems of Computer Graphics.</a:t>
            </a:r>
            <a:endParaRPr lang="en-US" sz="2800" dirty="0"/>
          </a:p>
          <a:p>
            <a:pPr marL="457200" indent="-457200">
              <a:buFont typeface="Arial" panose="020B0604020202020204" pitchFamily="34" charset="0"/>
              <a:buChar char="•"/>
            </a:pPr>
            <a:r>
              <a:rPr lang="en-US" sz="2800" dirty="0"/>
              <a:t>Peter Shirley Steve </a:t>
            </a:r>
            <a:r>
              <a:rPr lang="en-US" sz="2800" dirty="0" err="1"/>
              <a:t>Marschner</a:t>
            </a:r>
            <a:r>
              <a:rPr lang="en-US" sz="2800" dirty="0"/>
              <a:t> , “Fundamental of computer graphics”, Third Edition.</a:t>
            </a:r>
            <a:endParaRPr lang="en-US" dirty="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anose="05000000000000000000"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anose="05000000000000000000"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4pPr>
            <a:lvl5pPr marL="1939925" indent="-332105" algn="l" defTabSz="914400" rtl="0" eaLnBrk="1" latinLnBrk="0" hangingPunct="1">
              <a:spcBef>
                <a:spcPts val="600"/>
              </a:spcBef>
              <a:buClr>
                <a:schemeClr val="bg1">
                  <a:lumMod val="65000"/>
                </a:schemeClr>
              </a:buClr>
              <a:buSzPct val="90000"/>
              <a:buFont typeface="Wingdings" panose="05000000000000000000" pitchFamily="2" charset="2"/>
              <a:buChar char=""/>
              <a:defRPr sz="1800" kern="1200">
                <a:solidFill>
                  <a:schemeClr val="tx1">
                    <a:lumMod val="85000"/>
                    <a:lumOff val="15000"/>
                  </a:schemeClr>
                </a:solidFill>
                <a:latin typeface="+mn-lt"/>
                <a:ea typeface="+mn-ea"/>
                <a:cs typeface="+mn-cs"/>
              </a:defRPr>
            </a:lvl5pPr>
            <a:lvl6pPr marL="229108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6pPr>
            <a:lvl7pPr marL="2625725"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7pPr>
            <a:lvl8pPr marL="2970530" indent="-344805" algn="l" defTabSz="914400" rtl="0" eaLnBrk="1" latinLnBrk="0" hangingPunct="1">
              <a:spcBef>
                <a:spcPts val="600"/>
              </a:spcBef>
              <a:buClr>
                <a:schemeClr val="tx1">
                  <a:lumMod val="75000"/>
                  <a:lumOff val="25000"/>
                </a:schemeClr>
              </a:buClr>
              <a:buSzPct val="90000"/>
              <a:buFont typeface="Wingdings" panose="05000000000000000000" pitchFamily="2" charset="2"/>
              <a:buChar char=""/>
              <a:defRPr lang="en-US" sz="1800" kern="1200" dirty="0" smtClean="0">
                <a:solidFill>
                  <a:schemeClr val="tx1">
                    <a:lumMod val="85000"/>
                    <a:lumOff val="15000"/>
                  </a:schemeClr>
                </a:solidFill>
                <a:latin typeface="+mn-lt"/>
                <a:ea typeface="+mn-ea"/>
                <a:cs typeface="+mn-cs"/>
              </a:defRPr>
            </a:lvl8pPr>
            <a:lvl9pPr marL="3313430" indent="-344805" algn="l" defTabSz="914400" rtl="0" eaLnBrk="1" latinLnBrk="0" hangingPunct="1">
              <a:spcBef>
                <a:spcPts val="600"/>
              </a:spcBef>
              <a:buClr>
                <a:schemeClr val="bg1">
                  <a:lumMod val="65000"/>
                </a:schemeClr>
              </a:buClr>
              <a:buSzPct val="90000"/>
              <a:buFont typeface="Wingdings" panose="05000000000000000000"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endParaRPr lang="en-US" sz="2600" b="1" dirty="0">
              <a:solidFill>
                <a:schemeClr val="tx1"/>
              </a:solidFill>
            </a:endParaRPr>
          </a:p>
        </p:txBody>
      </p:sp>
      <p:sp>
        <p:nvSpPr>
          <p:cNvPr id="3" name="TextBox 2"/>
          <p:cNvSpPr txBox="1"/>
          <p:nvPr/>
        </p:nvSpPr>
        <p:spPr>
          <a:xfrm>
            <a:off x="335494" y="1332182"/>
            <a:ext cx="8101449" cy="5355312"/>
          </a:xfrm>
          <a:prstGeom prst="rect">
            <a:avLst/>
          </a:prstGeom>
          <a:noFill/>
        </p:spPr>
        <p:txBody>
          <a:bodyPr wrap="none" rtlCol="0">
            <a:spAutoFit/>
          </a:bodyPr>
          <a:lstStyle/>
          <a:p>
            <a:pPr lvl="0" algn="just"/>
            <a:r>
              <a:rPr lang="en-US" dirty="0"/>
              <a:t>Chapter 3:  Basic Raster Graphics Algorithm for Drawing 2D Primitives.</a:t>
            </a:r>
            <a:endParaRPr lang="en-US" dirty="0"/>
          </a:p>
          <a:p>
            <a:pPr lvl="0" algn="just"/>
            <a:r>
              <a:rPr lang="en-US" dirty="0"/>
              <a:t> Foley, van Dam, </a:t>
            </a:r>
            <a:r>
              <a:rPr lang="en-US" dirty="0" err="1"/>
              <a:t>Feiner</a:t>
            </a:r>
            <a:r>
              <a:rPr lang="en-US" dirty="0"/>
              <a:t>, Hughes, Computer Graphics: principles and practice, 2</a:t>
            </a:r>
            <a:r>
              <a:rPr lang="en-US" baseline="30000" dirty="0"/>
              <a:t>nd</a:t>
            </a:r>
            <a:r>
              <a:rPr lang="en-US" dirty="0"/>
              <a:t> ed.</a:t>
            </a:r>
            <a:endParaRPr lang="en-US" dirty="0"/>
          </a:p>
          <a:p>
            <a:pPr lvl="0"/>
            <a:endParaRPr lang="en-US" dirty="0"/>
          </a:p>
          <a:p>
            <a:pPr lvl="0"/>
            <a:r>
              <a:rPr lang="en-US" dirty="0">
                <a:hlinkClick r:id="rId1"/>
              </a:rPr>
              <a:t>https://www.slideshare.net/mohammedarif89/intro-to-scan-conversion</a:t>
            </a:r>
            <a:endParaRPr lang="en-US" dirty="0"/>
          </a:p>
          <a:p>
            <a:pPr lvl="0"/>
            <a:endParaRPr lang="en-US" dirty="0"/>
          </a:p>
          <a:p>
            <a:pPr lvl="0"/>
            <a:r>
              <a:rPr lang="en-US" dirty="0">
                <a:hlinkClick r:id="rId2"/>
              </a:rPr>
              <a:t>https://en.wikipedia.org/wiki/Rasterisation</a:t>
            </a:r>
            <a:endParaRPr lang="en-US" dirty="0"/>
          </a:p>
          <a:p>
            <a:pPr lvl="0"/>
            <a:endParaRPr lang="en-US" dirty="0"/>
          </a:p>
          <a:p>
            <a:pPr lvl="0"/>
            <a:r>
              <a:rPr lang="en-US" dirty="0">
                <a:hlinkClick r:id="rId3"/>
              </a:rPr>
              <a:t>http://resources.mpi-inf.mpg.de/departments/d4/teaching/ws200708/cg/slides/</a:t>
            </a:r>
            <a:endParaRPr lang="en-US" dirty="0"/>
          </a:p>
          <a:p>
            <a:pPr lvl="0"/>
            <a:r>
              <a:rPr lang="en-US" dirty="0">
                <a:hlinkClick r:id="rId3"/>
              </a:rPr>
              <a:t>CG16-RasterizationClipping.pdf</a:t>
            </a:r>
            <a:endParaRPr lang="en-US" dirty="0"/>
          </a:p>
          <a:p>
            <a:pPr lvl="0"/>
            <a:endParaRPr lang="en-US" dirty="0"/>
          </a:p>
          <a:p>
            <a:pPr lvl="0"/>
            <a:r>
              <a:rPr lang="en-US" dirty="0">
                <a:hlinkClick r:id="rId4"/>
              </a:rPr>
              <a:t>https://www.tutorialspoint.com/computer_graphics/line_generation_algorithm.htm</a:t>
            </a:r>
            <a:endParaRPr lang="en-US" dirty="0"/>
          </a:p>
          <a:p>
            <a:pPr lvl="0"/>
            <a:endParaRPr lang="en-US" dirty="0"/>
          </a:p>
          <a:p>
            <a:pPr lvl="0"/>
            <a:r>
              <a:rPr lang="en-US" dirty="0">
                <a:hlinkClick r:id="rId5"/>
              </a:rPr>
              <a:t>https://en.wikipedia.org/wiki/Digital_differential_analyzer_(graphics_algorithm)</a:t>
            </a:r>
            <a:endParaRPr lang="en-US" dirty="0"/>
          </a:p>
          <a:p>
            <a:pPr lvl="0"/>
            <a:endParaRPr lang="en-US" dirty="0"/>
          </a:p>
          <a:p>
            <a:pPr lvl="0"/>
            <a:r>
              <a:rPr lang="en-US" dirty="0">
                <a:hlinkClick r:id="rId6"/>
              </a:rPr>
              <a:t>https://www.slideshare.net/ManikanthKummarikunt/dda-algorithm-97720869</a:t>
            </a:r>
            <a:endParaRPr lang="en-US" dirty="0"/>
          </a:p>
          <a:p>
            <a:pPr lvl="0"/>
            <a:endParaRPr lang="en-US" dirty="0"/>
          </a:p>
          <a:p>
            <a:pPr lvl="0"/>
            <a:r>
              <a:rPr lang="en-US" dirty="0">
                <a:hlinkClick r:id="rId7"/>
              </a:rPr>
              <a:t>https://www.slideshare.net/drishtibhalla/mid-point-line-algorithm</a:t>
            </a:r>
            <a:endParaRPr lang="en-US" dirty="0"/>
          </a:p>
          <a:p>
            <a:pPr lvl="0"/>
            <a:endParaRPr lang="en-US" dirty="0"/>
          </a:p>
          <a:p>
            <a:pPr lvl="0"/>
            <a:r>
              <a:rPr lang="en-US" dirty="0">
                <a:hlinkClick r:id="rId8"/>
              </a:rPr>
              <a:t>https://en.wikipedia.org/wiki/Bresenham%27s_line_algorithm</a:t>
            </a:r>
            <a:endParaRPr lang="x-non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8246454" cy="1088136"/>
          </a:xfrm>
        </p:spPr>
        <p:txBody>
          <a:bodyPr>
            <a:normAutofit/>
          </a:bodyPr>
          <a:lstStyle/>
          <a:p>
            <a:r>
              <a:rPr lang="en-US" sz="3200" dirty="0" err="1"/>
              <a:t>Bresenham's</a:t>
            </a:r>
            <a:r>
              <a:rPr lang="en-US" sz="3200" dirty="0"/>
              <a:t> Mid Point Line Algorithm</a:t>
            </a:r>
            <a:endParaRPr lang="en-US" sz="3200" dirty="0"/>
          </a:p>
        </p:txBody>
      </p:sp>
      <p:sp>
        <p:nvSpPr>
          <p:cNvPr id="3" name="Subtitle 2"/>
          <p:cNvSpPr>
            <a:spLocks noGrp="1"/>
          </p:cNvSpPr>
          <p:nvPr>
            <p:ph type="subTitle" idx="1"/>
          </p:nvPr>
        </p:nvSpPr>
        <p:spPr/>
        <p:txBody>
          <a:bodyPr/>
          <a:lstStyle/>
          <a:p>
            <a:r>
              <a:rPr lang="en-US" dirty="0"/>
              <a:t>Slop(m) &lt; 1</a:t>
            </a:r>
            <a:endParaRPr lang="en-US" dirty="0"/>
          </a:p>
        </p:txBody>
      </p:sp>
      <p:sp>
        <p:nvSpPr>
          <p:cNvPr id="7" name="Content Placeholder 2"/>
          <p:cNvSpPr txBox="1"/>
          <p:nvPr/>
        </p:nvSpPr>
        <p:spPr>
          <a:xfrm>
            <a:off x="814887" y="2044502"/>
            <a:ext cx="7076747" cy="423788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sz="2400" dirty="0" err="1">
                <a:solidFill>
                  <a:schemeClr val="tx1"/>
                </a:solidFill>
              </a:rPr>
              <a:t>d</a:t>
            </a:r>
            <a:r>
              <a:rPr lang="en-US" sz="2400" baseline="-25000" dirty="0" err="1">
                <a:solidFill>
                  <a:schemeClr val="tx1"/>
                </a:solidFill>
              </a:rPr>
              <a:t>start</a:t>
            </a:r>
            <a:r>
              <a:rPr lang="en-US" sz="2400" dirty="0">
                <a:solidFill>
                  <a:schemeClr val="tx1"/>
                </a:solidFill>
              </a:rPr>
              <a:t> = 2d</a:t>
            </a:r>
            <a:r>
              <a:rPr lang="en-US" sz="2400" baseline="-25000" dirty="0">
                <a:solidFill>
                  <a:schemeClr val="tx1"/>
                </a:solidFill>
              </a:rPr>
              <a:t>y</a:t>
            </a:r>
            <a:r>
              <a:rPr lang="en-US" sz="2400" dirty="0">
                <a:solidFill>
                  <a:schemeClr val="tx1"/>
                </a:solidFill>
              </a:rPr>
              <a:t>-d</a:t>
            </a:r>
            <a:r>
              <a:rPr lang="en-US" sz="2400" baseline="-25000" dirty="0">
                <a:solidFill>
                  <a:schemeClr val="tx1"/>
                </a:solidFill>
              </a:rPr>
              <a:t>x</a:t>
            </a:r>
            <a:endParaRPr lang="en-US" sz="2400" baseline="-25000" dirty="0">
              <a:solidFill>
                <a:schemeClr val="tx1"/>
              </a:solidFill>
            </a:endParaRPr>
          </a:p>
          <a:p>
            <a:endParaRPr lang="en-US" sz="2400" dirty="0">
              <a:solidFill>
                <a:schemeClr val="tx1"/>
              </a:solidFill>
            </a:endParaRPr>
          </a:p>
          <a:p>
            <a:r>
              <a:rPr lang="en-US" sz="2400" dirty="0">
                <a:solidFill>
                  <a:schemeClr val="tx1"/>
                </a:solidFill>
              </a:rPr>
              <a:t>when d&gt;0 ----- select NE</a:t>
            </a:r>
            <a:endParaRPr lang="en-US" sz="2400" dirty="0">
              <a:solidFill>
                <a:schemeClr val="tx1"/>
              </a:solidFill>
            </a:endParaRPr>
          </a:p>
          <a:p>
            <a:r>
              <a:rPr lang="en-US" sz="2400" dirty="0">
                <a:solidFill>
                  <a:schemeClr val="tx1"/>
                </a:solidFill>
              </a:rPr>
              <a:t>	</a:t>
            </a:r>
            <a:r>
              <a:rPr lang="en-US" sz="2400" dirty="0" err="1">
                <a:solidFill>
                  <a:schemeClr val="tx1"/>
                </a:solidFill>
              </a:rPr>
              <a:t>d</a:t>
            </a:r>
            <a:r>
              <a:rPr lang="en-US" sz="2400" baseline="-25000" dirty="0" err="1">
                <a:solidFill>
                  <a:schemeClr val="tx1"/>
                </a:solidFill>
              </a:rPr>
              <a:t>new</a:t>
            </a:r>
            <a:r>
              <a:rPr lang="en-US" sz="2400" dirty="0">
                <a:solidFill>
                  <a:schemeClr val="tx1"/>
                </a:solidFill>
              </a:rPr>
              <a:t> = </a:t>
            </a:r>
            <a:r>
              <a:rPr lang="en-US" sz="2400" dirty="0" err="1">
                <a:solidFill>
                  <a:schemeClr val="tx1"/>
                </a:solidFill>
              </a:rPr>
              <a:t>d</a:t>
            </a:r>
            <a:r>
              <a:rPr lang="en-US" sz="2400" baseline="-25000" dirty="0" err="1">
                <a:solidFill>
                  <a:schemeClr val="tx1"/>
                </a:solidFill>
              </a:rPr>
              <a:t>old</a:t>
            </a:r>
            <a:r>
              <a:rPr lang="en-US" sz="2400" dirty="0">
                <a:solidFill>
                  <a:schemeClr val="tx1"/>
                </a:solidFill>
              </a:rPr>
              <a:t> + 2(</a:t>
            </a:r>
            <a:r>
              <a:rPr lang="en-US" sz="2400" dirty="0" err="1">
                <a:solidFill>
                  <a:schemeClr val="tx1"/>
                </a:solidFill>
              </a:rPr>
              <a:t>d</a:t>
            </a:r>
            <a:r>
              <a:rPr lang="en-US" sz="2400" baseline="-25000" dirty="0" err="1">
                <a:solidFill>
                  <a:schemeClr val="tx1"/>
                </a:solidFill>
              </a:rPr>
              <a:t>y</a:t>
            </a:r>
            <a:r>
              <a:rPr lang="en-US" sz="2400" dirty="0">
                <a:solidFill>
                  <a:schemeClr val="tx1"/>
                </a:solidFill>
              </a:rPr>
              <a:t>-d</a:t>
            </a:r>
            <a:r>
              <a:rPr lang="en-US" sz="2400" baseline="-25000" dirty="0">
                <a:solidFill>
                  <a:schemeClr val="tx1"/>
                </a:solidFill>
              </a:rPr>
              <a:t>x</a:t>
            </a:r>
            <a:r>
              <a:rPr lang="en-US" sz="2400" dirty="0">
                <a:solidFill>
                  <a:schemeClr val="tx1"/>
                </a:solidFill>
              </a:rPr>
              <a:t>)</a:t>
            </a:r>
            <a:endParaRPr lang="en-US" sz="2400" dirty="0">
              <a:solidFill>
                <a:schemeClr val="tx1"/>
              </a:solidFill>
            </a:endParaRPr>
          </a:p>
          <a:p>
            <a:r>
              <a:rPr lang="en-US" sz="2400" dirty="0">
                <a:solidFill>
                  <a:schemeClr val="tx1"/>
                </a:solidFill>
              </a:rPr>
              <a:t>	x</a:t>
            </a:r>
            <a:r>
              <a:rPr lang="en-US" sz="2400" baseline="-25000" dirty="0">
                <a:solidFill>
                  <a:schemeClr val="tx1"/>
                </a:solidFill>
              </a:rPr>
              <a:t>i+1 </a:t>
            </a:r>
            <a:r>
              <a:rPr lang="en-US" sz="2400" dirty="0">
                <a:solidFill>
                  <a:schemeClr val="tx1"/>
                </a:solidFill>
              </a:rPr>
              <a:t>= x</a:t>
            </a:r>
            <a:r>
              <a:rPr lang="en-US" sz="2400" baseline="-25000" dirty="0">
                <a:solidFill>
                  <a:schemeClr val="tx1"/>
                </a:solidFill>
              </a:rPr>
              <a:t>i</a:t>
            </a:r>
            <a:r>
              <a:rPr lang="en-US" sz="2400" dirty="0">
                <a:solidFill>
                  <a:schemeClr val="tx1"/>
                </a:solidFill>
              </a:rPr>
              <a:t>+1</a:t>
            </a:r>
            <a:endParaRPr lang="en-US" sz="2400" dirty="0">
              <a:solidFill>
                <a:schemeClr val="tx1"/>
              </a:solidFill>
            </a:endParaRPr>
          </a:p>
          <a:p>
            <a:r>
              <a:rPr lang="en-US" sz="2400" dirty="0">
                <a:solidFill>
                  <a:schemeClr val="tx1"/>
                </a:solidFill>
              </a:rPr>
              <a:t>	y</a:t>
            </a:r>
            <a:r>
              <a:rPr lang="en-US" sz="2400" baseline="-25000" dirty="0">
                <a:solidFill>
                  <a:schemeClr val="tx1"/>
                </a:solidFill>
              </a:rPr>
              <a:t>i+1 </a:t>
            </a:r>
            <a:r>
              <a:rPr lang="en-US" sz="2400" dirty="0">
                <a:solidFill>
                  <a:schemeClr val="tx1"/>
                </a:solidFill>
              </a:rPr>
              <a:t>= y</a:t>
            </a:r>
            <a:r>
              <a:rPr lang="en-US" sz="2400" baseline="-25000" dirty="0">
                <a:solidFill>
                  <a:schemeClr val="tx1"/>
                </a:solidFill>
              </a:rPr>
              <a:t>i</a:t>
            </a:r>
            <a:r>
              <a:rPr lang="en-US" sz="2400" dirty="0">
                <a:solidFill>
                  <a:schemeClr val="tx1"/>
                </a:solidFill>
              </a:rPr>
              <a:t>+1</a:t>
            </a:r>
            <a:endParaRPr lang="en-US" sz="2400" dirty="0">
              <a:solidFill>
                <a:schemeClr val="tx1"/>
              </a:solidFill>
            </a:endParaRPr>
          </a:p>
          <a:p>
            <a:endParaRPr lang="en-US" sz="2400" dirty="0">
              <a:solidFill>
                <a:schemeClr val="tx1"/>
              </a:solidFill>
            </a:endParaRPr>
          </a:p>
          <a:p>
            <a:r>
              <a:rPr lang="en-US" sz="2400" dirty="0">
                <a:solidFill>
                  <a:schemeClr val="tx1"/>
                </a:solidFill>
              </a:rPr>
              <a:t>when d&lt;=0 ----- select E</a:t>
            </a:r>
            <a:endParaRPr lang="en-US" sz="2400" dirty="0">
              <a:solidFill>
                <a:schemeClr val="tx1"/>
              </a:solidFill>
            </a:endParaRPr>
          </a:p>
          <a:p>
            <a:r>
              <a:rPr lang="en-US" sz="2400" dirty="0">
                <a:solidFill>
                  <a:schemeClr val="tx1"/>
                </a:solidFill>
              </a:rPr>
              <a:t>	</a:t>
            </a:r>
            <a:r>
              <a:rPr lang="en-US" sz="2400" dirty="0" err="1">
                <a:solidFill>
                  <a:schemeClr val="tx1"/>
                </a:solidFill>
              </a:rPr>
              <a:t>d</a:t>
            </a:r>
            <a:r>
              <a:rPr lang="en-US" sz="2400" baseline="-25000" dirty="0" err="1">
                <a:solidFill>
                  <a:schemeClr val="tx1"/>
                </a:solidFill>
              </a:rPr>
              <a:t>new</a:t>
            </a:r>
            <a:r>
              <a:rPr lang="en-US" sz="2400" dirty="0">
                <a:solidFill>
                  <a:schemeClr val="tx1"/>
                </a:solidFill>
              </a:rPr>
              <a:t> = </a:t>
            </a:r>
            <a:r>
              <a:rPr lang="en-US" sz="2400" dirty="0" err="1">
                <a:solidFill>
                  <a:schemeClr val="tx1"/>
                </a:solidFill>
              </a:rPr>
              <a:t>d</a:t>
            </a:r>
            <a:r>
              <a:rPr lang="en-US" sz="2400" baseline="-25000" dirty="0" err="1">
                <a:solidFill>
                  <a:schemeClr val="tx1"/>
                </a:solidFill>
              </a:rPr>
              <a:t>old</a:t>
            </a:r>
            <a:r>
              <a:rPr lang="en-US" sz="2400" dirty="0">
                <a:solidFill>
                  <a:schemeClr val="tx1"/>
                </a:solidFill>
              </a:rPr>
              <a:t> + 2d</a:t>
            </a:r>
            <a:r>
              <a:rPr lang="en-US" sz="2400" baseline="-25000" dirty="0">
                <a:solidFill>
                  <a:schemeClr val="tx1"/>
                </a:solidFill>
              </a:rPr>
              <a:t>y</a:t>
            </a:r>
            <a:endParaRPr lang="en-US" sz="2400" dirty="0">
              <a:solidFill>
                <a:schemeClr val="tx1"/>
              </a:solidFill>
            </a:endParaRPr>
          </a:p>
          <a:p>
            <a:r>
              <a:rPr lang="en-US" sz="2400" dirty="0">
                <a:solidFill>
                  <a:schemeClr val="tx1"/>
                </a:solidFill>
              </a:rPr>
              <a:t>	x</a:t>
            </a:r>
            <a:r>
              <a:rPr lang="en-US" sz="2400" baseline="-25000" dirty="0">
                <a:solidFill>
                  <a:schemeClr val="tx1"/>
                </a:solidFill>
              </a:rPr>
              <a:t>i+1 </a:t>
            </a:r>
            <a:r>
              <a:rPr lang="en-US" sz="2400" dirty="0">
                <a:solidFill>
                  <a:schemeClr val="tx1"/>
                </a:solidFill>
              </a:rPr>
              <a:t>= x</a:t>
            </a:r>
            <a:r>
              <a:rPr lang="en-US" sz="2400" baseline="-25000" dirty="0">
                <a:solidFill>
                  <a:schemeClr val="tx1"/>
                </a:solidFill>
              </a:rPr>
              <a:t>i</a:t>
            </a:r>
            <a:r>
              <a:rPr lang="en-US" sz="2400" dirty="0">
                <a:solidFill>
                  <a:schemeClr val="tx1"/>
                </a:solidFill>
              </a:rPr>
              <a:t>+1</a:t>
            </a:r>
            <a:endParaRPr lang="en-US" sz="2400" dirty="0">
              <a:solidFill>
                <a:schemeClr val="tx1"/>
              </a:solidFill>
            </a:endParaRPr>
          </a:p>
          <a:p>
            <a:r>
              <a:rPr lang="en-US" sz="2400" dirty="0">
                <a:solidFill>
                  <a:schemeClr val="tx1"/>
                </a:solidFill>
              </a:rPr>
              <a:t>	y</a:t>
            </a:r>
            <a:r>
              <a:rPr lang="en-US" sz="2400" baseline="-25000" dirty="0">
                <a:solidFill>
                  <a:schemeClr val="tx1"/>
                </a:solidFill>
              </a:rPr>
              <a:t>i+1 </a:t>
            </a:r>
            <a:r>
              <a:rPr lang="en-US" sz="2400" dirty="0">
                <a:solidFill>
                  <a:schemeClr val="tx1"/>
                </a:solidFill>
              </a:rPr>
              <a:t>= </a:t>
            </a:r>
            <a:r>
              <a:rPr lang="en-US" sz="2400" dirty="0" err="1">
                <a:solidFill>
                  <a:schemeClr val="tx1"/>
                </a:solidFill>
              </a:rPr>
              <a:t>y</a:t>
            </a:r>
            <a:r>
              <a:rPr lang="en-US" sz="2400" baseline="-25000" dirty="0" err="1">
                <a:solidFill>
                  <a:schemeClr val="tx1"/>
                </a:solidFill>
              </a:rPr>
              <a:t>i</a:t>
            </a:r>
            <a:endParaRPr lang="en-US" sz="2400" dirty="0">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8246454" cy="1088136"/>
          </a:xfrm>
        </p:spPr>
        <p:txBody>
          <a:bodyPr>
            <a:normAutofit/>
          </a:bodyPr>
          <a:lstStyle/>
          <a:p>
            <a:r>
              <a:rPr lang="en-US" sz="3200" dirty="0" err="1"/>
              <a:t>Bresenham's</a:t>
            </a:r>
            <a:r>
              <a:rPr lang="en-US" sz="3200" dirty="0"/>
              <a:t> Mid Point Line Algorithm</a:t>
            </a:r>
            <a:endParaRPr lang="en-US" sz="3200" dirty="0"/>
          </a:p>
        </p:txBody>
      </p:sp>
      <p:sp>
        <p:nvSpPr>
          <p:cNvPr id="3" name="Subtitle 2"/>
          <p:cNvSpPr>
            <a:spLocks noGrp="1"/>
          </p:cNvSpPr>
          <p:nvPr>
            <p:ph type="subTitle" idx="1"/>
          </p:nvPr>
        </p:nvSpPr>
        <p:spPr/>
        <p:txBody>
          <a:bodyPr/>
          <a:lstStyle/>
          <a:p>
            <a:r>
              <a:rPr lang="en-US" dirty="0"/>
              <a:t>Slop(m) &gt; 1</a:t>
            </a:r>
            <a:endParaRPr lang="en-US" dirty="0"/>
          </a:p>
        </p:txBody>
      </p:sp>
      <p:sp>
        <p:nvSpPr>
          <p:cNvPr id="7" name="Content Placeholder 2"/>
          <p:cNvSpPr txBox="1"/>
          <p:nvPr/>
        </p:nvSpPr>
        <p:spPr>
          <a:xfrm>
            <a:off x="814887" y="2044502"/>
            <a:ext cx="7076747" cy="423788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anose="05000000000000000000"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anose="05000000000000000000"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anose="05000000000000000000"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anose="05000000000000000000" pitchFamily="2" charset="2"/>
              <a:buNone/>
              <a:defRPr lang="en-US" sz="1800" kern="1200">
                <a:solidFill>
                  <a:schemeClr val="tx1">
                    <a:tint val="75000"/>
                  </a:schemeClr>
                </a:solidFill>
                <a:latin typeface="+mn-lt"/>
                <a:ea typeface="+mn-ea"/>
                <a:cs typeface="+mn-cs"/>
              </a:defRPr>
            </a:lvl9pPr>
          </a:lstStyle>
          <a:p>
            <a:r>
              <a:rPr lang="en-US" sz="2400" dirty="0" err="1">
                <a:solidFill>
                  <a:schemeClr val="tx1"/>
                </a:solidFill>
              </a:rPr>
              <a:t>d</a:t>
            </a:r>
            <a:r>
              <a:rPr lang="en-US" sz="2400" baseline="-25000" dirty="0" err="1">
                <a:solidFill>
                  <a:schemeClr val="tx1"/>
                </a:solidFill>
              </a:rPr>
              <a:t>start</a:t>
            </a:r>
            <a:r>
              <a:rPr lang="en-US" sz="2400" dirty="0">
                <a:solidFill>
                  <a:schemeClr val="tx1"/>
                </a:solidFill>
              </a:rPr>
              <a:t> = 2d</a:t>
            </a:r>
            <a:r>
              <a:rPr lang="en-US" sz="2400" baseline="-25000" dirty="0">
                <a:solidFill>
                  <a:schemeClr val="tx1"/>
                </a:solidFill>
              </a:rPr>
              <a:t>x</a:t>
            </a:r>
            <a:r>
              <a:rPr lang="en-US" sz="2400" dirty="0">
                <a:solidFill>
                  <a:schemeClr val="tx1"/>
                </a:solidFill>
              </a:rPr>
              <a:t>-d</a:t>
            </a:r>
            <a:r>
              <a:rPr lang="en-US" sz="2400" baseline="-25000" dirty="0">
                <a:solidFill>
                  <a:schemeClr val="tx1"/>
                </a:solidFill>
              </a:rPr>
              <a:t>y</a:t>
            </a:r>
            <a:endParaRPr lang="en-US" sz="2400" baseline="-25000" dirty="0">
              <a:solidFill>
                <a:schemeClr val="tx1"/>
              </a:solidFill>
            </a:endParaRPr>
          </a:p>
          <a:p>
            <a:endParaRPr lang="en-US" sz="2400" dirty="0">
              <a:solidFill>
                <a:schemeClr val="tx1"/>
              </a:solidFill>
            </a:endParaRPr>
          </a:p>
          <a:p>
            <a:r>
              <a:rPr lang="en-US" sz="2400" dirty="0">
                <a:solidFill>
                  <a:schemeClr val="tx1"/>
                </a:solidFill>
              </a:rPr>
              <a:t>when d&gt;0 ----- select NE</a:t>
            </a:r>
            <a:endParaRPr lang="en-US" sz="2400" dirty="0">
              <a:solidFill>
                <a:schemeClr val="tx1"/>
              </a:solidFill>
            </a:endParaRPr>
          </a:p>
          <a:p>
            <a:r>
              <a:rPr lang="en-US" sz="2400" dirty="0">
                <a:solidFill>
                  <a:schemeClr val="tx1"/>
                </a:solidFill>
              </a:rPr>
              <a:t>	</a:t>
            </a:r>
            <a:r>
              <a:rPr lang="en-US" sz="2400" dirty="0" err="1">
                <a:solidFill>
                  <a:schemeClr val="tx1"/>
                </a:solidFill>
              </a:rPr>
              <a:t>d</a:t>
            </a:r>
            <a:r>
              <a:rPr lang="en-US" sz="2400" baseline="-25000" dirty="0" err="1">
                <a:solidFill>
                  <a:schemeClr val="tx1"/>
                </a:solidFill>
              </a:rPr>
              <a:t>new</a:t>
            </a:r>
            <a:r>
              <a:rPr lang="en-US" sz="2400" dirty="0">
                <a:solidFill>
                  <a:schemeClr val="tx1"/>
                </a:solidFill>
              </a:rPr>
              <a:t> = </a:t>
            </a:r>
            <a:r>
              <a:rPr lang="en-US" sz="2400" dirty="0" err="1">
                <a:solidFill>
                  <a:schemeClr val="tx1"/>
                </a:solidFill>
              </a:rPr>
              <a:t>d</a:t>
            </a:r>
            <a:r>
              <a:rPr lang="en-US" sz="2400" baseline="-25000" dirty="0" err="1">
                <a:solidFill>
                  <a:schemeClr val="tx1"/>
                </a:solidFill>
              </a:rPr>
              <a:t>old</a:t>
            </a:r>
            <a:r>
              <a:rPr lang="en-US" sz="2400" dirty="0">
                <a:solidFill>
                  <a:schemeClr val="tx1"/>
                </a:solidFill>
              </a:rPr>
              <a:t> + 2(d</a:t>
            </a:r>
            <a:r>
              <a:rPr lang="en-US" sz="2400" baseline="-25000" dirty="0">
                <a:solidFill>
                  <a:schemeClr val="tx1"/>
                </a:solidFill>
              </a:rPr>
              <a:t>x</a:t>
            </a:r>
            <a:r>
              <a:rPr lang="en-US" sz="2400" dirty="0">
                <a:solidFill>
                  <a:schemeClr val="tx1"/>
                </a:solidFill>
              </a:rPr>
              <a:t>-</a:t>
            </a:r>
            <a:r>
              <a:rPr lang="en-US" sz="2400" dirty="0" err="1">
                <a:solidFill>
                  <a:schemeClr val="tx1"/>
                </a:solidFill>
              </a:rPr>
              <a:t>d</a:t>
            </a:r>
            <a:r>
              <a:rPr lang="en-US" sz="2400" baseline="-25000" dirty="0" err="1">
                <a:solidFill>
                  <a:schemeClr val="tx1"/>
                </a:solidFill>
              </a:rPr>
              <a:t>y</a:t>
            </a:r>
            <a:r>
              <a:rPr lang="en-US" sz="2400" dirty="0">
                <a:solidFill>
                  <a:schemeClr val="tx1"/>
                </a:solidFill>
              </a:rPr>
              <a:t>)</a:t>
            </a:r>
            <a:endParaRPr lang="en-US" sz="2400" dirty="0">
              <a:solidFill>
                <a:schemeClr val="tx1"/>
              </a:solidFill>
            </a:endParaRPr>
          </a:p>
          <a:p>
            <a:r>
              <a:rPr lang="en-US" sz="2400" dirty="0">
                <a:solidFill>
                  <a:schemeClr val="tx1"/>
                </a:solidFill>
              </a:rPr>
              <a:t>	x</a:t>
            </a:r>
            <a:r>
              <a:rPr lang="en-US" sz="2400" baseline="-25000" dirty="0">
                <a:solidFill>
                  <a:schemeClr val="tx1"/>
                </a:solidFill>
              </a:rPr>
              <a:t>i+1 </a:t>
            </a:r>
            <a:r>
              <a:rPr lang="en-US" sz="2400" dirty="0">
                <a:solidFill>
                  <a:schemeClr val="tx1"/>
                </a:solidFill>
              </a:rPr>
              <a:t>= x</a:t>
            </a:r>
            <a:r>
              <a:rPr lang="en-US" sz="2400" baseline="-25000" dirty="0">
                <a:solidFill>
                  <a:schemeClr val="tx1"/>
                </a:solidFill>
              </a:rPr>
              <a:t>i</a:t>
            </a:r>
            <a:r>
              <a:rPr lang="en-US" sz="2400" dirty="0">
                <a:solidFill>
                  <a:schemeClr val="tx1"/>
                </a:solidFill>
              </a:rPr>
              <a:t>+1</a:t>
            </a:r>
            <a:endParaRPr lang="en-US" sz="2400" dirty="0">
              <a:solidFill>
                <a:schemeClr val="tx1"/>
              </a:solidFill>
            </a:endParaRPr>
          </a:p>
          <a:p>
            <a:r>
              <a:rPr lang="en-US" sz="2400" dirty="0">
                <a:solidFill>
                  <a:schemeClr val="tx1"/>
                </a:solidFill>
              </a:rPr>
              <a:t>	y</a:t>
            </a:r>
            <a:r>
              <a:rPr lang="en-US" sz="2400" baseline="-25000" dirty="0">
                <a:solidFill>
                  <a:schemeClr val="tx1"/>
                </a:solidFill>
              </a:rPr>
              <a:t>i+1 </a:t>
            </a:r>
            <a:r>
              <a:rPr lang="en-US" sz="2400" dirty="0">
                <a:solidFill>
                  <a:schemeClr val="tx1"/>
                </a:solidFill>
              </a:rPr>
              <a:t>= y</a:t>
            </a:r>
            <a:r>
              <a:rPr lang="en-US" sz="2400" baseline="-25000" dirty="0">
                <a:solidFill>
                  <a:schemeClr val="tx1"/>
                </a:solidFill>
              </a:rPr>
              <a:t>i</a:t>
            </a:r>
            <a:r>
              <a:rPr lang="en-US" sz="2400" dirty="0">
                <a:solidFill>
                  <a:schemeClr val="tx1"/>
                </a:solidFill>
              </a:rPr>
              <a:t>+1</a:t>
            </a:r>
            <a:endParaRPr lang="en-US" sz="2400" dirty="0">
              <a:solidFill>
                <a:schemeClr val="tx1"/>
              </a:solidFill>
            </a:endParaRPr>
          </a:p>
          <a:p>
            <a:endParaRPr lang="en-US" sz="2400" dirty="0">
              <a:solidFill>
                <a:schemeClr val="tx1"/>
              </a:solidFill>
            </a:endParaRPr>
          </a:p>
          <a:p>
            <a:r>
              <a:rPr lang="en-US" sz="2400" dirty="0">
                <a:solidFill>
                  <a:schemeClr val="tx1"/>
                </a:solidFill>
              </a:rPr>
              <a:t>when d&lt;=0 ----- select N</a:t>
            </a:r>
            <a:endParaRPr lang="en-US" sz="2400" dirty="0">
              <a:solidFill>
                <a:schemeClr val="tx1"/>
              </a:solidFill>
            </a:endParaRPr>
          </a:p>
          <a:p>
            <a:r>
              <a:rPr lang="en-US" sz="2400" dirty="0">
                <a:solidFill>
                  <a:schemeClr val="tx1"/>
                </a:solidFill>
              </a:rPr>
              <a:t>	</a:t>
            </a:r>
            <a:r>
              <a:rPr lang="en-US" sz="2400" dirty="0" err="1">
                <a:solidFill>
                  <a:schemeClr val="tx1"/>
                </a:solidFill>
              </a:rPr>
              <a:t>d</a:t>
            </a:r>
            <a:r>
              <a:rPr lang="en-US" sz="2400" baseline="-25000" dirty="0" err="1">
                <a:solidFill>
                  <a:schemeClr val="tx1"/>
                </a:solidFill>
              </a:rPr>
              <a:t>new</a:t>
            </a:r>
            <a:r>
              <a:rPr lang="en-US" sz="2400" dirty="0">
                <a:solidFill>
                  <a:schemeClr val="tx1"/>
                </a:solidFill>
              </a:rPr>
              <a:t> = </a:t>
            </a:r>
            <a:r>
              <a:rPr lang="en-US" sz="2400" dirty="0" err="1">
                <a:solidFill>
                  <a:schemeClr val="tx1"/>
                </a:solidFill>
              </a:rPr>
              <a:t>d</a:t>
            </a:r>
            <a:r>
              <a:rPr lang="en-US" sz="2400" baseline="-25000" dirty="0" err="1">
                <a:solidFill>
                  <a:schemeClr val="tx1"/>
                </a:solidFill>
              </a:rPr>
              <a:t>old</a:t>
            </a:r>
            <a:r>
              <a:rPr lang="en-US" sz="2400" dirty="0">
                <a:solidFill>
                  <a:schemeClr val="tx1"/>
                </a:solidFill>
              </a:rPr>
              <a:t> + 2d</a:t>
            </a:r>
            <a:r>
              <a:rPr lang="en-US" sz="2400" baseline="-25000" dirty="0">
                <a:solidFill>
                  <a:schemeClr val="tx1"/>
                </a:solidFill>
              </a:rPr>
              <a:t>x</a:t>
            </a:r>
            <a:endParaRPr lang="en-US" sz="2400" dirty="0">
              <a:solidFill>
                <a:schemeClr val="tx1"/>
              </a:solidFill>
            </a:endParaRPr>
          </a:p>
          <a:p>
            <a:r>
              <a:rPr lang="en-US" sz="2400" dirty="0">
                <a:solidFill>
                  <a:schemeClr val="tx1"/>
                </a:solidFill>
              </a:rPr>
              <a:t>	x</a:t>
            </a:r>
            <a:r>
              <a:rPr lang="en-US" sz="2400" baseline="-25000" dirty="0">
                <a:solidFill>
                  <a:schemeClr val="tx1"/>
                </a:solidFill>
              </a:rPr>
              <a:t>i+1 </a:t>
            </a:r>
            <a:r>
              <a:rPr lang="en-US" sz="2400" dirty="0">
                <a:solidFill>
                  <a:schemeClr val="tx1"/>
                </a:solidFill>
              </a:rPr>
              <a:t>= x</a:t>
            </a:r>
            <a:r>
              <a:rPr lang="en-US" sz="2400" baseline="-25000" dirty="0">
                <a:solidFill>
                  <a:schemeClr val="tx1"/>
                </a:solidFill>
              </a:rPr>
              <a:t>i</a:t>
            </a:r>
            <a:endParaRPr lang="en-US" sz="2400" dirty="0">
              <a:solidFill>
                <a:schemeClr val="tx1"/>
              </a:solidFill>
            </a:endParaRPr>
          </a:p>
          <a:p>
            <a:r>
              <a:rPr lang="en-US" sz="2400" dirty="0">
                <a:solidFill>
                  <a:schemeClr val="tx1"/>
                </a:solidFill>
              </a:rPr>
              <a:t>	y</a:t>
            </a:r>
            <a:r>
              <a:rPr lang="en-US" sz="2400" baseline="-25000" dirty="0">
                <a:solidFill>
                  <a:schemeClr val="tx1"/>
                </a:solidFill>
              </a:rPr>
              <a:t>i+1 </a:t>
            </a:r>
            <a:r>
              <a:rPr lang="en-US" sz="2400" dirty="0">
                <a:solidFill>
                  <a:schemeClr val="tx1"/>
                </a:solidFill>
              </a:rPr>
              <a:t>= y</a:t>
            </a:r>
            <a:r>
              <a:rPr lang="en-US" sz="2400" baseline="-25000" dirty="0">
                <a:solidFill>
                  <a:schemeClr val="tx1"/>
                </a:solidFill>
              </a:rPr>
              <a:t>i</a:t>
            </a:r>
            <a:r>
              <a:rPr lang="en-US" sz="2400" dirty="0">
                <a:solidFill>
                  <a:schemeClr val="tx1"/>
                </a:solidFill>
              </a:rPr>
              <a:t>+1</a:t>
            </a:r>
            <a:endParaRPr lang="en-US" sz="24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endParaRPr lang="en-US" dirty="0"/>
          </a:p>
        </p:txBody>
      </p:sp>
      <p:sp>
        <p:nvSpPr>
          <p:cNvPr id="5" name="Subtitle 4"/>
          <p:cNvSpPr>
            <a:spLocks noGrp="1"/>
          </p:cNvSpPr>
          <p:nvPr>
            <p:ph type="subTitle" idx="1"/>
          </p:nvPr>
        </p:nvSpPr>
        <p:spPr/>
        <p:txBody>
          <a:bodyPr/>
          <a:lstStyle/>
          <a:p>
            <a:endParaRPr lang="x-none" dirty="0"/>
          </a:p>
        </p:txBody>
      </p:sp>
      <p:sp>
        <p:nvSpPr>
          <p:cNvPr id="4" name="TextBox 3"/>
          <p:cNvSpPr txBox="1"/>
          <p:nvPr/>
        </p:nvSpPr>
        <p:spPr>
          <a:xfrm>
            <a:off x="783772" y="2435898"/>
            <a:ext cx="7740796" cy="3600986"/>
          </a:xfrm>
          <a:prstGeom prst="rect">
            <a:avLst/>
          </a:prstGeom>
          <a:noFill/>
        </p:spPr>
        <p:txBody>
          <a:bodyPr wrap="square" rtlCol="0">
            <a:spAutoFit/>
          </a:bodyPr>
          <a:lstStyle/>
          <a:p>
            <a:pPr>
              <a:buFont typeface="Wingdings" panose="05000000000000000000" pitchFamily="2" charset="2"/>
              <a:buChar char="q"/>
            </a:pPr>
            <a:r>
              <a:rPr lang="en-US" sz="3200" dirty="0"/>
              <a:t>Incremental Algorithm is a line drawing algorithm</a:t>
            </a:r>
            <a:endParaRPr lang="en-US" sz="3200" dirty="0"/>
          </a:p>
          <a:p>
            <a:endParaRPr lang="en-US" sz="3200" dirty="0"/>
          </a:p>
          <a:p>
            <a:pPr>
              <a:buFont typeface="Wingdings" panose="05000000000000000000" pitchFamily="2" charset="2"/>
              <a:buChar char="ü"/>
            </a:pPr>
            <a:r>
              <a:rPr lang="en-US" sz="3200" dirty="0"/>
              <a:t>Start from initial pixel to reach final pixel to draw a line</a:t>
            </a:r>
            <a:endParaRPr lang="en-US" sz="3200" dirty="0"/>
          </a:p>
          <a:p>
            <a:endParaRPr lang="en-US" sz="3200" dirty="0"/>
          </a:p>
          <a:p>
            <a:endParaRPr lang="en-US" dirty="0"/>
          </a:p>
          <a:p>
            <a:endParaRPr lang="x-non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endParaRPr lang="en-US" dirty="0"/>
          </a:p>
        </p:txBody>
      </p:sp>
      <p:sp>
        <p:nvSpPr>
          <p:cNvPr id="5" name="Subtitle 4"/>
          <p:cNvSpPr>
            <a:spLocks noGrp="1"/>
          </p:cNvSpPr>
          <p:nvPr>
            <p:ph type="subTitle" idx="1"/>
          </p:nvPr>
        </p:nvSpPr>
        <p:spPr/>
        <p:txBody>
          <a:bodyPr/>
          <a:lstStyle/>
          <a:p>
            <a:r>
              <a:rPr lang="en-US" dirty="0"/>
              <a:t>Finding the next pixel</a:t>
            </a:r>
            <a:endParaRPr lang="x-none" dirty="0"/>
          </a:p>
        </p:txBody>
      </p:sp>
      <p:sp>
        <p:nvSpPr>
          <p:cNvPr id="4" name="TextBox 3"/>
          <p:cNvSpPr txBox="1"/>
          <p:nvPr/>
        </p:nvSpPr>
        <p:spPr>
          <a:xfrm>
            <a:off x="783772" y="2435898"/>
            <a:ext cx="7740796" cy="1138773"/>
          </a:xfrm>
          <a:prstGeom prst="rect">
            <a:avLst/>
          </a:prstGeom>
          <a:noFill/>
        </p:spPr>
        <p:txBody>
          <a:bodyPr wrap="square" rtlCol="0">
            <a:spAutoFit/>
          </a:bodyPr>
          <a:lstStyle/>
          <a:p>
            <a:endParaRPr lang="en-US" sz="3200" dirty="0"/>
          </a:p>
          <a:p>
            <a:endParaRPr lang="en-US" dirty="0"/>
          </a:p>
          <a:p>
            <a:endParaRPr lang="x-none" dirty="0"/>
          </a:p>
        </p:txBody>
      </p:sp>
      <p:pic>
        <p:nvPicPr>
          <p:cNvPr id="6" name="Picture 2"/>
          <p:cNvPicPr>
            <a:picLocks noChangeAspect="1" noChangeArrowheads="1"/>
          </p:cNvPicPr>
          <p:nvPr/>
        </p:nvPicPr>
        <p:blipFill>
          <a:blip r:embed="rId1"/>
          <a:srcRect/>
          <a:stretch>
            <a:fillRect/>
          </a:stretch>
        </p:blipFill>
        <p:spPr bwMode="auto">
          <a:xfrm>
            <a:off x="421341" y="2230244"/>
            <a:ext cx="8229600" cy="379033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endParaRPr lang="en-US" dirty="0"/>
          </a:p>
        </p:txBody>
      </p:sp>
      <p:sp>
        <p:nvSpPr>
          <p:cNvPr id="5" name="Subtitle 4"/>
          <p:cNvSpPr>
            <a:spLocks noGrp="1"/>
          </p:cNvSpPr>
          <p:nvPr>
            <p:ph type="subTitle" idx="1"/>
          </p:nvPr>
        </p:nvSpPr>
        <p:spPr/>
        <p:txBody>
          <a:bodyPr/>
          <a:lstStyle/>
          <a:p>
            <a:r>
              <a:rPr lang="en-US" dirty="0"/>
              <a:t>Requirements </a:t>
            </a:r>
            <a:endParaRPr lang="x-none" dirty="0"/>
          </a:p>
        </p:txBody>
      </p:sp>
      <p:sp>
        <p:nvSpPr>
          <p:cNvPr id="4" name="TextBox 3"/>
          <p:cNvSpPr txBox="1"/>
          <p:nvPr/>
        </p:nvSpPr>
        <p:spPr>
          <a:xfrm>
            <a:off x="238081" y="2435898"/>
            <a:ext cx="7740796" cy="2554545"/>
          </a:xfrm>
          <a:prstGeom prst="rect">
            <a:avLst/>
          </a:prstGeom>
          <a:noFill/>
        </p:spPr>
        <p:txBody>
          <a:bodyPr wrap="square" rtlCol="0">
            <a:spAutoFit/>
          </a:bodyPr>
          <a:lstStyle/>
          <a:p>
            <a:pPr>
              <a:buFont typeface="Wingdings" panose="05000000000000000000" pitchFamily="2" charset="2"/>
              <a:buChar char="v"/>
            </a:pPr>
            <a:r>
              <a:rPr lang="en-US" sz="3200" dirty="0"/>
              <a:t>Three Requirements: </a:t>
            </a:r>
            <a:endParaRPr lang="en-US" sz="3200" dirty="0"/>
          </a:p>
          <a:p>
            <a:pPr marL="118745" indent="0">
              <a:buNone/>
            </a:pPr>
            <a:endParaRPr lang="en-US" sz="3200" dirty="0"/>
          </a:p>
          <a:p>
            <a:pPr>
              <a:buFont typeface="Wingdings" panose="05000000000000000000" pitchFamily="2" charset="2"/>
              <a:buChar char="Ø"/>
            </a:pPr>
            <a:r>
              <a:rPr lang="en-US" sz="3200" dirty="0"/>
              <a:t>Integer Pixel Grid</a:t>
            </a:r>
            <a:endParaRPr lang="en-US" sz="3200" dirty="0"/>
          </a:p>
          <a:p>
            <a:pPr>
              <a:buFont typeface="Wingdings" panose="05000000000000000000" pitchFamily="2" charset="2"/>
              <a:buChar char="Ø"/>
            </a:pPr>
            <a:r>
              <a:rPr lang="en-US" sz="3200" dirty="0"/>
              <a:t>Slope</a:t>
            </a:r>
            <a:endParaRPr lang="en-US" sz="3200" dirty="0"/>
          </a:p>
          <a:p>
            <a:pPr>
              <a:buFont typeface="Wingdings" panose="05000000000000000000" pitchFamily="2" charset="2"/>
              <a:buChar char="Ø"/>
            </a:pPr>
            <a:r>
              <a:rPr lang="en-US" sz="3200" dirty="0"/>
              <a:t>Disjoint Pixel</a:t>
            </a:r>
            <a:endParaRPr lang="en-US"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endParaRPr lang="en-US" dirty="0"/>
          </a:p>
        </p:txBody>
      </p:sp>
      <p:sp>
        <p:nvSpPr>
          <p:cNvPr id="5" name="Subtitle 4"/>
          <p:cNvSpPr>
            <a:spLocks noGrp="1"/>
          </p:cNvSpPr>
          <p:nvPr>
            <p:ph type="subTitle" idx="1"/>
          </p:nvPr>
        </p:nvSpPr>
        <p:spPr/>
        <p:txBody>
          <a:bodyPr/>
          <a:lstStyle/>
          <a:p>
            <a:r>
              <a:rPr lang="en-US" dirty="0"/>
              <a:t>Integer Pixel Grid</a:t>
            </a:r>
            <a:endParaRPr lang="x-none" dirty="0"/>
          </a:p>
        </p:txBody>
      </p:sp>
      <p:sp>
        <p:nvSpPr>
          <p:cNvPr id="4" name="TextBox 3"/>
          <p:cNvSpPr txBox="1"/>
          <p:nvPr/>
        </p:nvSpPr>
        <p:spPr>
          <a:xfrm>
            <a:off x="783772" y="2435898"/>
            <a:ext cx="7740796" cy="1138773"/>
          </a:xfrm>
          <a:prstGeom prst="rect">
            <a:avLst/>
          </a:prstGeom>
          <a:noFill/>
        </p:spPr>
        <p:txBody>
          <a:bodyPr wrap="square" rtlCol="0">
            <a:spAutoFit/>
          </a:bodyPr>
          <a:lstStyle/>
          <a:p>
            <a:endParaRPr lang="en-US" sz="3200" dirty="0"/>
          </a:p>
          <a:p>
            <a:endParaRPr lang="en-US" dirty="0"/>
          </a:p>
          <a:p>
            <a:endParaRPr lang="x-none" dirty="0"/>
          </a:p>
        </p:txBody>
      </p:sp>
      <p:pic>
        <p:nvPicPr>
          <p:cNvPr id="6"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2435898"/>
            <a:ext cx="6781800" cy="364043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Incremental Algorithm</a:t>
            </a:r>
            <a:endParaRPr lang="en-US" dirty="0"/>
          </a:p>
        </p:txBody>
      </p:sp>
      <p:sp>
        <p:nvSpPr>
          <p:cNvPr id="5" name="Subtitle 4"/>
          <p:cNvSpPr>
            <a:spLocks noGrp="1"/>
          </p:cNvSpPr>
          <p:nvPr>
            <p:ph type="subTitle" idx="1"/>
          </p:nvPr>
        </p:nvSpPr>
        <p:spPr/>
        <p:txBody>
          <a:bodyPr/>
          <a:lstStyle/>
          <a:p>
            <a:r>
              <a:rPr lang="en-US" dirty="0"/>
              <a:t>Slope</a:t>
            </a:r>
            <a:endParaRPr lang="x-none" dirty="0"/>
          </a:p>
        </p:txBody>
      </p:sp>
      <p:sp>
        <p:nvSpPr>
          <p:cNvPr id="4" name="TextBox 3"/>
          <p:cNvSpPr txBox="1"/>
          <p:nvPr/>
        </p:nvSpPr>
        <p:spPr>
          <a:xfrm>
            <a:off x="783772" y="2435898"/>
            <a:ext cx="7740796" cy="1138773"/>
          </a:xfrm>
          <a:prstGeom prst="rect">
            <a:avLst/>
          </a:prstGeom>
          <a:noFill/>
        </p:spPr>
        <p:txBody>
          <a:bodyPr wrap="square" rtlCol="0">
            <a:spAutoFit/>
          </a:bodyPr>
          <a:lstStyle/>
          <a:p>
            <a:endParaRPr lang="en-US" sz="3200" dirty="0"/>
          </a:p>
          <a:p>
            <a:endParaRPr lang="en-US" dirty="0"/>
          </a:p>
          <a:p>
            <a:endParaRPr lang="x-none" dirty="0"/>
          </a:p>
        </p:txBody>
      </p:sp>
      <p:pic>
        <p:nvPicPr>
          <p:cNvPr id="7" name="Content Placeholder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86000" y="2435898"/>
            <a:ext cx="4343400" cy="3419212"/>
          </a:xfrm>
          <a:prstGeom prst="rect">
            <a:avLst/>
          </a:prstGeom>
        </p:spPr>
      </p:pic>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8189736D4A604FA52893B1CC172FEA" ma:contentTypeVersion="3" ma:contentTypeDescription="Create a new document." ma:contentTypeScope="" ma:versionID="8de9b7b26e52f7016f49c1d2d174c06d">
  <xsd:schema xmlns:xsd="http://www.w3.org/2001/XMLSchema" xmlns:xs="http://www.w3.org/2001/XMLSchema" xmlns:p="http://schemas.microsoft.com/office/2006/metadata/properties" xmlns:ns2="c5d5fd09-b806-46de-8e90-a93e4727f13b" targetNamespace="http://schemas.microsoft.com/office/2006/metadata/properties" ma:root="true" ma:fieldsID="e2ed553ad8a73bff7d353ac330fd45c5" ns2:_="">
    <xsd:import namespace="c5d5fd09-b806-46de-8e90-a93e4727f13b"/>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d5fd09-b806-46de-8e90-a93e4727f1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541D5E-BD1C-418E-A4B7-3EE4430CF8D1}"/>
</file>

<file path=customXml/itemProps2.xml><?xml version="1.0" encoding="utf-8"?>
<ds:datastoreItem xmlns:ds="http://schemas.openxmlformats.org/officeDocument/2006/customXml" ds:itemID="{EB88A9DD-DA15-46EA-ADBC-B1920B71DC45}"/>
</file>

<file path=customXml/itemProps3.xml><?xml version="1.0" encoding="utf-8"?>
<ds:datastoreItem xmlns:ds="http://schemas.openxmlformats.org/officeDocument/2006/customXml" ds:itemID="{2CEEA5AA-71AB-43C8-8935-B6253510F7C6}"/>
</file>

<file path=docProps/app.xml><?xml version="1.0" encoding="utf-8"?>
<Properties xmlns="http://schemas.openxmlformats.org/officeDocument/2006/extended-properties" xmlns:vt="http://schemas.openxmlformats.org/officeDocument/2006/docPropsVTypes">
  <Template>Spectrum.thmx</Template>
  <TotalTime>0</TotalTime>
  <Words>5764</Words>
  <Application>WPS Presentation</Application>
  <PresentationFormat>On-screen Show (4:3)</PresentationFormat>
  <Paragraphs>343</Paragraphs>
  <Slides>48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Arial</vt:lpstr>
      <vt:lpstr>SimSun</vt:lpstr>
      <vt:lpstr>Wingdings</vt:lpstr>
      <vt:lpstr>Wingdings</vt:lpstr>
      <vt:lpstr>Corbel</vt:lpstr>
      <vt:lpstr>Calibri</vt:lpstr>
      <vt:lpstr>Microsoft YaHei</vt:lpstr>
      <vt:lpstr>Arial Unicode MS</vt:lpstr>
      <vt:lpstr>Spectrum</vt:lpstr>
      <vt:lpstr>Scan Conversation (Part 1)</vt:lpstr>
      <vt:lpstr>Lecture Outline</vt:lpstr>
      <vt:lpstr>Scan Conversation</vt:lpstr>
      <vt:lpstr>Rasterisation</vt:lpstr>
      <vt:lpstr>Incremental Algorithm</vt:lpstr>
      <vt:lpstr>Incremental Algorithm</vt:lpstr>
      <vt:lpstr>Incremental Algorithm</vt:lpstr>
      <vt:lpstr>Incremental Algorithm</vt:lpstr>
      <vt:lpstr>Incremental Algorithm</vt:lpstr>
      <vt:lpstr>Incremental Algorithm</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Digital Differential Analyzer (DDA)</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Bresenham's Mid Point Line Algorithm</vt:lpstr>
      <vt:lpstr>PowerPoint 演示文稿</vt:lpstr>
      <vt:lpstr>PowerPoint 演示文稿</vt:lpstr>
      <vt:lpstr>Bresenham's Mid Point Line Algorithm</vt:lpstr>
      <vt:lpstr>Bresenham's Mid Point Line Algorithm</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Shahnaj Parvin</cp:lastModifiedBy>
  <cp:revision>50</cp:revision>
  <dcterms:created xsi:type="dcterms:W3CDTF">2018-12-10T17:20:00Z</dcterms:created>
  <dcterms:modified xsi:type="dcterms:W3CDTF">2023-10-03T07:07:31Z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DFF6A735CCEA4B9A8CA6FAAA80F90569_12</vt:lpwstr>
  </property>
  <property fmtid="{D5CDD505-2E9C-101B-9397-08002B2CF9AE}" pid="3" name="KSOProductBuildVer">
    <vt:lpwstr>2057-12.2.0.13215</vt:lpwstr>
  </property>
  <property fmtid="{D5CDD505-2E9C-101B-9397-08002B2CF9AE}" pid="4" name="ContentTypeId">
    <vt:lpwstr>0x0101005D8189736D4A604FA52893B1CC172FEA</vt:lpwstr>
  </property>
</Properties>
</file>