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8" r:id="rId5"/>
    <p:sldId id="289" r:id="rId6"/>
    <p:sldId id="311" r:id="rId7"/>
    <p:sldId id="312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160"/>
        <p:guide pos="289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slide" Target="slides/slide24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25" Type="http://schemas.openxmlformats.org/officeDocument/2006/relationships/slide" Target="slides/slide23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29" Type="http://schemas.openxmlformats.org/officeDocument/2006/relationships/tableStyles" Target="tableStyle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24" Type="http://schemas.openxmlformats.org/officeDocument/2006/relationships/slide" Target="slides/slide22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23" Type="http://schemas.openxmlformats.org/officeDocument/2006/relationships/slide" Target="slides/slide21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31" Type="http://schemas.openxmlformats.org/officeDocument/2006/relationships/customXml" Target="../customXml/item2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27" Type="http://schemas.openxmlformats.org/officeDocument/2006/relationships/presProps" Target="presProps.xml"/><Relationship Id="rId22" Type="http://schemas.openxmlformats.org/officeDocument/2006/relationships/slide" Target="slides/slide20.xml"/><Relationship Id="rId14" Type="http://schemas.openxmlformats.org/officeDocument/2006/relationships/slide" Target="slides/slide12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26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lang="fi-FI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2050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hyperlink" Target="https://studyresearch.in/2018/03/11/bresenhams-circle-algorithm/" TargetMode="External"/><Relationship Id="rId3" Type="http://schemas.openxmlformats.org/officeDocument/2006/relationships/hyperlink" Target="https://en.wikipedia.org/wiki/Midpoint_circle_algorithm" TargetMode="External"/><Relationship Id="rId2" Type="http://schemas.openxmlformats.org/officeDocument/2006/relationships/hyperlink" Target="https://slideplayer.com/slide/9120741/" TargetMode="External"/><Relationship Id="rId1" Type="http://schemas.openxmlformats.org/officeDocument/2006/relationships/hyperlink" Target="https://www.slideshare.net/mohammedarif89/midpoint-circle-algo?qid=33e02b6e-628f-4b43-afcb-ea838ebf72c9&amp;v=&amp;b=&amp;from_search=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Scan Conversation (Part 1)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 3224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  <a:endParaRPr lang="en-US" sz="20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/>
                <a:gridCol w="1397725"/>
                <a:gridCol w="1227909"/>
                <a:gridCol w="1337435"/>
                <a:gridCol w="1223890"/>
                <a:gridCol w="1665615"/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No: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Fall 202</a:t>
                      </a:r>
                      <a:r>
                        <a:rPr lang="en-GB" altLang="en-US"/>
                        <a:t>3</a:t>
                      </a:r>
                      <a:r>
                        <a:rPr lang="en-US"/>
                        <a:t>-202</a:t>
                      </a:r>
                      <a:r>
                        <a:rPr lang="en-GB" altLang="en-US"/>
                        <a:t>4</a:t>
                      </a:r>
                      <a:endParaRPr lang="en-GB" altLang="en-US"/>
                    </a:p>
                  </a:txBody>
                  <a:tcPr/>
                </a:tc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en-US" sz="1800" b="1" i="0"/>
                        <a:t>Shahnaj Parvin</a:t>
                      </a:r>
                      <a:r>
                        <a:rPr lang="en-US" sz="1800" b="1" i="0"/>
                        <a:t>,   </a:t>
                      </a:r>
                      <a:r>
                        <a:rPr lang="en-GB" altLang="en-US" sz="1800" b="1" i="0"/>
                        <a:t>sparvin</a:t>
                      </a:r>
                      <a:r>
                        <a:rPr lang="en-US" b="1" i="1"/>
                        <a:t>@aiub.edu</a:t>
                      </a:r>
                      <a:endParaRPr lang="en-US" b="1" i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Subtitle 2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Computer Graphics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if E Selected</a:t>
            </a:r>
            <a:endParaRPr lang="x-none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197509"/>
            <a:ext cx="7156865" cy="38345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if SE Selected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389239"/>
            <a:ext cx="7783011" cy="34216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Finally</a:t>
            </a:r>
            <a:endParaRPr lang="x-none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41755"/>
            <a:ext cx="6167966" cy="34953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(Question) : Center 0,0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71251"/>
            <a:ext cx="8087854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</a:t>
            </a:r>
            <a:endParaRPr lang="x-none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85999"/>
            <a:ext cx="8011643" cy="3893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27005"/>
            <a:ext cx="7983064" cy="36576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</a:t>
            </a:r>
            <a:endParaRPr lang="x-none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27005"/>
            <a:ext cx="8011643" cy="37755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Final Pixels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(</a:t>
            </a:r>
            <a:r>
              <a:rPr lang="en-US" sz="2800" err="1"/>
              <a:t>x,y</a:t>
            </a:r>
            <a:r>
              <a:rPr lang="en-US" sz="2800"/>
              <a:t>)= (1,10)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(2,10)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(3,10)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 (4,9)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 (5,9)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 (6,8)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 (7,7)</a:t>
            </a:r>
            <a:endParaRPr 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(Question): if center is not 0,0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  <a:endParaRPr lang="en-US" sz="280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090799"/>
            <a:ext cx="7935432" cy="39265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  <a:endParaRPr lang="en-US" sz="280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2212257"/>
            <a:ext cx="8097380" cy="40951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>
                <a:solidFill>
                  <a:schemeClr val="tx1"/>
                </a:solidFill>
              </a:rPr>
              <a:t>Midpoint Circle Algorithm (Derivation)</a:t>
            </a:r>
            <a:endParaRPr lang="en-US" sz="23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sz="2300">
                <a:solidFill>
                  <a:schemeClr val="tx1"/>
                </a:solidFill>
              </a:rPr>
              <a:t>Midpoint Circle Algorithm (Mathematics)</a:t>
            </a:r>
            <a:endParaRPr lang="en-US" sz="23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  <a:endParaRPr lang="en-US" sz="280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507226"/>
            <a:ext cx="7849695" cy="35396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</a:t>
            </a:r>
            <a:endParaRPr lang="en-US" sz="280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344993"/>
            <a:ext cx="7935432" cy="34658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Mathematics (solution): if center is not zero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       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2286000" y="272285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/>
              <a:t>       (</a:t>
            </a:r>
            <a:r>
              <a:rPr lang="en-US" sz="2800" err="1"/>
              <a:t>x,y</a:t>
            </a:r>
            <a:r>
              <a:rPr lang="en-US" sz="2800"/>
              <a:t>)= (3,12)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(4,12)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(5,12)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 (6,11)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 (7,11)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 (8,10)</a:t>
            </a:r>
            <a:endParaRPr lang="en-US" sz="2800"/>
          </a:p>
          <a:p>
            <a:pPr marL="1243330" lvl="4" indent="0">
              <a:buNone/>
            </a:pPr>
            <a:r>
              <a:rPr lang="en-US" sz="2800"/>
              <a:t>   (9,9)</a:t>
            </a:r>
            <a:endParaRPr 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  <a:endParaRPr lang="en-US" sz="260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Foley, van Dam, </a:t>
            </a:r>
            <a:r>
              <a:rPr lang="en-US" sz="2800" err="1"/>
              <a:t>Feiner</a:t>
            </a:r>
            <a:r>
              <a:rPr lang="en-US" sz="2800"/>
              <a:t>, Hughes, Computer Graphics: principles and practice, Addison Wesley, Second Edition.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/>
              <a:t>Schaum's</a:t>
            </a:r>
            <a:r>
              <a:rPr lang="en-US" sz="2800"/>
              <a:t> Outline of Theory &amp; Problems of Computer Graphics.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Peter Shirley Steve </a:t>
            </a:r>
            <a:r>
              <a:rPr lang="en-US" sz="2800" err="1"/>
              <a:t>Marschner</a:t>
            </a:r>
            <a:r>
              <a:rPr lang="en-US" sz="2800"/>
              <a:t> , “Fundamental of computer graphics”, Third Edition.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  <a:endParaRPr lang="en-US" sz="26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494" y="1506748"/>
            <a:ext cx="8032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/>
              <a:t>Chapter 3:  Basic Raster Graphics Algorithm for Drawing 2D Primitives.</a:t>
            </a:r>
            <a:endParaRPr lang="en-US"/>
          </a:p>
          <a:p>
            <a:pPr lvl="0" algn="just"/>
            <a:r>
              <a:rPr lang="en-US"/>
              <a:t> Foley, van Dam, </a:t>
            </a:r>
            <a:r>
              <a:rPr lang="en-US" err="1"/>
              <a:t>Feiner</a:t>
            </a:r>
            <a:r>
              <a:rPr lang="en-US"/>
              <a:t>, Hughes, Computer Graphics: principles and practice, 2</a:t>
            </a:r>
            <a:r>
              <a:rPr lang="en-US" baseline="30000"/>
              <a:t>nd</a:t>
            </a:r>
            <a:r>
              <a:rPr lang="en-US"/>
              <a:t> ed.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1"/>
              </a:rPr>
              <a:t>https://www.slideshare.net/mohammedarif89/midpoint-circle-algo?</a:t>
            </a:r>
            <a:endParaRPr lang="en-US"/>
          </a:p>
          <a:p>
            <a:pPr lvl="0" algn="just"/>
            <a:r>
              <a:rPr lang="en-US" err="1">
                <a:hlinkClick r:id="rId1"/>
              </a:rPr>
              <a:t>qid</a:t>
            </a:r>
            <a:r>
              <a:rPr lang="en-US">
                <a:hlinkClick r:id="rId1"/>
              </a:rPr>
              <a:t>=33e02b6e-628f-4b43-afcb-ea838ebf72c9&amp;v=&amp;b=&amp;</a:t>
            </a:r>
            <a:r>
              <a:rPr lang="en-US" err="1">
                <a:hlinkClick r:id="rId1"/>
              </a:rPr>
              <a:t>from_search</a:t>
            </a:r>
            <a:r>
              <a:rPr lang="en-US">
                <a:hlinkClick r:id="rId1"/>
              </a:rPr>
              <a:t>=2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2"/>
              </a:rPr>
              <a:t>https://slideplayer.com/slide/9120741/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3"/>
              </a:rPr>
              <a:t>https://en.wikipedia.org/wiki/Midpoint_circle_algorithm</a:t>
            </a:r>
            <a:endParaRPr lang="en-US"/>
          </a:p>
          <a:p>
            <a:pPr lvl="0" algn="just"/>
            <a:endParaRPr lang="en-US"/>
          </a:p>
          <a:p>
            <a:pPr lvl="0" algn="just"/>
            <a:r>
              <a:rPr lang="en-US">
                <a:hlinkClick r:id="rId4"/>
              </a:rPr>
              <a:t>https://studyresearch.in/2018/03/11/bresenhams-circle-algorithm/</a:t>
            </a:r>
            <a:endParaRPr lang="x-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x-none"/>
          </a:p>
        </p:txBody>
      </p:sp>
      <p:sp>
        <p:nvSpPr>
          <p:cNvPr id="3" name="Rectangle 2"/>
          <p:cNvSpPr/>
          <p:nvPr/>
        </p:nvSpPr>
        <p:spPr>
          <a:xfrm>
            <a:off x="294967" y="2300748"/>
            <a:ext cx="8509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/>
              <a:t>In computer graphics, the midpoint circle algorithm is an algorithm used to determine the points needed for rasterizing a circle. </a:t>
            </a:r>
            <a:r>
              <a:rPr lang="en-US" sz="2800" err="1"/>
              <a:t>Bresenham's</a:t>
            </a:r>
            <a:r>
              <a:rPr lang="en-US" sz="2800"/>
              <a:t> circle </a:t>
            </a:r>
            <a:r>
              <a:rPr lang="en-US" sz="2800" err="1"/>
              <a:t>algorithmis</a:t>
            </a:r>
            <a:r>
              <a:rPr lang="en-US" sz="2800"/>
              <a:t> derived from the midpoint circle algorithm</a:t>
            </a:r>
            <a:endParaRPr lang="en-US" sz="2800"/>
          </a:p>
          <a:p>
            <a:pPr algn="just"/>
            <a:endParaRPr lang="en-US" sz="320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x-non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49" y="2536417"/>
            <a:ext cx="590073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x-none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97" y="2227006"/>
            <a:ext cx="5311006" cy="3908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x-none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2256504"/>
            <a:ext cx="8227971" cy="3775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Derivation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5" y="2186170"/>
            <a:ext cx="7933818" cy="39344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How to chose E/SE</a:t>
            </a:r>
            <a:endParaRPr lang="x-none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182762"/>
            <a:ext cx="5696745" cy="35838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err="1"/>
              <a:t>Bresenham's</a:t>
            </a:r>
            <a:r>
              <a:rPr lang="en-US" sz="3400"/>
              <a:t> Mid Point Circle Algorithm</a:t>
            </a:r>
            <a:endParaRPr lang="en-US" sz="3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err="1"/>
              <a:t>dstart</a:t>
            </a:r>
            <a:endParaRPr lang="x-non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56503"/>
            <a:ext cx="6167966" cy="3524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189736D4A604FA52893B1CC172FEA" ma:contentTypeVersion="3" ma:contentTypeDescription="Create a new document." ma:contentTypeScope="" ma:versionID="8de9b7b26e52f7016f49c1d2d174c06d">
  <xsd:schema xmlns:xsd="http://www.w3.org/2001/XMLSchema" xmlns:xs="http://www.w3.org/2001/XMLSchema" xmlns:p="http://schemas.microsoft.com/office/2006/metadata/properties" xmlns:ns2="c5d5fd09-b806-46de-8e90-a93e4727f13b" targetNamespace="http://schemas.microsoft.com/office/2006/metadata/properties" ma:root="true" ma:fieldsID="e2ed553ad8a73bff7d353ac330fd45c5" ns2:_="">
    <xsd:import namespace="c5d5fd09-b806-46de-8e90-a93e4727f1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fd09-b806-46de-8e90-a93e4727f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B94620-8EB7-46A6-BAF1-0B74F307FEDF}"/>
</file>

<file path=customXml/itemProps2.xml><?xml version="1.0" encoding="utf-8"?>
<ds:datastoreItem xmlns:ds="http://schemas.openxmlformats.org/officeDocument/2006/customXml" ds:itemID="{CAE72F6C-78DD-4557-9487-D5FC559FA1D9}"/>
</file>

<file path=customXml/itemProps3.xml><?xml version="1.0" encoding="utf-8"?>
<ds:datastoreItem xmlns:ds="http://schemas.openxmlformats.org/officeDocument/2006/customXml" ds:itemID="{9293DCF0-407D-4522-A06B-7CB3040707B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2759</Words>
  <Application>WPS Presentation</Application>
  <PresentationFormat>On-screen Show (4:3)</PresentationFormat>
  <Paragraphs>178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Wingdings</vt:lpstr>
      <vt:lpstr>Corbel</vt:lpstr>
      <vt:lpstr>Calibri</vt:lpstr>
      <vt:lpstr>Microsoft YaHei</vt:lpstr>
      <vt:lpstr>Arial Unicode MS</vt:lpstr>
      <vt:lpstr>Spectrum</vt:lpstr>
      <vt:lpstr>Scan Conversation (Part 1)</vt:lpstr>
      <vt:lpstr>Lecture Outline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</cp:revision>
  <dcterms:created xsi:type="dcterms:W3CDTF">2018-12-10T17:20:00Z</dcterms:created>
  <dcterms:modified xsi:type="dcterms:W3CDTF">2023-10-17T10:08:50Z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1FBAA5FB328447EDBD2825183426C4A5_12</vt:lpwstr>
  </property>
  <property fmtid="{D5CDD505-2E9C-101B-9397-08002B2CF9AE}" pid="3" name="KSOProductBuildVer">
    <vt:lpwstr>2057-12.2.0.13215</vt:lpwstr>
  </property>
  <property fmtid="{D5CDD505-2E9C-101B-9397-08002B2CF9AE}" pid="4" name="ContentTypeId">
    <vt:lpwstr>0x0101005D8189736D4A604FA52893B1CC172FEA</vt:lpwstr>
  </property>
</Properties>
</file>