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57" r:id="rId3"/>
    <p:sldId id="266" r:id="rId4"/>
    <p:sldId id="345" r:id="rId5"/>
    <p:sldId id="306" r:id="rId6"/>
    <p:sldId id="346" r:id="rId7"/>
    <p:sldId id="350" r:id="rId8"/>
    <p:sldId id="351" r:id="rId9"/>
    <p:sldId id="352" r:id="rId10"/>
    <p:sldId id="353" r:id="rId11"/>
    <p:sldId id="307" r:id="rId12"/>
    <p:sldId id="308" r:id="rId13"/>
    <p:sldId id="309" r:id="rId14"/>
    <p:sldId id="267" r:id="rId15"/>
    <p:sldId id="272" r:id="rId16"/>
    <p:sldId id="273" r:id="rId17"/>
    <p:sldId id="274" r:id="rId18"/>
    <p:sldId id="275" r:id="rId19"/>
    <p:sldId id="304" r:id="rId20"/>
    <p:sldId id="276" r:id="rId21"/>
    <p:sldId id="347" r:id="rId22"/>
    <p:sldId id="348" r:id="rId23"/>
    <p:sldId id="349" r:id="rId24"/>
    <p:sldId id="277" r:id="rId25"/>
    <p:sldId id="278" r:id="rId26"/>
    <p:sldId id="279" r:id="rId27"/>
    <p:sldId id="280" r:id="rId28"/>
    <p:sldId id="281" r:id="rId29"/>
    <p:sldId id="354" r:id="rId30"/>
    <p:sldId id="282" r:id="rId31"/>
    <p:sldId id="283" r:id="rId32"/>
    <p:sldId id="284" r:id="rId33"/>
    <p:sldId id="285" r:id="rId34"/>
    <p:sldId id="286" r:id="rId35"/>
    <p:sldId id="355" r:id="rId36"/>
    <p:sldId id="287" r:id="rId37"/>
    <p:sldId id="356" r:id="rId38"/>
    <p:sldId id="357" r:id="rId39"/>
    <p:sldId id="358" r:id="rId40"/>
    <p:sldId id="359" r:id="rId41"/>
    <p:sldId id="288" r:id="rId42"/>
    <p:sldId id="305" r:id="rId43"/>
    <p:sldId id="289" r:id="rId44"/>
    <p:sldId id="362" r:id="rId45"/>
    <p:sldId id="364" r:id="rId46"/>
    <p:sldId id="365" r:id="rId47"/>
    <p:sldId id="366" r:id="rId48"/>
    <p:sldId id="363" r:id="rId49"/>
    <p:sldId id="290" r:id="rId50"/>
    <p:sldId id="291" r:id="rId51"/>
    <p:sldId id="292" r:id="rId52"/>
    <p:sldId id="293" r:id="rId53"/>
    <p:sldId id="294" r:id="rId54"/>
    <p:sldId id="360" r:id="rId55"/>
    <p:sldId id="361" r:id="rId56"/>
    <p:sldId id="295" r:id="rId57"/>
    <p:sldId id="296" r:id="rId58"/>
    <p:sldId id="367" r:id="rId59"/>
    <p:sldId id="297" r:id="rId60"/>
    <p:sldId id="298" r:id="rId61"/>
    <p:sldId id="299" r:id="rId62"/>
    <p:sldId id="300" r:id="rId63"/>
    <p:sldId id="301" r:id="rId64"/>
    <p:sldId id="264" r:id="rId65"/>
    <p:sldId id="26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showGuides="1">
      <p:cViewPr varScale="1">
        <p:scale>
          <a:sx n="84" d="100"/>
          <a:sy n="84" d="100"/>
        </p:scale>
        <p:origin x="1173"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10/1/2023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50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51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52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53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56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57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59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60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61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62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63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p>
        </p:txBody>
      </p:sp>
      <p:sp>
        <p:nvSpPr>
          <p:cNvPr id="4" name="Date Placeholder 3"/>
          <p:cNvSpPr>
            <a:spLocks noGrp="1"/>
          </p:cNvSpPr>
          <p:nvPr>
            <p:ph type="dt" sz="half" idx="10"/>
          </p:nvPr>
        </p:nvSpPr>
        <p:spPr/>
        <p:txBody>
          <a:bodyPr/>
          <a:lstStyle/>
          <a:p>
            <a:fld id="{4251665B-C24A-4702-B522-6A4334602E03}"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Date Placeholder 2"/>
          <p:cNvSpPr>
            <a:spLocks noGrp="1"/>
          </p:cNvSpPr>
          <p:nvPr>
            <p:ph type="dt" sz="half" idx="10"/>
          </p:nvPr>
        </p:nvSpPr>
        <p:spPr/>
        <p:txBody>
          <a:bodyPr/>
          <a:lstStyle/>
          <a:p>
            <a:fld id="{4251665B-C24A-4702-B522-6A4334602E03}"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10/1/2023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1.x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9">
                  <a:extLst>
                    <a:ext uri="{9D8B030D-6E8A-4147-A177-3AD203B41FA5}">
                      <a16:colId xmlns:a16="http://schemas.microsoft.com/office/drawing/2014/main" val="20002"/>
                    </a:ext>
                  </a:extLst>
                </a:gridCol>
                <a:gridCol w="1309300">
                  <a:extLst>
                    <a:ext uri="{9D8B030D-6E8A-4147-A177-3AD203B41FA5}">
                      <a16:colId xmlns:a16="http://schemas.microsoft.com/office/drawing/2014/main" val="20003"/>
                    </a:ext>
                  </a:extLst>
                </a:gridCol>
                <a:gridCol w="1237957">
                  <a:extLst>
                    <a:ext uri="{9D8B030D-6E8A-4147-A177-3AD203B41FA5}">
                      <a16:colId xmlns:a16="http://schemas.microsoft.com/office/drawing/2014/main" val="20004"/>
                    </a:ext>
                  </a:extLst>
                </a:gridCol>
                <a:gridCol w="1679683">
                  <a:extLst>
                    <a:ext uri="{9D8B030D-6E8A-4147-A177-3AD203B41FA5}">
                      <a16:colId xmlns:a16="http://schemas.microsoft.com/office/drawing/2014/main" val="20005"/>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Fall 2021-2022</a:t>
                      </a:r>
                    </a:p>
                  </a:txBody>
                  <a:tcPr/>
                </a:tc>
                <a:extLst>
                  <a:ext uri="{0D108BD9-81ED-4DB2-BD59-A6C34878D82A}">
                    <a16:rowId xmlns:a16="http://schemas.microsoft.com/office/drawing/2014/main" val="10000"/>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en-US" sz="1800" b="1" i="0" dirty="0"/>
                        <a:t>Shahnaj Parvin</a:t>
                      </a:r>
                      <a:r>
                        <a:rPr lang="en-US" sz="1800" b="1" i="0" dirty="0"/>
                        <a:t>,   </a:t>
                      </a:r>
                      <a:r>
                        <a:rPr lang="en-GB" altLang="en-US" sz="1800" b="1" i="0" dirty="0"/>
                        <a:t>sparvin</a:t>
                      </a:r>
                      <a:r>
                        <a:rPr lang="en-US" b="1" i="1" dirty="0"/>
                        <a:t>@aiub.edu</a:t>
                      </a:r>
                      <a:endParaRPr lang="en-US" b="1" i="0"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Address of a Pixel Exercise</a:t>
            </a:r>
          </a:p>
        </p:txBody>
      </p:sp>
      <p:sp>
        <p:nvSpPr>
          <p:cNvPr id="5" name="Subtitle 4"/>
          <p:cNvSpPr>
            <a:spLocks noGrp="1"/>
          </p:cNvSpPr>
          <p:nvPr>
            <p:ph type="subTitle" idx="1"/>
          </p:nvPr>
        </p:nvSpPr>
        <p:spPr/>
        <p:txBody>
          <a:bodyPr/>
          <a:lstStyle/>
          <a:p>
            <a:endParaRPr lang="x-none" dirty="0"/>
          </a:p>
        </p:txBody>
      </p:sp>
      <p:sp>
        <p:nvSpPr>
          <p:cNvPr id="3" name="Text Box 2"/>
          <p:cNvSpPr txBox="1"/>
          <p:nvPr/>
        </p:nvSpPr>
        <p:spPr>
          <a:xfrm>
            <a:off x="421640" y="2030095"/>
            <a:ext cx="8413115" cy="5012690"/>
          </a:xfrm>
          <a:prstGeom prst="rect">
            <a:avLst/>
          </a:prstGeom>
          <a:noFill/>
        </p:spPr>
        <p:txBody>
          <a:bodyPr wrap="square" rtlCol="0" anchor="t">
            <a:noAutofit/>
          </a:bodyPr>
          <a:lstStyle/>
          <a:p>
            <a:pPr marL="342900" lvl="0" indent="-342900" algn="l" rtl="0">
              <a:spcBef>
                <a:spcPts val="0"/>
              </a:spcBef>
              <a:spcAft>
                <a:spcPts val="0"/>
              </a:spcAft>
              <a:buClr>
                <a:schemeClr val="dk1"/>
              </a:buClr>
              <a:buSzPts val="2600"/>
              <a:buFont typeface="Noto Sans Symbols"/>
              <a:buNone/>
            </a:pPr>
            <a:r>
              <a:rPr lang="en-US" sz="2400" dirty="0">
                <a:solidFill>
                  <a:schemeClr val="bg2">
                    <a:lumMod val="75000"/>
                  </a:schemeClr>
                </a:solidFill>
                <a:latin typeface="Times New Roman" panose="02020603050405020304"/>
                <a:ea typeface="Times New Roman" panose="02020603050405020304"/>
                <a:cs typeface="Times New Roman" panose="02020603050405020304"/>
                <a:sym typeface="Times New Roman" panose="02020603050405020304"/>
              </a:rPr>
              <a:t>Problem 1 :</a:t>
            </a:r>
          </a:p>
          <a:p>
            <a:pPr marL="342900" lvl="0" indent="-342900" algn="l" rtl="0">
              <a:spcBef>
                <a:spcPts val="520"/>
              </a:spcBef>
              <a:spcAft>
                <a:spcPts val="0"/>
              </a:spcAft>
              <a:buClr>
                <a:schemeClr val="dk1"/>
              </a:buClr>
              <a:buSzPts val="2600"/>
              <a:buNone/>
            </a:pPr>
            <a:r>
              <a:rPr lang="en-US" sz="2400" dirty="0">
                <a:latin typeface="Times New Roman" panose="02020603050405020304"/>
                <a:ea typeface="Times New Roman" panose="02020603050405020304"/>
                <a:cs typeface="Times New Roman" panose="02020603050405020304"/>
                <a:sym typeface="Times New Roman" panose="02020603050405020304"/>
              </a:rPr>
              <a:t>    Consider you have a screen with VGA Mode of 15</a:t>
            </a:r>
            <a:r>
              <a:rPr lang="en-US" sz="2400" dirty="0">
                <a:sym typeface="+mn-ea"/>
              </a:rPr>
              <a:t> x 12</a:t>
            </a:r>
            <a:r>
              <a:rPr lang="en-US" sz="2400" dirty="0">
                <a:latin typeface="Times New Roman" panose="02020603050405020304"/>
                <a:ea typeface="Times New Roman" panose="02020603050405020304"/>
                <a:cs typeface="Times New Roman" panose="02020603050405020304"/>
                <a:sym typeface="Times New Roman" panose="02020603050405020304"/>
              </a:rPr>
              <a:t>. </a:t>
            </a:r>
          </a:p>
          <a:p>
            <a:pPr marL="342900" lvl="0" indent="-342900" algn="l" rtl="0">
              <a:spcBef>
                <a:spcPts val="520"/>
              </a:spcBef>
              <a:spcAft>
                <a:spcPts val="0"/>
              </a:spcAft>
              <a:buClr>
                <a:schemeClr val="dk1"/>
              </a:buClr>
              <a:buSzPts val="2600"/>
              <a:buNone/>
            </a:pPr>
            <a:r>
              <a:rPr lang="en-US" sz="2400" dirty="0">
                <a:latin typeface="Times New Roman" panose="02020603050405020304"/>
                <a:ea typeface="Times New Roman" panose="02020603050405020304"/>
                <a:cs typeface="Times New Roman" panose="02020603050405020304"/>
                <a:sym typeface="Times New Roman" panose="02020603050405020304"/>
              </a:rPr>
              <a:t>    If a Pixel P(</a:t>
            </a:r>
            <a:r>
              <a:rPr lang="en-US" sz="2400" dirty="0" err="1">
                <a:latin typeface="Times New Roman" panose="02020603050405020304"/>
                <a:ea typeface="Times New Roman" panose="02020603050405020304"/>
                <a:cs typeface="Times New Roman" panose="02020603050405020304"/>
                <a:sym typeface="Times New Roman" panose="02020603050405020304"/>
              </a:rPr>
              <a:t>i</a:t>
            </a:r>
            <a:r>
              <a:rPr lang="en-US" sz="2400" dirty="0">
                <a:latin typeface="Times New Roman" panose="02020603050405020304"/>
                <a:ea typeface="Times New Roman" panose="02020603050405020304"/>
                <a:cs typeface="Times New Roman" panose="02020603050405020304"/>
                <a:sym typeface="Times New Roman" panose="02020603050405020304"/>
              </a:rPr>
              <a:t> , j) has co-ordinate P(8,6) then determine </a:t>
            </a:r>
          </a:p>
          <a:p>
            <a:pPr marL="342900" lvl="0" indent="-342900" algn="l" rtl="0">
              <a:spcBef>
                <a:spcPts val="520"/>
              </a:spcBef>
              <a:spcAft>
                <a:spcPts val="0"/>
              </a:spcAft>
              <a:buClr>
                <a:schemeClr val="dk1"/>
              </a:buClr>
              <a:buSzPts val="2600"/>
              <a:buNone/>
            </a:pPr>
            <a:r>
              <a:rPr lang="en-US" sz="2400" dirty="0">
                <a:latin typeface="Times New Roman" panose="02020603050405020304"/>
                <a:ea typeface="Times New Roman" panose="02020603050405020304"/>
                <a:cs typeface="Times New Roman" panose="02020603050405020304"/>
                <a:sym typeface="Times New Roman" panose="02020603050405020304"/>
              </a:rPr>
              <a:t>    the Address of P(</a:t>
            </a:r>
            <a:r>
              <a:rPr lang="en-US" sz="2400" dirty="0" err="1">
                <a:latin typeface="Times New Roman" panose="02020603050405020304"/>
                <a:ea typeface="Times New Roman" panose="02020603050405020304"/>
                <a:cs typeface="Times New Roman" panose="02020603050405020304"/>
                <a:sym typeface="Times New Roman" panose="02020603050405020304"/>
              </a:rPr>
              <a:t>i</a:t>
            </a:r>
            <a:r>
              <a:rPr lang="en-US" sz="2400" dirty="0">
                <a:latin typeface="Times New Roman" panose="02020603050405020304"/>
                <a:ea typeface="Times New Roman" panose="02020603050405020304"/>
                <a:cs typeface="Times New Roman" panose="02020603050405020304"/>
                <a:sym typeface="Times New Roman" panose="02020603050405020304"/>
              </a:rPr>
              <a:t> , j). Also Show the Pixel position on the graph.</a:t>
            </a:r>
          </a:p>
          <a:p>
            <a:pPr marL="342900" lvl="0" indent="-342900" algn="l" rtl="0">
              <a:spcBef>
                <a:spcPts val="520"/>
              </a:spcBef>
              <a:spcAft>
                <a:spcPts val="0"/>
              </a:spcAft>
              <a:buClr>
                <a:schemeClr val="dk1"/>
              </a:buClr>
              <a:buSzPts val="2600"/>
              <a:buNone/>
            </a:pPr>
            <a:r>
              <a:rPr lang="en-US" sz="2400" dirty="0">
                <a:solidFill>
                  <a:schemeClr val="bg2">
                    <a:lumMod val="75000"/>
                  </a:schemeClr>
                </a:solidFill>
                <a:latin typeface="Times New Roman" panose="02020603050405020304"/>
                <a:ea typeface="Times New Roman" panose="02020603050405020304"/>
                <a:cs typeface="Times New Roman" panose="02020603050405020304"/>
                <a:sym typeface="Times New Roman" panose="02020603050405020304"/>
              </a:rPr>
              <a:t>Problem 2 :</a:t>
            </a:r>
          </a:p>
          <a:p>
            <a:pPr marL="342900" lvl="0" indent="-342900" algn="l" rtl="0">
              <a:spcBef>
                <a:spcPts val="520"/>
              </a:spcBef>
              <a:spcAft>
                <a:spcPts val="0"/>
              </a:spcAft>
              <a:buClr>
                <a:schemeClr val="dk1"/>
              </a:buClr>
              <a:buSzPts val="2600"/>
              <a:buNone/>
            </a:pPr>
            <a:r>
              <a:rPr lang="en-US" sz="2400" dirty="0">
                <a:latin typeface="Times New Roman" panose="02020603050405020304"/>
                <a:ea typeface="Times New Roman" panose="02020603050405020304"/>
                <a:cs typeface="Times New Roman" panose="02020603050405020304"/>
                <a:sym typeface="Times New Roman" panose="02020603050405020304"/>
              </a:rPr>
              <a:t>	Consider you have a screen with VGA Mode of 12</a:t>
            </a:r>
            <a:r>
              <a:rPr lang="en-US" sz="2400" dirty="0">
                <a:sym typeface="+mn-ea"/>
              </a:rPr>
              <a:t> x 10</a:t>
            </a:r>
            <a:r>
              <a:rPr lang="en-US" sz="2400" dirty="0">
                <a:latin typeface="Times New Roman" panose="02020603050405020304"/>
                <a:ea typeface="Times New Roman" panose="02020603050405020304"/>
                <a:cs typeface="Times New Roman" panose="02020603050405020304"/>
                <a:sym typeface="Times New Roman" panose="02020603050405020304"/>
              </a:rPr>
              <a:t>. If a Pixel P(</a:t>
            </a:r>
            <a:r>
              <a:rPr lang="en-US" sz="2400" dirty="0" err="1">
                <a:latin typeface="Times New Roman" panose="02020603050405020304"/>
                <a:ea typeface="Times New Roman" panose="02020603050405020304"/>
                <a:cs typeface="Times New Roman" panose="02020603050405020304"/>
                <a:sym typeface="Times New Roman" panose="02020603050405020304"/>
              </a:rPr>
              <a:t>i</a:t>
            </a:r>
            <a:r>
              <a:rPr lang="en-US" sz="2400" dirty="0">
                <a:latin typeface="Times New Roman" panose="02020603050405020304"/>
                <a:ea typeface="Times New Roman" panose="02020603050405020304"/>
                <a:cs typeface="Times New Roman" panose="02020603050405020304"/>
                <a:sym typeface="Times New Roman" panose="02020603050405020304"/>
              </a:rPr>
              <a:t> , j) has co-ordinate P(8,</a:t>
            </a:r>
            <a:r>
              <a:rPr lang="en-GB" altLang="en-US" sz="2400" dirty="0">
                <a:latin typeface="Times New Roman" panose="02020603050405020304"/>
                <a:ea typeface="Times New Roman" panose="02020603050405020304"/>
                <a:cs typeface="Times New Roman" panose="02020603050405020304"/>
                <a:sym typeface="Times New Roman" panose="02020603050405020304"/>
              </a:rPr>
              <a:t>9</a:t>
            </a:r>
            <a:r>
              <a:rPr lang="en-US" sz="2400" dirty="0">
                <a:latin typeface="Times New Roman" panose="02020603050405020304"/>
                <a:ea typeface="Times New Roman" panose="02020603050405020304"/>
                <a:cs typeface="Times New Roman" panose="02020603050405020304"/>
                <a:sym typeface="Times New Roman" panose="02020603050405020304"/>
              </a:rPr>
              <a:t>) then determine the Address of  P(</a:t>
            </a:r>
            <a:r>
              <a:rPr lang="en-US" sz="2400" dirty="0" err="1">
                <a:latin typeface="Times New Roman" panose="02020603050405020304"/>
                <a:ea typeface="Times New Roman" panose="02020603050405020304"/>
                <a:cs typeface="Times New Roman" panose="02020603050405020304"/>
                <a:sym typeface="Times New Roman" panose="02020603050405020304"/>
              </a:rPr>
              <a:t>i</a:t>
            </a:r>
            <a:r>
              <a:rPr lang="en-US" sz="2400" dirty="0">
                <a:latin typeface="Times New Roman" panose="02020603050405020304"/>
                <a:ea typeface="Times New Roman" panose="02020603050405020304"/>
                <a:cs typeface="Times New Roman" panose="02020603050405020304"/>
                <a:sym typeface="Times New Roman" panose="02020603050405020304"/>
              </a:rPr>
              <a:t> , j). Also Show the Pixel position on the graph.</a:t>
            </a:r>
            <a:endParaRPr lang="en-US" altLang="en-US" sz="24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Types of </a:t>
            </a:r>
            <a:r>
              <a:rPr lang="en-US" dirty="0"/>
              <a:t>Computer Graphics </a:t>
            </a:r>
          </a:p>
        </p:txBody>
      </p:sp>
      <p:sp>
        <p:nvSpPr>
          <p:cNvPr id="5" name="Subtitle 4"/>
          <p:cNvSpPr>
            <a:spLocks noGrp="1"/>
          </p:cNvSpPr>
          <p:nvPr>
            <p:ph type="subTitle" idx="1"/>
          </p:nvPr>
        </p:nvSpPr>
        <p:spPr/>
        <p:txBody>
          <a:bodyPr/>
          <a:lstStyle/>
          <a:p>
            <a:endParaRPr lang="x-none" dirty="0"/>
          </a:p>
        </p:txBody>
      </p:sp>
      <p:sp>
        <p:nvSpPr>
          <p:cNvPr id="110" name="Google Shape;110;p4"/>
          <p:cNvSpPr txBox="1">
            <a:spLocks noGrp="1"/>
          </p:cNvSpPr>
          <p:nvPr/>
        </p:nvSpPr>
        <p:spPr>
          <a:xfrm>
            <a:off x="457200" y="1997710"/>
            <a:ext cx="4953000" cy="412877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360"/>
              </a:spcBef>
              <a:spcAft>
                <a:spcPts val="0"/>
              </a:spcAft>
              <a:buClr>
                <a:schemeClr val="dk1"/>
              </a:buClr>
              <a:buSzPts val="1800"/>
              <a:buFont typeface="Old Standard TT" panose="00000500000000000000"/>
              <a:buChar char="●"/>
              <a:defRPr sz="18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marR="0" lvl="1"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marR="0" lvl="2"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marR="0" lvl="3"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marR="0" lvl="4"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marR="0" lvl="5"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marR="0" lvl="6"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marR="0" lvl="7"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marR="0" lvl="8" indent="-342900" algn="l" rtl="0">
              <a:lnSpc>
                <a:spcPct val="115000"/>
              </a:lnSpc>
              <a:spcBef>
                <a:spcPts val="1200"/>
              </a:spcBef>
              <a:spcAft>
                <a:spcPts val="120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342900" lvl="0" indent="-386080" algn="just" rtl="0">
              <a:spcBef>
                <a:spcPts val="0"/>
              </a:spcBef>
              <a:spcAft>
                <a:spcPts val="0"/>
              </a:spcAft>
              <a:buClr>
                <a:srgbClr val="FF0000"/>
              </a:buClr>
              <a:buSzPts val="3400"/>
              <a:buChar char="●"/>
            </a:pP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Raster</a:t>
            </a:r>
            <a:r>
              <a:rPr lang="en-US" sz="2000" b="1">
                <a:latin typeface="Times New Roman" panose="02020603050405020304"/>
                <a:ea typeface="Times New Roman" panose="02020603050405020304"/>
                <a:cs typeface="Times New Roman" panose="02020603050405020304"/>
                <a:sym typeface="Times New Roman" panose="02020603050405020304"/>
              </a:rPr>
              <a:t> Graphics</a:t>
            </a:r>
            <a:r>
              <a:rPr lang="en-US" sz="2000">
                <a:latin typeface="Times New Roman" panose="02020603050405020304"/>
                <a:ea typeface="Times New Roman" panose="02020603050405020304"/>
                <a:cs typeface="Times New Roman" panose="02020603050405020304"/>
                <a:sym typeface="Times New Roman" panose="02020603050405020304"/>
              </a:rPr>
              <a:t>: where each pixel is separately defined (as in a digital photograph)</a:t>
            </a:r>
            <a:endParaRPr sz="2000"/>
          </a:p>
          <a:p>
            <a:pPr marL="342900" lvl="0" indent="-386080" algn="just" rtl="0">
              <a:spcBef>
                <a:spcPts val="545"/>
              </a:spcBef>
              <a:spcAft>
                <a:spcPts val="0"/>
              </a:spcAft>
              <a:buClr>
                <a:srgbClr val="00B050"/>
              </a:buClr>
              <a:buSzPts val="3400"/>
              <a:buChar char="●"/>
            </a:pPr>
            <a:r>
              <a:rPr lang="en-US" sz="2000" b="1">
                <a:solidFill>
                  <a:srgbClr val="00B050"/>
                </a:solidFill>
                <a:latin typeface="Times New Roman" panose="02020603050405020304"/>
                <a:ea typeface="Times New Roman" panose="02020603050405020304"/>
                <a:cs typeface="Times New Roman" panose="02020603050405020304"/>
                <a:sym typeface="Times New Roman" panose="02020603050405020304"/>
              </a:rPr>
              <a:t>Vector</a:t>
            </a:r>
            <a:r>
              <a:rPr lang="en-US" sz="2000" b="1">
                <a:latin typeface="Times New Roman" panose="02020603050405020304"/>
                <a:ea typeface="Times New Roman" panose="02020603050405020304"/>
                <a:cs typeface="Times New Roman" panose="02020603050405020304"/>
                <a:sym typeface="Times New Roman" panose="02020603050405020304"/>
              </a:rPr>
              <a:t> Graphics</a:t>
            </a:r>
            <a:r>
              <a:rPr lang="en-US" sz="2000">
                <a:latin typeface="Times New Roman" panose="02020603050405020304"/>
                <a:ea typeface="Times New Roman" panose="02020603050405020304"/>
                <a:cs typeface="Times New Roman" panose="02020603050405020304"/>
                <a:sym typeface="Times New Roman" panose="02020603050405020304"/>
              </a:rPr>
              <a:t>: where mathematical formulas are used to draw lines and shapes, which are then interpreted at the viewer's end to produce the graphic.</a:t>
            </a:r>
            <a:endParaRPr sz="2000"/>
          </a:p>
          <a:p>
            <a:pPr marL="342900" lvl="0" indent="-386080" algn="just" rtl="0">
              <a:spcBef>
                <a:spcPts val="545"/>
              </a:spcBef>
              <a:spcAft>
                <a:spcPts val="0"/>
              </a:spcAft>
              <a:buClr>
                <a:schemeClr val="dk1"/>
              </a:buClr>
              <a:buSzPts val="3400"/>
              <a:buChar char="●"/>
            </a:pPr>
            <a:r>
              <a:rPr lang="en-US" sz="2000" i="1" u="sng">
                <a:latin typeface="Times New Roman" panose="02020603050405020304"/>
                <a:ea typeface="Times New Roman" panose="02020603050405020304"/>
                <a:cs typeface="Times New Roman" panose="02020603050405020304"/>
                <a:sym typeface="Times New Roman" panose="02020603050405020304"/>
              </a:rPr>
              <a:t>Vector Graphics can be magnified infinitely without loss of quality, while pixel-based graphics cannot.</a:t>
            </a:r>
            <a:endParaRPr sz="2000"/>
          </a:p>
        </p:txBody>
      </p:sp>
      <p:pic>
        <p:nvPicPr>
          <p:cNvPr id="111" name="Google Shape;111;p4"/>
          <p:cNvPicPr preferRelativeResize="0"/>
          <p:nvPr/>
        </p:nvPicPr>
        <p:blipFill rotWithShape="1">
          <a:blip r:embed="rId2"/>
          <a:srcRect/>
          <a:stretch>
            <a:fillRect/>
          </a:stretch>
        </p:blipFill>
        <p:spPr>
          <a:xfrm>
            <a:off x="5735223" y="2225040"/>
            <a:ext cx="3051908"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anose="05000000000000000000"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anose="05000000000000000000" pitchFamily="2" charset="2"/>
              <a:buChar char="Ø"/>
            </a:pPr>
            <a:r>
              <a:rPr lang="en-US" sz="2400" dirty="0"/>
              <a:t>Non-line art images are best represented in raster form because these typically include subtle chromatic gradations, undefined lines and shapes, and complex composition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a:p>
          <a:p>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92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Direct Coding </a:t>
            </a:r>
          </a:p>
          <a:p>
            <a:pPr marL="342900" indent="-342900">
              <a:buAutoNum type="arabicPeriod"/>
            </a:pPr>
            <a:r>
              <a:rPr lang="en-US" sz="3000" dirty="0">
                <a:solidFill>
                  <a:schemeClr val="tx1"/>
                </a:solidFill>
              </a:rPr>
              <a:t>Lookup Table </a:t>
            </a:r>
          </a:p>
          <a:p>
            <a:pPr marL="342900" indent="-342900">
              <a:buAutoNum type="arabicPeriod"/>
            </a:pPr>
            <a:r>
              <a:rPr lang="en-US" sz="3000" dirty="0">
                <a:solidFill>
                  <a:schemeClr val="tx1"/>
                </a:solidFill>
              </a:rPr>
              <a:t>Display Monitor</a:t>
            </a:r>
          </a:p>
          <a:p>
            <a:pPr marL="342900" indent="-342900">
              <a:buAutoNum type="arabicPeriod"/>
            </a:pPr>
            <a:r>
              <a:rPr lang="en-US" sz="3000" dirty="0">
                <a:solidFill>
                  <a:schemeClr val="tx1"/>
                </a:solidFill>
              </a:rPr>
              <a:t>Printing </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Raster vs </a:t>
            </a:r>
            <a:r>
              <a:rPr lang="en-US" dirty="0"/>
              <a:t>Vector  </a:t>
            </a:r>
          </a:p>
        </p:txBody>
      </p:sp>
      <p:sp>
        <p:nvSpPr>
          <p:cNvPr id="5" name="Subtitle 4"/>
          <p:cNvSpPr>
            <a:spLocks noGrp="1"/>
          </p:cNvSpPr>
          <p:nvPr>
            <p:ph type="subTitle" idx="1"/>
          </p:nvPr>
        </p:nvSpPr>
        <p:spPr/>
        <p:txBody>
          <a:bodyPr/>
          <a:lstStyle/>
          <a:p>
            <a:endParaRPr lang="x-none" dirty="0"/>
          </a:p>
        </p:txBody>
      </p:sp>
      <p:sp>
        <p:nvSpPr>
          <p:cNvPr id="128" name="Google Shape;128;g2401ef89118_0_531"/>
          <p:cNvSpPr txBox="1">
            <a:spLocks noGrp="1"/>
          </p:cNvSpPr>
          <p:nvPr/>
        </p:nvSpPr>
        <p:spPr>
          <a:xfrm>
            <a:off x="0" y="2066925"/>
            <a:ext cx="4735830" cy="465455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360"/>
              </a:spcBef>
              <a:spcAft>
                <a:spcPts val="0"/>
              </a:spcAft>
              <a:buClr>
                <a:schemeClr val="dk1"/>
              </a:buClr>
              <a:buSzPts val="1800"/>
              <a:buFont typeface="Old Standard TT" panose="00000500000000000000"/>
              <a:buChar char="●"/>
              <a:defRPr sz="18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marR="0" lvl="1"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marR="0" lvl="2"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marR="0" lvl="3"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marR="0" lvl="4"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marR="0" lvl="5"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marR="0" lvl="6"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marR="0" lvl="7"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marR="0" lvl="8" indent="-342900" algn="l" rtl="0">
              <a:lnSpc>
                <a:spcPct val="115000"/>
              </a:lnSpc>
              <a:spcBef>
                <a:spcPts val="1200"/>
              </a:spcBef>
              <a:spcAft>
                <a:spcPts val="120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457200" lvl="0" indent="-375285" algn="l" rtl="0">
              <a:spcBef>
                <a:spcPts val="360"/>
              </a:spcBef>
              <a:spcAft>
                <a:spcPts val="0"/>
              </a:spcAft>
              <a:buSzPts val="2308"/>
              <a:buFont typeface="Times New Roman" panose="02020603050405020304"/>
              <a:buChar char="★"/>
            </a:pPr>
            <a:r>
              <a:rPr lang="en-US" sz="2310">
                <a:latin typeface="Times New Roman" panose="02020603050405020304"/>
                <a:ea typeface="Times New Roman" panose="02020603050405020304"/>
                <a:cs typeface="Times New Roman" panose="02020603050405020304"/>
                <a:sym typeface="Times New Roman" panose="02020603050405020304"/>
              </a:rPr>
              <a:t>Raster images are made of pixels. A pixel is a single point or the smallest single element in a display device. If you zoom in to a raster image you may start to see a lot of little tiny squares.</a:t>
            </a:r>
            <a:endParaRPr sz="2310">
              <a:latin typeface="Times New Roman" panose="02020603050405020304"/>
              <a:ea typeface="Times New Roman" panose="02020603050405020304"/>
              <a:cs typeface="Times New Roman" panose="02020603050405020304"/>
              <a:sym typeface="Times New Roman" panose="02020603050405020304"/>
            </a:endParaRPr>
          </a:p>
          <a:p>
            <a:pPr marL="457200" lvl="0" indent="-375285" algn="l" rtl="0">
              <a:spcBef>
                <a:spcPts val="0"/>
              </a:spcBef>
              <a:spcAft>
                <a:spcPts val="0"/>
              </a:spcAft>
              <a:buSzPts val="2308"/>
              <a:buFont typeface="Times New Roman" panose="02020603050405020304"/>
              <a:buChar char="★"/>
            </a:pPr>
            <a:r>
              <a:rPr lang="en-US" sz="2310">
                <a:latin typeface="Times New Roman" panose="02020603050405020304"/>
                <a:ea typeface="Times New Roman" panose="02020603050405020304"/>
                <a:cs typeface="Times New Roman" panose="02020603050405020304"/>
                <a:sym typeface="Times New Roman" panose="02020603050405020304"/>
              </a:rPr>
              <a:t>Vector images are mathematical calculations from one point to another that form lines and shapes. If you zoom into a vector graphic it will always look the same.</a:t>
            </a:r>
          </a:p>
        </p:txBody>
      </p:sp>
      <p:pic>
        <p:nvPicPr>
          <p:cNvPr id="130" name="Google Shape;130;g2401ef89118_0_531"/>
          <p:cNvPicPr preferRelativeResize="0"/>
          <p:nvPr/>
        </p:nvPicPr>
        <p:blipFill rotWithShape="1">
          <a:blip r:embed="rId3"/>
          <a:srcRect b="18133"/>
          <a:stretch>
            <a:fillRect/>
          </a:stretch>
        </p:blipFill>
        <p:spPr>
          <a:xfrm>
            <a:off x="4766945" y="2634615"/>
            <a:ext cx="4377055" cy="25044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Interactive Computer Graphics</a:t>
            </a:r>
          </a:p>
        </p:txBody>
      </p:sp>
      <p:sp>
        <p:nvSpPr>
          <p:cNvPr id="5" name="Subtitle 4"/>
          <p:cNvSpPr>
            <a:spLocks noGrp="1"/>
          </p:cNvSpPr>
          <p:nvPr>
            <p:ph type="subTitle" idx="1"/>
          </p:nvPr>
        </p:nvSpPr>
        <p:spPr/>
        <p:txBody>
          <a:bodyPr/>
          <a:lstStyle/>
          <a:p>
            <a:endParaRPr lang="x-none" dirty="0"/>
          </a:p>
        </p:txBody>
      </p:sp>
      <p:sp>
        <p:nvSpPr>
          <p:cNvPr id="128" name="Google Shape;128;g2401ef89118_0_531"/>
          <p:cNvSpPr txBox="1">
            <a:spLocks noGrp="1"/>
          </p:cNvSpPr>
          <p:nvPr/>
        </p:nvSpPr>
        <p:spPr>
          <a:xfrm>
            <a:off x="0" y="2066925"/>
            <a:ext cx="8804275" cy="465455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360"/>
              </a:spcBef>
              <a:spcAft>
                <a:spcPts val="0"/>
              </a:spcAft>
              <a:buClr>
                <a:schemeClr val="dk1"/>
              </a:buClr>
              <a:buSzPts val="1800"/>
              <a:buFont typeface="Old Standard TT" panose="00000500000000000000"/>
              <a:buChar char="●"/>
              <a:defRPr sz="18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marR="0" lvl="1"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marR="0" lvl="2"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marR="0" lvl="3"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marR="0" lvl="4"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marR="0" lvl="5"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marR="0" lvl="6"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marR="0" lvl="7"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marR="0" lvl="8" indent="-342900" algn="l" rtl="0">
              <a:lnSpc>
                <a:spcPct val="115000"/>
              </a:lnSpc>
              <a:spcBef>
                <a:spcPts val="1200"/>
              </a:spcBef>
              <a:spcAft>
                <a:spcPts val="120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457200" lvl="0" indent="-375285" algn="l" rtl="0">
              <a:spcBef>
                <a:spcPts val="360"/>
              </a:spcBef>
              <a:spcAft>
                <a:spcPts val="0"/>
              </a:spcAft>
              <a:buSzPts val="2308"/>
              <a:buFont typeface="Times New Roman" panose="02020603050405020304"/>
              <a:buChar char="★"/>
            </a:pPr>
            <a:r>
              <a:rPr lang="en-US" sz="2310">
                <a:latin typeface="Times New Roman" panose="02020603050405020304"/>
                <a:ea typeface="Times New Roman" panose="02020603050405020304"/>
                <a:cs typeface="Times New Roman" panose="02020603050405020304"/>
                <a:sym typeface="Times New Roman" panose="02020603050405020304"/>
              </a:rPr>
              <a:t>Interactive Graphics: Interactive computer graphics user have some control over the picture i.e user can make any change in the produced image. </a:t>
            </a:r>
          </a:p>
          <a:p>
            <a:pPr marL="914400" lvl="1" indent="-375285" algn="l" rtl="0">
              <a:spcBef>
                <a:spcPts val="360"/>
              </a:spcBef>
              <a:spcAft>
                <a:spcPts val="0"/>
              </a:spcAft>
              <a:buSzPts val="2308"/>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Interactive Computer Graphics involves a two way communication between computer and user. </a:t>
            </a:r>
          </a:p>
          <a:p>
            <a:pPr marL="914400" lvl="1" indent="-375285" algn="l" rtl="0">
              <a:spcBef>
                <a:spcPts val="360"/>
              </a:spcBef>
              <a:spcAft>
                <a:spcPts val="0"/>
              </a:spcAft>
              <a:buSzPts val="2308"/>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Here the observer is given some control over the image by providing him/her with an input device for example the video game controller of the ping pong game. </a:t>
            </a:r>
          </a:p>
          <a:p>
            <a:pPr marL="914400" lvl="1" indent="-375285" algn="l" rtl="0">
              <a:spcBef>
                <a:spcPts val="360"/>
              </a:spcBef>
              <a:spcAft>
                <a:spcPts val="0"/>
              </a:spcAft>
              <a:buSzPts val="2308"/>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This helps him/her to signal the request to the computer. The computer on receiving signals from the input device can modify the displayed picture appropriately.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Non-Interactive Computer Graphics</a:t>
            </a:r>
          </a:p>
        </p:txBody>
      </p:sp>
      <p:sp>
        <p:nvSpPr>
          <p:cNvPr id="5" name="Subtitle 4"/>
          <p:cNvSpPr>
            <a:spLocks noGrp="1"/>
          </p:cNvSpPr>
          <p:nvPr>
            <p:ph type="subTitle" idx="1"/>
          </p:nvPr>
        </p:nvSpPr>
        <p:spPr/>
        <p:txBody>
          <a:bodyPr/>
          <a:lstStyle/>
          <a:p>
            <a:endParaRPr lang="x-none" dirty="0"/>
          </a:p>
        </p:txBody>
      </p:sp>
      <p:sp>
        <p:nvSpPr>
          <p:cNvPr id="128" name="Google Shape;128;g2401ef89118_0_531"/>
          <p:cNvSpPr txBox="1">
            <a:spLocks noGrp="1"/>
          </p:cNvSpPr>
          <p:nvPr/>
        </p:nvSpPr>
        <p:spPr>
          <a:xfrm>
            <a:off x="0" y="2066925"/>
            <a:ext cx="8804275" cy="465455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360"/>
              </a:spcBef>
              <a:spcAft>
                <a:spcPts val="0"/>
              </a:spcAft>
              <a:buClr>
                <a:schemeClr val="dk1"/>
              </a:buClr>
              <a:buSzPts val="1800"/>
              <a:buFont typeface="Old Standard TT" panose="00000500000000000000"/>
              <a:buChar char="●"/>
              <a:defRPr sz="18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1pPr>
            <a:lvl2pPr marL="914400" marR="0" lvl="1"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2pPr>
            <a:lvl3pPr marL="1371600" marR="0" lvl="2"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3pPr>
            <a:lvl4pPr marL="1828800" marR="0" lvl="3"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4pPr>
            <a:lvl5pPr marL="2286000" marR="0" lvl="4"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5pPr>
            <a:lvl6pPr marL="2743200" marR="0" lvl="5"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6pPr>
            <a:lvl7pPr marL="3200400" marR="0" lvl="6"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7pPr>
            <a:lvl8pPr marL="3657600" marR="0" lvl="7" indent="-342900" algn="l" rtl="0">
              <a:lnSpc>
                <a:spcPct val="115000"/>
              </a:lnSpc>
              <a:spcBef>
                <a:spcPts val="1200"/>
              </a:spcBef>
              <a:spcAft>
                <a:spcPts val="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8pPr>
            <a:lvl9pPr marL="4114800" marR="0" lvl="8" indent="-342900" algn="l" rtl="0">
              <a:lnSpc>
                <a:spcPct val="115000"/>
              </a:lnSpc>
              <a:spcBef>
                <a:spcPts val="1200"/>
              </a:spcBef>
              <a:spcAft>
                <a:spcPts val="1200"/>
              </a:spcAft>
              <a:buClr>
                <a:schemeClr val="dk1"/>
              </a:buClr>
              <a:buSzPts val="1800"/>
              <a:buFont typeface="Old Standard TT" panose="00000500000000000000"/>
              <a:buChar char="■"/>
              <a:defRPr sz="1400" b="0" i="0" u="none" strike="noStrike" cap="none">
                <a:solidFill>
                  <a:schemeClr val="dk1"/>
                </a:solidFill>
                <a:latin typeface="Old Standard TT" panose="00000500000000000000"/>
                <a:ea typeface="Old Standard TT" panose="00000500000000000000"/>
                <a:cs typeface="Old Standard TT" panose="00000500000000000000"/>
                <a:sym typeface="Old Standard TT" panose="00000500000000000000"/>
              </a:defRPr>
            </a:lvl9pPr>
          </a:lstStyle>
          <a:p>
            <a:pPr marL="457200" lvl="0" indent="-375285" algn="l" rtl="0">
              <a:spcBef>
                <a:spcPts val="360"/>
              </a:spcBef>
              <a:spcAft>
                <a:spcPts val="0"/>
              </a:spcAft>
              <a:buSzPts val="2308"/>
              <a:buFont typeface="Times New Roman" panose="02020603050405020304"/>
              <a:buChar char="★"/>
            </a:pPr>
            <a:r>
              <a:rPr lang="en-US" sz="2310">
                <a:latin typeface="Times New Roman" panose="02020603050405020304"/>
                <a:ea typeface="Times New Roman" panose="02020603050405020304"/>
                <a:cs typeface="Times New Roman" panose="02020603050405020304"/>
                <a:sym typeface="Times New Roman" panose="02020603050405020304"/>
              </a:rPr>
              <a:t>Non Interactive Graphics: In non interactive computer graphics images can not be changed. </a:t>
            </a:r>
          </a:p>
          <a:p>
            <a:pPr marL="914400" lvl="1" indent="-375285" algn="l" rtl="0">
              <a:spcBef>
                <a:spcPts val="360"/>
              </a:spcBef>
              <a:spcAft>
                <a:spcPts val="0"/>
              </a:spcAft>
              <a:buSzPts val="2308"/>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That’s why it is also known as passive computer graphics. </a:t>
            </a:r>
          </a:p>
          <a:p>
            <a:pPr marL="914400" lvl="1" indent="-375285" algn="l" rtl="0">
              <a:spcBef>
                <a:spcPts val="360"/>
              </a:spcBef>
              <a:spcAft>
                <a:spcPts val="0"/>
              </a:spcAft>
              <a:buSzPts val="2308"/>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It is the computer graphics in which user does not have any kind of control over the image</a:t>
            </a:r>
          </a:p>
          <a:p>
            <a:pPr marL="914400" lvl="1" indent="-375285" algn="l" rtl="0">
              <a:spcBef>
                <a:spcPts val="360"/>
              </a:spcBef>
              <a:spcAft>
                <a:spcPts val="0"/>
              </a:spcAft>
              <a:buSzPts val="2308"/>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In Passive Computer Graphics, Image is merely the product of static stored program and will work according to the instructions given in the program linearly. </a:t>
            </a:r>
          </a:p>
          <a:p>
            <a:pPr marL="914400" lvl="1" indent="-375285" algn="l" rtl="0">
              <a:spcBef>
                <a:spcPts val="360"/>
              </a:spcBef>
              <a:spcAft>
                <a:spcPts val="0"/>
              </a:spcAft>
              <a:buSzPts val="2308"/>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The image is totally under the control of program instructions not under the user.</a:t>
            </a:r>
          </a:p>
          <a:p>
            <a:pPr marL="914400" lvl="1" indent="-375285" algn="l" rtl="0">
              <a:spcBef>
                <a:spcPts val="360"/>
              </a:spcBef>
              <a:spcAft>
                <a:spcPts val="0"/>
              </a:spcAft>
              <a:buSzPts val="2308"/>
              <a:buFont typeface="Times New Roman" panose="02020603050405020304"/>
              <a:buChar char="★"/>
            </a:pPr>
            <a:r>
              <a:rPr lang="en-US" sz="2000">
                <a:latin typeface="Times New Roman" panose="02020603050405020304"/>
                <a:ea typeface="Times New Roman" panose="02020603050405020304"/>
                <a:cs typeface="Times New Roman" panose="02020603050405020304"/>
                <a:sym typeface="Times New Roman" panose="02020603050405020304"/>
              </a:rPr>
              <a:t>Example : Screen Savers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p:cNvSpPr>
            <a:spLocks noGrp="1"/>
          </p:cNvSpPr>
          <p:nvPr>
            <p:ph type="subTitle" idx="1"/>
          </p:nvPr>
        </p:nvSpPr>
        <p:spPr/>
        <p:txBody>
          <a:bodyPr/>
          <a:lstStyle/>
          <a:p>
            <a:endParaRPr lang="x-none" dirty="0"/>
          </a:p>
        </p:txBody>
      </p:sp>
      <p:pic>
        <p:nvPicPr>
          <p:cNvPr id="7" name="Content Placeholder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93511" y="2136339"/>
            <a:ext cx="8265500" cy="3416320"/>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p:cNvSpPr>
            <a:spLocks noGrp="1"/>
          </p:cNvSpPr>
          <p:nvPr>
            <p:ph type="subTitle" idx="1"/>
          </p:nvPr>
        </p:nvSpPr>
        <p:spPr/>
        <p:txBody>
          <a:bodyPr/>
          <a:lstStyle/>
          <a:p>
            <a:endParaRPr lang="x-none" dirty="0"/>
          </a:p>
        </p:txBody>
      </p:sp>
      <p:pic>
        <p:nvPicPr>
          <p:cNvPr id="6" name="Content Placeholder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0A339-E3F1-15E2-EFBC-F47604376AB4}"/>
              </a:ext>
            </a:extLst>
          </p:cNvPr>
          <p:cNvSpPr>
            <a:spLocks noGrp="1"/>
          </p:cNvSpPr>
          <p:nvPr>
            <p:ph type="ctrTitle"/>
          </p:nvPr>
        </p:nvSpPr>
        <p:spPr>
          <a:xfrm>
            <a:off x="435628" y="272941"/>
            <a:ext cx="7808976" cy="1088136"/>
          </a:xfrm>
        </p:spPr>
        <p:txBody>
          <a:bodyPr/>
          <a:lstStyle/>
          <a:p>
            <a:r>
              <a:rPr lang="en-US" dirty="0"/>
              <a:t>RGB</a:t>
            </a:r>
          </a:p>
        </p:txBody>
      </p:sp>
      <p:sp>
        <p:nvSpPr>
          <p:cNvPr id="5" name="Subtitle 4">
            <a:extLst>
              <a:ext uri="{FF2B5EF4-FFF2-40B4-BE49-F238E27FC236}">
                <a16:creationId xmlns:a16="http://schemas.microsoft.com/office/drawing/2014/main" id="{C190B6EE-9411-6F7D-2018-F5E08AE93F4C}"/>
              </a:ext>
            </a:extLst>
          </p:cNvPr>
          <p:cNvSpPr>
            <a:spLocks noGrp="1"/>
          </p:cNvSpPr>
          <p:nvPr>
            <p:ph type="subTitle" idx="1"/>
          </p:nvPr>
        </p:nvSpPr>
        <p:spPr>
          <a:xfrm>
            <a:off x="490492" y="1356363"/>
            <a:ext cx="7754112" cy="484632"/>
          </a:xfrm>
        </p:spPr>
        <p:txBody>
          <a:bodyPr/>
          <a:lstStyle/>
          <a:p>
            <a:endParaRPr lang="en-US" dirty="0"/>
          </a:p>
        </p:txBody>
      </p:sp>
      <p:sp>
        <p:nvSpPr>
          <p:cNvPr id="6" name="Line 2">
            <a:extLst>
              <a:ext uri="{FF2B5EF4-FFF2-40B4-BE49-F238E27FC236}">
                <a16:creationId xmlns:a16="http://schemas.microsoft.com/office/drawing/2014/main" id="{9E334ABC-9440-FA20-BCC7-4023A98BC0C2}"/>
              </a:ext>
            </a:extLst>
          </p:cNvPr>
          <p:cNvSpPr>
            <a:spLocks noChangeShapeType="1"/>
          </p:cNvSpPr>
          <p:nvPr/>
        </p:nvSpPr>
        <p:spPr bwMode="auto">
          <a:xfrm>
            <a:off x="2978150" y="3011636"/>
            <a:ext cx="0" cy="17208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3">
            <a:extLst>
              <a:ext uri="{FF2B5EF4-FFF2-40B4-BE49-F238E27FC236}">
                <a16:creationId xmlns:a16="http://schemas.microsoft.com/office/drawing/2014/main" id="{4B39ABE3-EC47-16A3-983B-0E26BE21C799}"/>
              </a:ext>
            </a:extLst>
          </p:cNvPr>
          <p:cNvSpPr>
            <a:spLocks noChangeShapeType="1"/>
          </p:cNvSpPr>
          <p:nvPr/>
        </p:nvSpPr>
        <p:spPr bwMode="auto">
          <a:xfrm>
            <a:off x="4705350" y="2998936"/>
            <a:ext cx="0" cy="1720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4">
            <a:extLst>
              <a:ext uri="{FF2B5EF4-FFF2-40B4-BE49-F238E27FC236}">
                <a16:creationId xmlns:a16="http://schemas.microsoft.com/office/drawing/2014/main" id="{532886D2-9057-5537-F42C-8B9062255E86}"/>
              </a:ext>
            </a:extLst>
          </p:cNvPr>
          <p:cNvSpPr>
            <a:spLocks noChangeShapeType="1"/>
          </p:cNvSpPr>
          <p:nvPr/>
        </p:nvSpPr>
        <p:spPr bwMode="auto">
          <a:xfrm>
            <a:off x="2974975" y="3002111"/>
            <a:ext cx="17478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5">
            <a:extLst>
              <a:ext uri="{FF2B5EF4-FFF2-40B4-BE49-F238E27FC236}">
                <a16:creationId xmlns:a16="http://schemas.microsoft.com/office/drawing/2014/main" id="{2364350E-9A37-7737-9232-79F6470C95D5}"/>
              </a:ext>
            </a:extLst>
          </p:cNvPr>
          <p:cNvSpPr>
            <a:spLocks noChangeShapeType="1"/>
          </p:cNvSpPr>
          <p:nvPr/>
        </p:nvSpPr>
        <p:spPr bwMode="auto">
          <a:xfrm flipV="1">
            <a:off x="2124075" y="4722961"/>
            <a:ext cx="862012" cy="8874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6">
            <a:extLst>
              <a:ext uri="{FF2B5EF4-FFF2-40B4-BE49-F238E27FC236}">
                <a16:creationId xmlns:a16="http://schemas.microsoft.com/office/drawing/2014/main" id="{9BE4A9C3-A504-6334-E921-3C8A27E32176}"/>
              </a:ext>
            </a:extLst>
          </p:cNvPr>
          <p:cNvSpPr>
            <a:spLocks noChangeShapeType="1"/>
          </p:cNvSpPr>
          <p:nvPr/>
        </p:nvSpPr>
        <p:spPr bwMode="auto">
          <a:xfrm>
            <a:off x="2997200" y="4719786"/>
            <a:ext cx="174783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9">
            <a:extLst>
              <a:ext uri="{FF2B5EF4-FFF2-40B4-BE49-F238E27FC236}">
                <a16:creationId xmlns:a16="http://schemas.microsoft.com/office/drawing/2014/main" id="{2B486466-F89D-D9B4-193C-225C574AD279}"/>
              </a:ext>
            </a:extLst>
          </p:cNvPr>
          <p:cNvSpPr>
            <a:spLocks noChangeArrowheads="1"/>
          </p:cNvSpPr>
          <p:nvPr/>
        </p:nvSpPr>
        <p:spPr bwMode="auto">
          <a:xfrm>
            <a:off x="2124075" y="3845074"/>
            <a:ext cx="1762125" cy="1762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 name="Line 10">
            <a:extLst>
              <a:ext uri="{FF2B5EF4-FFF2-40B4-BE49-F238E27FC236}">
                <a16:creationId xmlns:a16="http://schemas.microsoft.com/office/drawing/2014/main" id="{FB91028D-3F50-4B7B-C238-937AD7BB94F4}"/>
              </a:ext>
            </a:extLst>
          </p:cNvPr>
          <p:cNvSpPr>
            <a:spLocks noChangeShapeType="1"/>
          </p:cNvSpPr>
          <p:nvPr/>
        </p:nvSpPr>
        <p:spPr bwMode="auto">
          <a:xfrm flipV="1">
            <a:off x="2124075" y="2957661"/>
            <a:ext cx="862012" cy="887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1">
            <a:extLst>
              <a:ext uri="{FF2B5EF4-FFF2-40B4-BE49-F238E27FC236}">
                <a16:creationId xmlns:a16="http://schemas.microsoft.com/office/drawing/2014/main" id="{DE91C4B4-F191-9681-A8B3-8B9DB8257EB8}"/>
              </a:ext>
            </a:extLst>
          </p:cNvPr>
          <p:cNvSpPr>
            <a:spLocks noChangeShapeType="1"/>
          </p:cNvSpPr>
          <p:nvPr/>
        </p:nvSpPr>
        <p:spPr bwMode="auto">
          <a:xfrm flipV="1">
            <a:off x="3889375" y="2957661"/>
            <a:ext cx="862012" cy="887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2">
            <a:extLst>
              <a:ext uri="{FF2B5EF4-FFF2-40B4-BE49-F238E27FC236}">
                <a16:creationId xmlns:a16="http://schemas.microsoft.com/office/drawing/2014/main" id="{A52D2872-0C7A-640C-074A-F1B64C0FEB14}"/>
              </a:ext>
            </a:extLst>
          </p:cNvPr>
          <p:cNvSpPr>
            <a:spLocks noChangeShapeType="1"/>
          </p:cNvSpPr>
          <p:nvPr/>
        </p:nvSpPr>
        <p:spPr bwMode="auto">
          <a:xfrm flipV="1">
            <a:off x="3902075" y="4722961"/>
            <a:ext cx="862012" cy="887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Oval 13">
            <a:extLst>
              <a:ext uri="{FF2B5EF4-FFF2-40B4-BE49-F238E27FC236}">
                <a16:creationId xmlns:a16="http://schemas.microsoft.com/office/drawing/2014/main" id="{4F89773A-41FD-6F16-4A6D-2BFA38AF9CD9}"/>
              </a:ext>
            </a:extLst>
          </p:cNvPr>
          <p:cNvSpPr>
            <a:spLocks noChangeArrowheads="1"/>
          </p:cNvSpPr>
          <p:nvPr/>
        </p:nvSpPr>
        <p:spPr bwMode="auto">
          <a:xfrm>
            <a:off x="3767137" y="3748236"/>
            <a:ext cx="201613" cy="201613"/>
          </a:xfrm>
          <a:prstGeom prst="ellipse">
            <a:avLst/>
          </a:prstGeom>
          <a:solidFill>
            <a:srgbClr val="FFFF00"/>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Oval 14">
            <a:extLst>
              <a:ext uri="{FF2B5EF4-FFF2-40B4-BE49-F238E27FC236}">
                <a16:creationId xmlns:a16="http://schemas.microsoft.com/office/drawing/2014/main" id="{F608994B-B071-6E0E-86E5-1EAC01FBC349}"/>
              </a:ext>
            </a:extLst>
          </p:cNvPr>
          <p:cNvSpPr>
            <a:spLocks noChangeArrowheads="1"/>
          </p:cNvSpPr>
          <p:nvPr/>
        </p:nvSpPr>
        <p:spPr bwMode="auto">
          <a:xfrm>
            <a:off x="2039937" y="5484961"/>
            <a:ext cx="201613" cy="201613"/>
          </a:xfrm>
          <a:prstGeom prst="ellipse">
            <a:avLst/>
          </a:prstGeom>
          <a:solidFill>
            <a:srgbClr val="000000"/>
          </a:solidFill>
          <a:ln w="0">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 name="Oval 15">
            <a:extLst>
              <a:ext uri="{FF2B5EF4-FFF2-40B4-BE49-F238E27FC236}">
                <a16:creationId xmlns:a16="http://schemas.microsoft.com/office/drawing/2014/main" id="{2C17DC5F-36BE-56F2-A7C1-20ADE4F371D6}"/>
              </a:ext>
            </a:extLst>
          </p:cNvPr>
          <p:cNvSpPr>
            <a:spLocks noChangeArrowheads="1"/>
          </p:cNvSpPr>
          <p:nvPr/>
        </p:nvSpPr>
        <p:spPr bwMode="auto">
          <a:xfrm>
            <a:off x="3773487" y="5499249"/>
            <a:ext cx="201613" cy="201612"/>
          </a:xfrm>
          <a:prstGeom prst="ellipse">
            <a:avLst/>
          </a:prstGeom>
          <a:solidFill>
            <a:srgbClr val="FF0000"/>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 name="Oval 16">
            <a:extLst>
              <a:ext uri="{FF2B5EF4-FFF2-40B4-BE49-F238E27FC236}">
                <a16:creationId xmlns:a16="http://schemas.microsoft.com/office/drawing/2014/main" id="{448BDC61-406E-76A6-F8B4-94D1CFD64351}"/>
              </a:ext>
            </a:extLst>
          </p:cNvPr>
          <p:cNvSpPr>
            <a:spLocks noChangeArrowheads="1"/>
          </p:cNvSpPr>
          <p:nvPr/>
        </p:nvSpPr>
        <p:spPr bwMode="auto">
          <a:xfrm>
            <a:off x="2046287" y="3748236"/>
            <a:ext cx="201613" cy="201613"/>
          </a:xfrm>
          <a:prstGeom prst="ellipse">
            <a:avLst/>
          </a:prstGeom>
          <a:solidFill>
            <a:srgbClr val="00FF00"/>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 name="Oval 17">
            <a:extLst>
              <a:ext uri="{FF2B5EF4-FFF2-40B4-BE49-F238E27FC236}">
                <a16:creationId xmlns:a16="http://schemas.microsoft.com/office/drawing/2014/main" id="{D362AEFD-1659-EE29-69B2-35DC859B7456}"/>
              </a:ext>
            </a:extLst>
          </p:cNvPr>
          <p:cNvSpPr>
            <a:spLocks noChangeArrowheads="1"/>
          </p:cNvSpPr>
          <p:nvPr/>
        </p:nvSpPr>
        <p:spPr bwMode="auto">
          <a:xfrm>
            <a:off x="2894012" y="4622949"/>
            <a:ext cx="201613" cy="201612"/>
          </a:xfrm>
          <a:prstGeom prst="ellipse">
            <a:avLst/>
          </a:prstGeom>
          <a:solidFill>
            <a:srgbClr val="0000FF"/>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 name="Oval 18">
            <a:extLst>
              <a:ext uri="{FF2B5EF4-FFF2-40B4-BE49-F238E27FC236}">
                <a16:creationId xmlns:a16="http://schemas.microsoft.com/office/drawing/2014/main" id="{945B07FA-614F-9840-5E43-0A69ABA38CD7}"/>
              </a:ext>
            </a:extLst>
          </p:cNvPr>
          <p:cNvSpPr>
            <a:spLocks noChangeArrowheads="1"/>
          </p:cNvSpPr>
          <p:nvPr/>
        </p:nvSpPr>
        <p:spPr bwMode="auto">
          <a:xfrm>
            <a:off x="4605337" y="4622949"/>
            <a:ext cx="201613" cy="201612"/>
          </a:xfrm>
          <a:prstGeom prst="ellipse">
            <a:avLst/>
          </a:prstGeom>
          <a:solidFill>
            <a:srgbClr val="FF00FF"/>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 name="Oval 19">
            <a:extLst>
              <a:ext uri="{FF2B5EF4-FFF2-40B4-BE49-F238E27FC236}">
                <a16:creationId xmlns:a16="http://schemas.microsoft.com/office/drawing/2014/main" id="{B36D305B-11B2-A67E-68F6-0B142FEB604E}"/>
              </a:ext>
            </a:extLst>
          </p:cNvPr>
          <p:cNvSpPr>
            <a:spLocks noChangeArrowheads="1"/>
          </p:cNvSpPr>
          <p:nvPr/>
        </p:nvSpPr>
        <p:spPr bwMode="auto">
          <a:xfrm>
            <a:off x="4602162" y="2913211"/>
            <a:ext cx="201613" cy="201613"/>
          </a:xfrm>
          <a:prstGeom prst="ellipse">
            <a:avLst/>
          </a:prstGeom>
          <a:solidFill>
            <a:srgbClr val="FFFFFF"/>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 name="Oval 20">
            <a:extLst>
              <a:ext uri="{FF2B5EF4-FFF2-40B4-BE49-F238E27FC236}">
                <a16:creationId xmlns:a16="http://schemas.microsoft.com/office/drawing/2014/main" id="{55A34C72-7316-AEC0-773E-7A045A460988}"/>
              </a:ext>
            </a:extLst>
          </p:cNvPr>
          <p:cNvSpPr>
            <a:spLocks noChangeArrowheads="1"/>
          </p:cNvSpPr>
          <p:nvPr/>
        </p:nvSpPr>
        <p:spPr bwMode="auto">
          <a:xfrm>
            <a:off x="2881312" y="2903686"/>
            <a:ext cx="201613" cy="201613"/>
          </a:xfrm>
          <a:prstGeom prst="ellipse">
            <a:avLst/>
          </a:prstGeom>
          <a:solidFill>
            <a:srgbClr val="00FFFF"/>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 name="Line 21">
            <a:extLst>
              <a:ext uri="{FF2B5EF4-FFF2-40B4-BE49-F238E27FC236}">
                <a16:creationId xmlns:a16="http://schemas.microsoft.com/office/drawing/2014/main" id="{97EC89A4-EF9B-2310-EF60-F3E2CBE47B36}"/>
              </a:ext>
            </a:extLst>
          </p:cNvPr>
          <p:cNvSpPr>
            <a:spLocks noChangeShapeType="1"/>
          </p:cNvSpPr>
          <p:nvPr/>
        </p:nvSpPr>
        <p:spPr bwMode="auto">
          <a:xfrm>
            <a:off x="6796087" y="4945211"/>
            <a:ext cx="129063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22">
            <a:extLst>
              <a:ext uri="{FF2B5EF4-FFF2-40B4-BE49-F238E27FC236}">
                <a16:creationId xmlns:a16="http://schemas.microsoft.com/office/drawing/2014/main" id="{24435A96-97F5-4D13-A484-1152C4B63CC3}"/>
              </a:ext>
            </a:extLst>
          </p:cNvPr>
          <p:cNvSpPr>
            <a:spLocks noChangeShapeType="1"/>
          </p:cNvSpPr>
          <p:nvPr/>
        </p:nvSpPr>
        <p:spPr bwMode="auto">
          <a:xfrm flipV="1">
            <a:off x="6808787" y="4314974"/>
            <a:ext cx="592138" cy="630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3">
            <a:extLst>
              <a:ext uri="{FF2B5EF4-FFF2-40B4-BE49-F238E27FC236}">
                <a16:creationId xmlns:a16="http://schemas.microsoft.com/office/drawing/2014/main" id="{CA7ED7D6-C025-7D47-FB3B-C8D32BF85A6B}"/>
              </a:ext>
            </a:extLst>
          </p:cNvPr>
          <p:cNvSpPr>
            <a:spLocks noChangeShapeType="1"/>
          </p:cNvSpPr>
          <p:nvPr/>
        </p:nvSpPr>
        <p:spPr bwMode="auto">
          <a:xfrm flipH="1" flipV="1">
            <a:off x="6792912" y="3721249"/>
            <a:ext cx="14288"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Text Box 24">
            <a:extLst>
              <a:ext uri="{FF2B5EF4-FFF2-40B4-BE49-F238E27FC236}">
                <a16:creationId xmlns:a16="http://schemas.microsoft.com/office/drawing/2014/main" id="{7505F353-A7ED-0F3D-8A6C-F20F314FC208}"/>
              </a:ext>
            </a:extLst>
          </p:cNvPr>
          <p:cNvSpPr txBox="1">
            <a:spLocks noChangeArrowheads="1"/>
          </p:cNvSpPr>
          <p:nvPr/>
        </p:nvSpPr>
        <p:spPr bwMode="auto">
          <a:xfrm>
            <a:off x="7548562" y="493251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b="1">
                <a:solidFill>
                  <a:srgbClr val="FF0000"/>
                </a:solidFill>
              </a:rPr>
              <a:t>R</a:t>
            </a:r>
          </a:p>
        </p:txBody>
      </p:sp>
      <p:sp>
        <p:nvSpPr>
          <p:cNvPr id="29" name="Text Box 25">
            <a:extLst>
              <a:ext uri="{FF2B5EF4-FFF2-40B4-BE49-F238E27FC236}">
                <a16:creationId xmlns:a16="http://schemas.microsoft.com/office/drawing/2014/main" id="{4AA7DBDB-3036-8F0D-873A-BE1897AAE62F}"/>
              </a:ext>
            </a:extLst>
          </p:cNvPr>
          <p:cNvSpPr txBox="1">
            <a:spLocks noChangeArrowheads="1"/>
          </p:cNvSpPr>
          <p:nvPr/>
        </p:nvSpPr>
        <p:spPr bwMode="auto">
          <a:xfrm>
            <a:off x="6429375" y="387523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b="1">
                <a:solidFill>
                  <a:srgbClr val="00FF00"/>
                </a:solidFill>
              </a:rPr>
              <a:t>G</a:t>
            </a:r>
          </a:p>
        </p:txBody>
      </p:sp>
      <p:sp>
        <p:nvSpPr>
          <p:cNvPr id="30" name="Text Box 26">
            <a:extLst>
              <a:ext uri="{FF2B5EF4-FFF2-40B4-BE49-F238E27FC236}">
                <a16:creationId xmlns:a16="http://schemas.microsoft.com/office/drawing/2014/main" id="{8DE06001-F786-AF92-521C-9285C5ADE65C}"/>
              </a:ext>
            </a:extLst>
          </p:cNvPr>
          <p:cNvSpPr txBox="1">
            <a:spLocks noChangeArrowheads="1"/>
          </p:cNvSpPr>
          <p:nvPr/>
        </p:nvSpPr>
        <p:spPr bwMode="auto">
          <a:xfrm>
            <a:off x="6913562" y="4222899"/>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b="1">
                <a:solidFill>
                  <a:srgbClr val="0000FF"/>
                </a:solidFill>
              </a:rPr>
              <a:t>B</a:t>
            </a:r>
          </a:p>
        </p:txBody>
      </p:sp>
      <p:sp>
        <p:nvSpPr>
          <p:cNvPr id="31" name="Text Box 27">
            <a:extLst>
              <a:ext uri="{FF2B5EF4-FFF2-40B4-BE49-F238E27FC236}">
                <a16:creationId xmlns:a16="http://schemas.microsoft.com/office/drawing/2014/main" id="{473E5720-9811-1E99-07FA-A82EC3314E18}"/>
              </a:ext>
            </a:extLst>
          </p:cNvPr>
          <p:cNvSpPr txBox="1">
            <a:spLocks noChangeArrowheads="1"/>
          </p:cNvSpPr>
          <p:nvPr/>
        </p:nvSpPr>
        <p:spPr bwMode="auto">
          <a:xfrm>
            <a:off x="1778000" y="5643711"/>
            <a:ext cx="7254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0,0,0</a:t>
            </a:r>
          </a:p>
          <a:p>
            <a:pPr algn="ctr"/>
            <a:r>
              <a:rPr lang="en-GB" altLang="en-US" sz="1600" b="1"/>
              <a:t>Black</a:t>
            </a:r>
          </a:p>
        </p:txBody>
      </p:sp>
      <p:sp>
        <p:nvSpPr>
          <p:cNvPr id="32" name="Text Box 28">
            <a:extLst>
              <a:ext uri="{FF2B5EF4-FFF2-40B4-BE49-F238E27FC236}">
                <a16:creationId xmlns:a16="http://schemas.microsoft.com/office/drawing/2014/main" id="{D0327ACD-B915-AB3C-7B0E-01F92A1C3BEB}"/>
              </a:ext>
            </a:extLst>
          </p:cNvPr>
          <p:cNvSpPr txBox="1">
            <a:spLocks noChangeArrowheads="1"/>
          </p:cNvSpPr>
          <p:nvPr/>
        </p:nvSpPr>
        <p:spPr bwMode="auto">
          <a:xfrm>
            <a:off x="3546475" y="5643711"/>
            <a:ext cx="6365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1,0,0</a:t>
            </a:r>
          </a:p>
          <a:p>
            <a:pPr algn="ctr"/>
            <a:r>
              <a:rPr lang="en-GB" altLang="en-US" sz="1600" b="1"/>
              <a:t>Red</a:t>
            </a:r>
          </a:p>
        </p:txBody>
      </p:sp>
      <p:sp>
        <p:nvSpPr>
          <p:cNvPr id="33" name="Text Box 29">
            <a:extLst>
              <a:ext uri="{FF2B5EF4-FFF2-40B4-BE49-F238E27FC236}">
                <a16:creationId xmlns:a16="http://schemas.microsoft.com/office/drawing/2014/main" id="{DEC513C8-ADC6-BA2F-282B-8840DA0D5D40}"/>
              </a:ext>
            </a:extLst>
          </p:cNvPr>
          <p:cNvSpPr txBox="1">
            <a:spLocks noChangeArrowheads="1"/>
          </p:cNvSpPr>
          <p:nvPr/>
        </p:nvSpPr>
        <p:spPr bwMode="auto">
          <a:xfrm>
            <a:off x="2632075" y="2281386"/>
            <a:ext cx="679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0,1,1</a:t>
            </a:r>
          </a:p>
          <a:p>
            <a:pPr algn="ctr"/>
            <a:r>
              <a:rPr lang="en-GB" altLang="en-US" sz="1600" b="1"/>
              <a:t>Cyan</a:t>
            </a:r>
          </a:p>
        </p:txBody>
      </p:sp>
      <p:sp>
        <p:nvSpPr>
          <p:cNvPr id="34" name="Text Box 30">
            <a:extLst>
              <a:ext uri="{FF2B5EF4-FFF2-40B4-BE49-F238E27FC236}">
                <a16:creationId xmlns:a16="http://schemas.microsoft.com/office/drawing/2014/main" id="{6C2B0966-C518-1A61-096A-D6F572121B86}"/>
              </a:ext>
            </a:extLst>
          </p:cNvPr>
          <p:cNvSpPr txBox="1">
            <a:spLocks noChangeArrowheads="1"/>
          </p:cNvSpPr>
          <p:nvPr/>
        </p:nvSpPr>
        <p:spPr bwMode="auto">
          <a:xfrm>
            <a:off x="4318000" y="2294086"/>
            <a:ext cx="738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1,1,1</a:t>
            </a:r>
          </a:p>
          <a:p>
            <a:pPr algn="ctr"/>
            <a:r>
              <a:rPr lang="en-GB" altLang="en-US" sz="1600" b="1"/>
              <a:t>White</a:t>
            </a:r>
          </a:p>
        </p:txBody>
      </p:sp>
      <p:sp>
        <p:nvSpPr>
          <p:cNvPr id="35" name="Text Box 31">
            <a:extLst>
              <a:ext uri="{FF2B5EF4-FFF2-40B4-BE49-F238E27FC236}">
                <a16:creationId xmlns:a16="http://schemas.microsoft.com/office/drawing/2014/main" id="{2A782D9F-7C4F-824F-7D3B-697E7938DCE8}"/>
              </a:ext>
            </a:extLst>
          </p:cNvPr>
          <p:cNvSpPr txBox="1">
            <a:spLocks noChangeArrowheads="1"/>
          </p:cNvSpPr>
          <p:nvPr/>
        </p:nvSpPr>
        <p:spPr bwMode="auto">
          <a:xfrm>
            <a:off x="1384300" y="3673624"/>
            <a:ext cx="771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0,1,0</a:t>
            </a:r>
          </a:p>
          <a:p>
            <a:pPr algn="ctr"/>
            <a:r>
              <a:rPr lang="en-GB" altLang="en-US" sz="1600" b="1"/>
              <a:t>Green</a:t>
            </a:r>
          </a:p>
        </p:txBody>
      </p:sp>
      <p:sp>
        <p:nvSpPr>
          <p:cNvPr id="36" name="Text Box 32">
            <a:extLst>
              <a:ext uri="{FF2B5EF4-FFF2-40B4-BE49-F238E27FC236}">
                <a16:creationId xmlns:a16="http://schemas.microsoft.com/office/drawing/2014/main" id="{052CDA16-6CF6-6711-697A-A70DBA426BF4}"/>
              </a:ext>
            </a:extLst>
          </p:cNvPr>
          <p:cNvSpPr txBox="1">
            <a:spLocks noChangeArrowheads="1"/>
          </p:cNvSpPr>
          <p:nvPr/>
        </p:nvSpPr>
        <p:spPr bwMode="auto">
          <a:xfrm>
            <a:off x="3840162" y="3676799"/>
            <a:ext cx="828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1,1,0</a:t>
            </a:r>
          </a:p>
          <a:p>
            <a:pPr algn="ctr"/>
            <a:r>
              <a:rPr lang="en-GB" altLang="en-US" sz="1600" b="1"/>
              <a:t>Yellow</a:t>
            </a:r>
          </a:p>
        </p:txBody>
      </p:sp>
      <p:sp>
        <p:nvSpPr>
          <p:cNvPr id="37" name="Text Box 33">
            <a:extLst>
              <a:ext uri="{FF2B5EF4-FFF2-40B4-BE49-F238E27FC236}">
                <a16:creationId xmlns:a16="http://schemas.microsoft.com/office/drawing/2014/main" id="{6F13C550-5A5A-E36E-F3A6-6C1529CCAC66}"/>
              </a:ext>
            </a:extLst>
          </p:cNvPr>
          <p:cNvSpPr txBox="1">
            <a:spLocks noChangeArrowheads="1"/>
          </p:cNvSpPr>
          <p:nvPr/>
        </p:nvSpPr>
        <p:spPr bwMode="auto">
          <a:xfrm>
            <a:off x="2327275" y="4284811"/>
            <a:ext cx="6365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0,0,1</a:t>
            </a:r>
          </a:p>
          <a:p>
            <a:pPr algn="ctr"/>
            <a:r>
              <a:rPr lang="en-GB" altLang="en-US" sz="1600" b="1"/>
              <a:t>Blue</a:t>
            </a:r>
          </a:p>
        </p:txBody>
      </p:sp>
      <p:sp>
        <p:nvSpPr>
          <p:cNvPr id="38" name="Text Box 34">
            <a:extLst>
              <a:ext uri="{FF2B5EF4-FFF2-40B4-BE49-F238E27FC236}">
                <a16:creationId xmlns:a16="http://schemas.microsoft.com/office/drawing/2014/main" id="{37051571-650E-EB77-B91C-A79F9BE143AD}"/>
              </a:ext>
            </a:extLst>
          </p:cNvPr>
          <p:cNvSpPr txBox="1">
            <a:spLocks noChangeArrowheads="1"/>
          </p:cNvSpPr>
          <p:nvPr/>
        </p:nvSpPr>
        <p:spPr bwMode="auto">
          <a:xfrm>
            <a:off x="4760912" y="4299099"/>
            <a:ext cx="10080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1,0,1</a:t>
            </a:r>
          </a:p>
          <a:p>
            <a:pPr algn="ctr"/>
            <a:r>
              <a:rPr lang="en-GB" altLang="en-US" sz="1600" b="1"/>
              <a:t>Magenta</a:t>
            </a:r>
          </a:p>
        </p:txBody>
      </p:sp>
      <p:sp>
        <p:nvSpPr>
          <p:cNvPr id="39" name="Slide Number Placeholder 34">
            <a:extLst>
              <a:ext uri="{FF2B5EF4-FFF2-40B4-BE49-F238E27FC236}">
                <a16:creationId xmlns:a16="http://schemas.microsoft.com/office/drawing/2014/main" id="{BFD4998B-4D46-8454-9739-86BD446F1CE9}"/>
              </a:ext>
            </a:extLst>
          </p:cNvPr>
          <p:cNvSpPr>
            <a:spLocks noGrp="1" noChangeArrowheads="1"/>
          </p:cNvSpPr>
          <p:nvPr>
            <p:ph type="sldNum" sz="quarter" idx="12"/>
          </p:nvPr>
        </p:nvSpPr>
        <p:spPr bwMode="auto">
          <a:xfrm>
            <a:off x="8628062" y="6129486"/>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B228C4-50AB-471D-9C57-56B038A69352}" type="slidenum">
              <a:rPr lang="en-US" altLang="en-US" sz="1200" smtClean="0">
                <a:solidFill>
                  <a:srgbClr val="B5A788"/>
                </a:solidFill>
              </a:rPr>
              <a:pPr/>
              <a:t>29</a:t>
            </a:fld>
            <a:endParaRPr lang="en-US" altLang="en-US" sz="1200">
              <a:solidFill>
                <a:srgbClr val="B5A788"/>
              </a:solidFill>
            </a:endParaRPr>
          </a:p>
        </p:txBody>
      </p:sp>
    </p:spTree>
    <p:extLst>
      <p:ext uri="{BB962C8B-B14F-4D97-AF65-F5344CB8AC3E}">
        <p14:creationId xmlns:p14="http://schemas.microsoft.com/office/powerpoint/2010/main" val="43385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Computer Graphics</a:t>
            </a:r>
          </a:p>
        </p:txBody>
      </p:sp>
      <p:sp>
        <p:nvSpPr>
          <p:cNvPr id="5" name="Subtitle 4"/>
          <p:cNvSpPr>
            <a:spLocks noGrp="1"/>
          </p:cNvSpPr>
          <p:nvPr>
            <p:ph type="subTitle" idx="1"/>
          </p:nvPr>
        </p:nvSpPr>
        <p:spPr/>
        <p:txBody>
          <a:bodyPr/>
          <a:lstStyle/>
          <a:p>
            <a:endParaRPr lang="x-none" dirty="0"/>
          </a:p>
        </p:txBody>
      </p:sp>
      <p:sp>
        <p:nvSpPr>
          <p:cNvPr id="6" name="TextBox 5"/>
          <p:cNvSpPr txBox="1"/>
          <p:nvPr/>
        </p:nvSpPr>
        <p:spPr>
          <a:xfrm>
            <a:off x="783590" y="2435860"/>
            <a:ext cx="8032750" cy="3649980"/>
          </a:xfrm>
          <a:prstGeom prst="rect">
            <a:avLst/>
          </a:prstGeom>
          <a:noFill/>
        </p:spPr>
        <p:txBody>
          <a:bodyPr wrap="square" rtlCol="0">
            <a:noAutofit/>
          </a:bodyPr>
          <a:lstStyle/>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Computer graphics is an art of drawing pictures, lines, charts, etc using computers with the help of programming. </a:t>
            </a:r>
          </a:p>
          <a:p>
            <a:pPr indent="0" algn="just">
              <a:buFont typeface="Wingdings" panose="05000000000000000000" charset="0"/>
              <a:buNone/>
            </a:pPr>
            <a:endParaRPr lang="en-US" sz="2400" dirty="0">
              <a:latin typeface="Times New Roman" panose="02020603050405020304" charset="0"/>
              <a:cs typeface="Times New Roman" panose="02020603050405020304" charset="0"/>
            </a:endParaRPr>
          </a:p>
          <a:p>
            <a:pPr marL="800100" lvl="1" indent="-342900" algn="just">
              <a:buFont typeface="Wingdings" panose="05000000000000000000" charset="0"/>
              <a:buChar char="v"/>
            </a:pPr>
            <a:r>
              <a:rPr lang="en-US" sz="2400" dirty="0">
                <a:latin typeface="Times New Roman" panose="02020603050405020304" charset="0"/>
                <a:cs typeface="Times New Roman" panose="02020603050405020304" charset="0"/>
              </a:rPr>
              <a:t>Computer graphics is made up of number of pixels. Pixel is the smallest graphical picture or unit represented on the computer screen. </a:t>
            </a:r>
          </a:p>
          <a:p>
            <a:pPr lvl="1" indent="0" algn="just">
              <a:buFont typeface="Wingdings" panose="05000000000000000000" charset="0"/>
              <a:buNone/>
            </a:pPr>
            <a:endParaRPr lang="en-US" sz="2400" dirty="0">
              <a:latin typeface="Times New Roman" panose="02020603050405020304" charset="0"/>
              <a:cs typeface="Times New Roman" panose="02020603050405020304" charset="0"/>
            </a:endParaRPr>
          </a:p>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The definition of computer graphics is that Visual representation and manipulation of pictorial data by a computer.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t>
            </a:r>
            <a:r>
              <a:rPr lang="en-US"/>
              <a:t>Color Palette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3785652"/>
          </a:xfrm>
          <a:prstGeom prst="rect">
            <a:avLst/>
          </a:prstGeom>
        </p:spPr>
        <p:txBody>
          <a:bodyPr wrap="square">
            <a:spAutoFit/>
          </a:bodyPr>
          <a:lstStyle/>
          <a:p>
            <a:r>
              <a:rPr lang="en-US" sz="2400" b="1" dirty="0"/>
              <a:t> 3-bit RGB</a:t>
            </a:r>
          </a:p>
          <a:p>
            <a:pPr marL="118745"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745" indent="0">
              <a:buNone/>
            </a:pPr>
            <a:endParaRPr lang="en-US" sz="2400" dirty="0"/>
          </a:p>
          <a:p>
            <a:pPr marL="118745" indent="0">
              <a:buNone/>
            </a:pPr>
            <a:r>
              <a:rPr lang="en-US" sz="2400" b="1" dirty="0"/>
              <a:t>6-bit RGB</a:t>
            </a:r>
          </a:p>
          <a:p>
            <a:pPr marL="118745"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Palette </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p:cNvSpPr>
            <a:spLocks noGrp="1"/>
          </p:cNvSpPr>
          <p:nvPr>
            <p:ph type="subTitle" idx="1"/>
          </p:nvPr>
        </p:nvSpPr>
        <p:spPr/>
        <p:txBody>
          <a:bodyPr/>
          <a:lstStyle/>
          <a:p>
            <a:endParaRPr lang="x-none" dirty="0"/>
          </a:p>
        </p:txBody>
      </p:sp>
      <p:pic>
        <p:nvPicPr>
          <p:cNvPr id="6" name="Content Placeholder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31127"/>
            <a:ext cx="8223955" cy="418054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p:cNvSpPr>
            <a:spLocks noGrp="1"/>
          </p:cNvSpPr>
          <p:nvPr>
            <p:ph type="subTitle" idx="1"/>
          </p:nvPr>
        </p:nvSpPr>
        <p:spPr/>
        <p:txBody>
          <a:bodyPr/>
          <a:lstStyle/>
          <a:p>
            <a:endParaRPr lang="x-none" dirty="0"/>
          </a:p>
        </p:txBody>
      </p:sp>
      <p:pic>
        <p:nvPicPr>
          <p:cNvPr id="7" name="Content Placeholder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D7D7F6-42DF-BD58-F48B-239203822B37}"/>
              </a:ext>
            </a:extLst>
          </p:cNvPr>
          <p:cNvSpPr>
            <a:spLocks noGrp="1"/>
          </p:cNvSpPr>
          <p:nvPr>
            <p:ph type="ctrTitle"/>
          </p:nvPr>
        </p:nvSpPr>
        <p:spPr/>
        <p:txBody>
          <a:bodyPr/>
          <a:lstStyle/>
          <a:p>
            <a:r>
              <a:rPr lang="en-US" dirty="0"/>
              <a:t>CMY</a:t>
            </a:r>
          </a:p>
        </p:txBody>
      </p:sp>
      <p:sp>
        <p:nvSpPr>
          <p:cNvPr id="5" name="Subtitle 4">
            <a:extLst>
              <a:ext uri="{FF2B5EF4-FFF2-40B4-BE49-F238E27FC236}">
                <a16:creationId xmlns:a16="http://schemas.microsoft.com/office/drawing/2014/main" id="{CD47E078-6610-C0F0-A97D-A99AC6A545B2}"/>
              </a:ext>
            </a:extLst>
          </p:cNvPr>
          <p:cNvSpPr>
            <a:spLocks noGrp="1"/>
          </p:cNvSpPr>
          <p:nvPr>
            <p:ph type="subTitle" idx="1"/>
          </p:nvPr>
        </p:nvSpPr>
        <p:spPr/>
        <p:txBody>
          <a:bodyPr/>
          <a:lstStyle/>
          <a:p>
            <a:endParaRPr lang="en-US"/>
          </a:p>
        </p:txBody>
      </p:sp>
      <p:sp>
        <p:nvSpPr>
          <p:cNvPr id="6" name="Text Box 2">
            <a:extLst>
              <a:ext uri="{FF2B5EF4-FFF2-40B4-BE49-F238E27FC236}">
                <a16:creationId xmlns:a16="http://schemas.microsoft.com/office/drawing/2014/main" id="{035CFA85-2F34-13BF-D2A4-712ACC88128C}"/>
              </a:ext>
            </a:extLst>
          </p:cNvPr>
          <p:cNvSpPr txBox="1">
            <a:spLocks noChangeArrowheads="1"/>
          </p:cNvSpPr>
          <p:nvPr/>
        </p:nvSpPr>
        <p:spPr bwMode="auto">
          <a:xfrm>
            <a:off x="3759752" y="3654080"/>
            <a:ext cx="636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1,1,0</a:t>
            </a:r>
          </a:p>
          <a:p>
            <a:pPr algn="ctr"/>
            <a:r>
              <a:rPr lang="en-GB" altLang="en-US" sz="1600" b="1"/>
              <a:t>Blue</a:t>
            </a:r>
          </a:p>
        </p:txBody>
      </p:sp>
      <p:sp>
        <p:nvSpPr>
          <p:cNvPr id="7" name="Line 3">
            <a:extLst>
              <a:ext uri="{FF2B5EF4-FFF2-40B4-BE49-F238E27FC236}">
                <a16:creationId xmlns:a16="http://schemas.microsoft.com/office/drawing/2014/main" id="{56BC3EC3-22D2-3484-128C-590AD6BF5EA1}"/>
              </a:ext>
            </a:extLst>
          </p:cNvPr>
          <p:cNvSpPr>
            <a:spLocks noChangeShapeType="1"/>
          </p:cNvSpPr>
          <p:nvPr/>
        </p:nvSpPr>
        <p:spPr bwMode="auto">
          <a:xfrm>
            <a:off x="2802490" y="2988917"/>
            <a:ext cx="0" cy="17208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 name="Line 4">
            <a:extLst>
              <a:ext uri="{FF2B5EF4-FFF2-40B4-BE49-F238E27FC236}">
                <a16:creationId xmlns:a16="http://schemas.microsoft.com/office/drawing/2014/main" id="{5F88D516-C815-F2B8-3296-331EC498606C}"/>
              </a:ext>
            </a:extLst>
          </p:cNvPr>
          <p:cNvSpPr>
            <a:spLocks noChangeShapeType="1"/>
          </p:cNvSpPr>
          <p:nvPr/>
        </p:nvSpPr>
        <p:spPr bwMode="auto">
          <a:xfrm>
            <a:off x="4529690" y="2976217"/>
            <a:ext cx="0" cy="17208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5">
            <a:extLst>
              <a:ext uri="{FF2B5EF4-FFF2-40B4-BE49-F238E27FC236}">
                <a16:creationId xmlns:a16="http://schemas.microsoft.com/office/drawing/2014/main" id="{F639972D-602E-262A-229F-F145BD4B9B9C}"/>
              </a:ext>
            </a:extLst>
          </p:cNvPr>
          <p:cNvSpPr>
            <a:spLocks noChangeShapeType="1"/>
          </p:cNvSpPr>
          <p:nvPr/>
        </p:nvSpPr>
        <p:spPr bwMode="auto">
          <a:xfrm>
            <a:off x="2799315" y="2979392"/>
            <a:ext cx="17478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6">
            <a:extLst>
              <a:ext uri="{FF2B5EF4-FFF2-40B4-BE49-F238E27FC236}">
                <a16:creationId xmlns:a16="http://schemas.microsoft.com/office/drawing/2014/main" id="{0660CCE7-B9C5-D401-96D5-99018F4B069D}"/>
              </a:ext>
            </a:extLst>
          </p:cNvPr>
          <p:cNvSpPr>
            <a:spLocks noChangeShapeType="1"/>
          </p:cNvSpPr>
          <p:nvPr/>
        </p:nvSpPr>
        <p:spPr bwMode="auto">
          <a:xfrm flipV="1">
            <a:off x="1948415" y="4700242"/>
            <a:ext cx="862012" cy="8874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7">
            <a:extLst>
              <a:ext uri="{FF2B5EF4-FFF2-40B4-BE49-F238E27FC236}">
                <a16:creationId xmlns:a16="http://schemas.microsoft.com/office/drawing/2014/main" id="{BC87496D-AFA2-D0F5-06F0-087EDF385372}"/>
              </a:ext>
            </a:extLst>
          </p:cNvPr>
          <p:cNvSpPr>
            <a:spLocks noChangeShapeType="1"/>
          </p:cNvSpPr>
          <p:nvPr/>
        </p:nvSpPr>
        <p:spPr bwMode="auto">
          <a:xfrm>
            <a:off x="2821540" y="4697067"/>
            <a:ext cx="1747837"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9">
            <a:extLst>
              <a:ext uri="{FF2B5EF4-FFF2-40B4-BE49-F238E27FC236}">
                <a16:creationId xmlns:a16="http://schemas.microsoft.com/office/drawing/2014/main" id="{A3EE9C35-BC0D-1009-EDA5-CC0899BE101F}"/>
              </a:ext>
            </a:extLst>
          </p:cNvPr>
          <p:cNvSpPr txBox="1">
            <a:spLocks noChangeArrowheads="1"/>
          </p:cNvSpPr>
          <p:nvPr/>
        </p:nvSpPr>
        <p:spPr>
          <a:xfrm>
            <a:off x="1188002" y="817217"/>
            <a:ext cx="7831138" cy="5448300"/>
          </a:xfrm>
          <a:prstGeom prst="rect">
            <a:avLst/>
          </a:prstGeom>
        </p:spPr>
        <p:txBody>
          <a:bodyPr/>
          <a:lstStyle/>
          <a:p>
            <a:pPr>
              <a:buClr>
                <a:srgbClr val="000000"/>
              </a:buClr>
              <a:buSzPct val="45000"/>
              <a:buFont typeface="StarSymbol" charset="0"/>
              <a:buNone/>
              <a:defRPr/>
            </a:pPr>
            <a:endParaRPr lang="en-GB" sz="2800" dirty="0">
              <a:latin typeface="+mn-lt"/>
            </a:endParaRPr>
          </a:p>
        </p:txBody>
      </p:sp>
      <p:sp>
        <p:nvSpPr>
          <p:cNvPr id="14" name="Rectangle 10">
            <a:extLst>
              <a:ext uri="{FF2B5EF4-FFF2-40B4-BE49-F238E27FC236}">
                <a16:creationId xmlns:a16="http://schemas.microsoft.com/office/drawing/2014/main" id="{2A3A2C7E-EE12-64A8-DE3F-EBBD18F976F1}"/>
              </a:ext>
            </a:extLst>
          </p:cNvPr>
          <p:cNvSpPr>
            <a:spLocks noChangeArrowheads="1"/>
          </p:cNvSpPr>
          <p:nvPr/>
        </p:nvSpPr>
        <p:spPr bwMode="auto">
          <a:xfrm>
            <a:off x="1948415" y="3822355"/>
            <a:ext cx="1762125" cy="17621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Line 11">
            <a:extLst>
              <a:ext uri="{FF2B5EF4-FFF2-40B4-BE49-F238E27FC236}">
                <a16:creationId xmlns:a16="http://schemas.microsoft.com/office/drawing/2014/main" id="{56EF1857-E0EC-0F2E-A49E-4E6F340DFD9F}"/>
              </a:ext>
            </a:extLst>
          </p:cNvPr>
          <p:cNvSpPr>
            <a:spLocks noChangeShapeType="1"/>
          </p:cNvSpPr>
          <p:nvPr/>
        </p:nvSpPr>
        <p:spPr bwMode="auto">
          <a:xfrm flipV="1">
            <a:off x="1948415" y="2934942"/>
            <a:ext cx="862012" cy="887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2">
            <a:extLst>
              <a:ext uri="{FF2B5EF4-FFF2-40B4-BE49-F238E27FC236}">
                <a16:creationId xmlns:a16="http://schemas.microsoft.com/office/drawing/2014/main" id="{63825726-AE38-5A10-37C0-E3827B8C4647}"/>
              </a:ext>
            </a:extLst>
          </p:cNvPr>
          <p:cNvSpPr>
            <a:spLocks noChangeShapeType="1"/>
          </p:cNvSpPr>
          <p:nvPr/>
        </p:nvSpPr>
        <p:spPr bwMode="auto">
          <a:xfrm flipV="1">
            <a:off x="3713715" y="2934942"/>
            <a:ext cx="862012" cy="887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3">
            <a:extLst>
              <a:ext uri="{FF2B5EF4-FFF2-40B4-BE49-F238E27FC236}">
                <a16:creationId xmlns:a16="http://schemas.microsoft.com/office/drawing/2014/main" id="{58D8FB37-F0CC-0AB6-981C-0DBF9F86FADC}"/>
              </a:ext>
            </a:extLst>
          </p:cNvPr>
          <p:cNvSpPr>
            <a:spLocks noChangeShapeType="1"/>
          </p:cNvSpPr>
          <p:nvPr/>
        </p:nvSpPr>
        <p:spPr bwMode="auto">
          <a:xfrm flipV="1">
            <a:off x="3726415" y="4700242"/>
            <a:ext cx="862012" cy="8874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Oval 14">
            <a:extLst>
              <a:ext uri="{FF2B5EF4-FFF2-40B4-BE49-F238E27FC236}">
                <a16:creationId xmlns:a16="http://schemas.microsoft.com/office/drawing/2014/main" id="{AAF6343E-99AC-1CF6-2336-539817B1570C}"/>
              </a:ext>
            </a:extLst>
          </p:cNvPr>
          <p:cNvSpPr>
            <a:spLocks noChangeArrowheads="1"/>
          </p:cNvSpPr>
          <p:nvPr/>
        </p:nvSpPr>
        <p:spPr bwMode="auto">
          <a:xfrm>
            <a:off x="3591477" y="3725517"/>
            <a:ext cx="201613" cy="201613"/>
          </a:xfrm>
          <a:prstGeom prst="ellipse">
            <a:avLst/>
          </a:prstGeom>
          <a:solidFill>
            <a:srgbClr val="0000FF"/>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 name="Oval 15">
            <a:extLst>
              <a:ext uri="{FF2B5EF4-FFF2-40B4-BE49-F238E27FC236}">
                <a16:creationId xmlns:a16="http://schemas.microsoft.com/office/drawing/2014/main" id="{F8951690-DF35-59E5-6132-99F2E06E87A6}"/>
              </a:ext>
            </a:extLst>
          </p:cNvPr>
          <p:cNvSpPr>
            <a:spLocks noChangeArrowheads="1"/>
          </p:cNvSpPr>
          <p:nvPr/>
        </p:nvSpPr>
        <p:spPr bwMode="auto">
          <a:xfrm>
            <a:off x="1864277" y="5462242"/>
            <a:ext cx="201613" cy="201613"/>
          </a:xfrm>
          <a:prstGeom prst="ellipse">
            <a:avLst/>
          </a:prstGeom>
          <a:solidFill>
            <a:schemeClr val="bg1"/>
          </a:solidFill>
          <a:ln w="38100">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 name="Oval 16">
            <a:extLst>
              <a:ext uri="{FF2B5EF4-FFF2-40B4-BE49-F238E27FC236}">
                <a16:creationId xmlns:a16="http://schemas.microsoft.com/office/drawing/2014/main" id="{7293FCA4-C851-4653-E4A3-80A974180438}"/>
              </a:ext>
            </a:extLst>
          </p:cNvPr>
          <p:cNvSpPr>
            <a:spLocks noChangeArrowheads="1"/>
          </p:cNvSpPr>
          <p:nvPr/>
        </p:nvSpPr>
        <p:spPr bwMode="auto">
          <a:xfrm>
            <a:off x="3597827" y="5476530"/>
            <a:ext cx="201613" cy="201612"/>
          </a:xfrm>
          <a:prstGeom prst="ellipse">
            <a:avLst/>
          </a:prstGeom>
          <a:solidFill>
            <a:srgbClr val="00FFFF"/>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 name="Oval 17">
            <a:extLst>
              <a:ext uri="{FF2B5EF4-FFF2-40B4-BE49-F238E27FC236}">
                <a16:creationId xmlns:a16="http://schemas.microsoft.com/office/drawing/2014/main" id="{9E96076B-7D3A-943B-3B03-2B707B7D5E80}"/>
              </a:ext>
            </a:extLst>
          </p:cNvPr>
          <p:cNvSpPr>
            <a:spLocks noChangeArrowheads="1"/>
          </p:cNvSpPr>
          <p:nvPr/>
        </p:nvSpPr>
        <p:spPr bwMode="auto">
          <a:xfrm>
            <a:off x="1870627" y="3725517"/>
            <a:ext cx="201613" cy="201613"/>
          </a:xfrm>
          <a:prstGeom prst="ellipse">
            <a:avLst/>
          </a:prstGeom>
          <a:solidFill>
            <a:srgbClr val="FF00FF"/>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2" name="Oval 18">
            <a:extLst>
              <a:ext uri="{FF2B5EF4-FFF2-40B4-BE49-F238E27FC236}">
                <a16:creationId xmlns:a16="http://schemas.microsoft.com/office/drawing/2014/main" id="{171C9F61-98AB-9914-8560-17B6106BC7B1}"/>
              </a:ext>
            </a:extLst>
          </p:cNvPr>
          <p:cNvSpPr>
            <a:spLocks noChangeArrowheads="1"/>
          </p:cNvSpPr>
          <p:nvPr/>
        </p:nvSpPr>
        <p:spPr bwMode="auto">
          <a:xfrm>
            <a:off x="2718352" y="4600230"/>
            <a:ext cx="201613" cy="201612"/>
          </a:xfrm>
          <a:prstGeom prst="ellipse">
            <a:avLst/>
          </a:prstGeom>
          <a:solidFill>
            <a:srgbClr val="FFFF00"/>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3" name="Oval 19">
            <a:extLst>
              <a:ext uri="{FF2B5EF4-FFF2-40B4-BE49-F238E27FC236}">
                <a16:creationId xmlns:a16="http://schemas.microsoft.com/office/drawing/2014/main" id="{717610A9-B71D-5CFB-A37F-A74AEBAE1713}"/>
              </a:ext>
            </a:extLst>
          </p:cNvPr>
          <p:cNvSpPr>
            <a:spLocks noChangeArrowheads="1"/>
          </p:cNvSpPr>
          <p:nvPr/>
        </p:nvSpPr>
        <p:spPr bwMode="auto">
          <a:xfrm>
            <a:off x="4429677" y="4600230"/>
            <a:ext cx="201613" cy="201612"/>
          </a:xfrm>
          <a:prstGeom prst="ellipse">
            <a:avLst/>
          </a:prstGeom>
          <a:solidFill>
            <a:srgbClr val="00FF00"/>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4" name="Oval 20">
            <a:extLst>
              <a:ext uri="{FF2B5EF4-FFF2-40B4-BE49-F238E27FC236}">
                <a16:creationId xmlns:a16="http://schemas.microsoft.com/office/drawing/2014/main" id="{BCE57495-B539-26BD-0BB6-024D0D11D633}"/>
              </a:ext>
            </a:extLst>
          </p:cNvPr>
          <p:cNvSpPr>
            <a:spLocks noChangeArrowheads="1"/>
          </p:cNvSpPr>
          <p:nvPr/>
        </p:nvSpPr>
        <p:spPr bwMode="auto">
          <a:xfrm>
            <a:off x="4426502" y="2890492"/>
            <a:ext cx="201613" cy="201613"/>
          </a:xfrm>
          <a:prstGeom prst="ellipse">
            <a:avLst/>
          </a:prstGeom>
          <a:solidFill>
            <a:srgbClr val="000000"/>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 name="Oval 21">
            <a:extLst>
              <a:ext uri="{FF2B5EF4-FFF2-40B4-BE49-F238E27FC236}">
                <a16:creationId xmlns:a16="http://schemas.microsoft.com/office/drawing/2014/main" id="{F0A956BD-E727-EB89-F3F6-CDDE2900FDF4}"/>
              </a:ext>
            </a:extLst>
          </p:cNvPr>
          <p:cNvSpPr>
            <a:spLocks noChangeArrowheads="1"/>
          </p:cNvSpPr>
          <p:nvPr/>
        </p:nvSpPr>
        <p:spPr bwMode="auto">
          <a:xfrm>
            <a:off x="2705652" y="2880967"/>
            <a:ext cx="201613" cy="201613"/>
          </a:xfrm>
          <a:prstGeom prst="ellipse">
            <a:avLst/>
          </a:prstGeom>
          <a:solidFill>
            <a:srgbClr val="FF0000"/>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 name="Line 22">
            <a:extLst>
              <a:ext uri="{FF2B5EF4-FFF2-40B4-BE49-F238E27FC236}">
                <a16:creationId xmlns:a16="http://schemas.microsoft.com/office/drawing/2014/main" id="{C87866CD-D783-CAD5-BD7A-FA02F368A7C7}"/>
              </a:ext>
            </a:extLst>
          </p:cNvPr>
          <p:cNvSpPr>
            <a:spLocks noChangeShapeType="1"/>
          </p:cNvSpPr>
          <p:nvPr/>
        </p:nvSpPr>
        <p:spPr bwMode="auto">
          <a:xfrm>
            <a:off x="6620427" y="4922492"/>
            <a:ext cx="129063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3">
            <a:extLst>
              <a:ext uri="{FF2B5EF4-FFF2-40B4-BE49-F238E27FC236}">
                <a16:creationId xmlns:a16="http://schemas.microsoft.com/office/drawing/2014/main" id="{7FBC7518-CDDA-0569-EBA4-C11975FB7D78}"/>
              </a:ext>
            </a:extLst>
          </p:cNvPr>
          <p:cNvSpPr>
            <a:spLocks noChangeShapeType="1"/>
          </p:cNvSpPr>
          <p:nvPr/>
        </p:nvSpPr>
        <p:spPr bwMode="auto">
          <a:xfrm flipV="1">
            <a:off x="6633127" y="4292255"/>
            <a:ext cx="592138" cy="6302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4">
            <a:extLst>
              <a:ext uri="{FF2B5EF4-FFF2-40B4-BE49-F238E27FC236}">
                <a16:creationId xmlns:a16="http://schemas.microsoft.com/office/drawing/2014/main" id="{E68F6EF1-1C9A-E74E-FA1E-5F4EDCF4EF18}"/>
              </a:ext>
            </a:extLst>
          </p:cNvPr>
          <p:cNvSpPr>
            <a:spLocks noChangeShapeType="1"/>
          </p:cNvSpPr>
          <p:nvPr/>
        </p:nvSpPr>
        <p:spPr bwMode="auto">
          <a:xfrm flipH="1" flipV="1">
            <a:off x="6617252" y="3698530"/>
            <a:ext cx="14288"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Text Box 25">
            <a:extLst>
              <a:ext uri="{FF2B5EF4-FFF2-40B4-BE49-F238E27FC236}">
                <a16:creationId xmlns:a16="http://schemas.microsoft.com/office/drawing/2014/main" id="{1B38A001-6C1C-5123-5BDE-7D1114AA2A27}"/>
              </a:ext>
            </a:extLst>
          </p:cNvPr>
          <p:cNvSpPr txBox="1">
            <a:spLocks noChangeArrowheads="1"/>
          </p:cNvSpPr>
          <p:nvPr/>
        </p:nvSpPr>
        <p:spPr bwMode="auto">
          <a:xfrm>
            <a:off x="7372902" y="4909792"/>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b="1">
                <a:solidFill>
                  <a:srgbClr val="00FFFF"/>
                </a:solidFill>
              </a:rPr>
              <a:t>C</a:t>
            </a:r>
          </a:p>
        </p:txBody>
      </p:sp>
      <p:sp>
        <p:nvSpPr>
          <p:cNvPr id="30" name="Text Box 26">
            <a:extLst>
              <a:ext uri="{FF2B5EF4-FFF2-40B4-BE49-F238E27FC236}">
                <a16:creationId xmlns:a16="http://schemas.microsoft.com/office/drawing/2014/main" id="{F5885BD6-5679-D8E1-C319-A98C19660E7E}"/>
              </a:ext>
            </a:extLst>
          </p:cNvPr>
          <p:cNvSpPr txBox="1">
            <a:spLocks noChangeArrowheads="1"/>
          </p:cNvSpPr>
          <p:nvPr/>
        </p:nvSpPr>
        <p:spPr bwMode="auto">
          <a:xfrm>
            <a:off x="6228315" y="3852517"/>
            <a:ext cx="395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b="1">
                <a:solidFill>
                  <a:srgbClr val="FF00FF"/>
                </a:solidFill>
              </a:rPr>
              <a:t>M</a:t>
            </a:r>
          </a:p>
        </p:txBody>
      </p:sp>
      <p:sp>
        <p:nvSpPr>
          <p:cNvPr id="31" name="Text Box 27">
            <a:extLst>
              <a:ext uri="{FF2B5EF4-FFF2-40B4-BE49-F238E27FC236}">
                <a16:creationId xmlns:a16="http://schemas.microsoft.com/office/drawing/2014/main" id="{107B0CD5-B904-EA69-D3C8-B9744820BD8A}"/>
              </a:ext>
            </a:extLst>
          </p:cNvPr>
          <p:cNvSpPr txBox="1">
            <a:spLocks noChangeArrowheads="1"/>
          </p:cNvSpPr>
          <p:nvPr/>
        </p:nvSpPr>
        <p:spPr bwMode="auto">
          <a:xfrm>
            <a:off x="6737902" y="420018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b="1">
                <a:solidFill>
                  <a:srgbClr val="FFFF00"/>
                </a:solidFill>
              </a:rPr>
              <a:t>Y</a:t>
            </a:r>
          </a:p>
        </p:txBody>
      </p:sp>
      <p:sp>
        <p:nvSpPr>
          <p:cNvPr id="32" name="Text Box 28">
            <a:extLst>
              <a:ext uri="{FF2B5EF4-FFF2-40B4-BE49-F238E27FC236}">
                <a16:creationId xmlns:a16="http://schemas.microsoft.com/office/drawing/2014/main" id="{4B0AB046-E1C2-AFBF-7C85-645A1653EEB2}"/>
              </a:ext>
            </a:extLst>
          </p:cNvPr>
          <p:cNvSpPr txBox="1">
            <a:spLocks noChangeArrowheads="1"/>
          </p:cNvSpPr>
          <p:nvPr/>
        </p:nvSpPr>
        <p:spPr bwMode="auto">
          <a:xfrm>
            <a:off x="1595990" y="5620992"/>
            <a:ext cx="738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0,0,0</a:t>
            </a:r>
          </a:p>
          <a:p>
            <a:pPr algn="ctr"/>
            <a:r>
              <a:rPr lang="en-GB" altLang="en-US" sz="1600" b="1"/>
              <a:t>White</a:t>
            </a:r>
          </a:p>
        </p:txBody>
      </p:sp>
      <p:sp>
        <p:nvSpPr>
          <p:cNvPr id="33" name="Text Box 29">
            <a:extLst>
              <a:ext uri="{FF2B5EF4-FFF2-40B4-BE49-F238E27FC236}">
                <a16:creationId xmlns:a16="http://schemas.microsoft.com/office/drawing/2014/main" id="{B7CF94DC-7339-449C-903C-7AC9077FFCF6}"/>
              </a:ext>
            </a:extLst>
          </p:cNvPr>
          <p:cNvSpPr txBox="1">
            <a:spLocks noChangeArrowheads="1"/>
          </p:cNvSpPr>
          <p:nvPr/>
        </p:nvSpPr>
        <p:spPr bwMode="auto">
          <a:xfrm>
            <a:off x="3350177" y="5620992"/>
            <a:ext cx="6794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1,0,0</a:t>
            </a:r>
          </a:p>
          <a:p>
            <a:pPr algn="ctr"/>
            <a:r>
              <a:rPr lang="en-GB" altLang="en-US" sz="1600" b="1"/>
              <a:t>Cyan</a:t>
            </a:r>
          </a:p>
        </p:txBody>
      </p:sp>
      <p:sp>
        <p:nvSpPr>
          <p:cNvPr id="34" name="Text Box 30">
            <a:extLst>
              <a:ext uri="{FF2B5EF4-FFF2-40B4-BE49-F238E27FC236}">
                <a16:creationId xmlns:a16="http://schemas.microsoft.com/office/drawing/2014/main" id="{CE79EF72-768A-2322-325C-1A6274ACF5D2}"/>
              </a:ext>
            </a:extLst>
          </p:cNvPr>
          <p:cNvSpPr txBox="1">
            <a:spLocks noChangeArrowheads="1"/>
          </p:cNvSpPr>
          <p:nvPr/>
        </p:nvSpPr>
        <p:spPr bwMode="auto">
          <a:xfrm>
            <a:off x="2477052" y="2258667"/>
            <a:ext cx="636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0,1,1</a:t>
            </a:r>
          </a:p>
          <a:p>
            <a:pPr algn="ctr"/>
            <a:r>
              <a:rPr lang="en-GB" altLang="en-US" sz="1600" b="1"/>
              <a:t>Red</a:t>
            </a:r>
          </a:p>
        </p:txBody>
      </p:sp>
      <p:sp>
        <p:nvSpPr>
          <p:cNvPr id="35" name="Text Box 31">
            <a:extLst>
              <a:ext uri="{FF2B5EF4-FFF2-40B4-BE49-F238E27FC236}">
                <a16:creationId xmlns:a16="http://schemas.microsoft.com/office/drawing/2014/main" id="{4013B46B-DBE4-8448-3174-982AFC62E1F0}"/>
              </a:ext>
            </a:extLst>
          </p:cNvPr>
          <p:cNvSpPr txBox="1">
            <a:spLocks noChangeArrowheads="1"/>
          </p:cNvSpPr>
          <p:nvPr/>
        </p:nvSpPr>
        <p:spPr bwMode="auto">
          <a:xfrm>
            <a:off x="4148690" y="2271367"/>
            <a:ext cx="7254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1,1,1</a:t>
            </a:r>
          </a:p>
          <a:p>
            <a:pPr algn="ctr"/>
            <a:r>
              <a:rPr lang="en-GB" altLang="en-US" sz="1600" b="1"/>
              <a:t>Black</a:t>
            </a:r>
          </a:p>
        </p:txBody>
      </p:sp>
      <p:sp>
        <p:nvSpPr>
          <p:cNvPr id="36" name="Text Box 32">
            <a:extLst>
              <a:ext uri="{FF2B5EF4-FFF2-40B4-BE49-F238E27FC236}">
                <a16:creationId xmlns:a16="http://schemas.microsoft.com/office/drawing/2014/main" id="{26A41E8F-0315-7EB0-8F13-E2ACB58A6426}"/>
              </a:ext>
            </a:extLst>
          </p:cNvPr>
          <p:cNvSpPr txBox="1">
            <a:spLocks noChangeArrowheads="1"/>
          </p:cNvSpPr>
          <p:nvPr/>
        </p:nvSpPr>
        <p:spPr bwMode="auto">
          <a:xfrm>
            <a:off x="989565" y="3650905"/>
            <a:ext cx="10080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0,1,0</a:t>
            </a:r>
          </a:p>
          <a:p>
            <a:pPr algn="ctr"/>
            <a:r>
              <a:rPr lang="en-GB" altLang="en-US" sz="1600" b="1"/>
              <a:t>Magenta</a:t>
            </a:r>
          </a:p>
        </p:txBody>
      </p:sp>
      <p:sp>
        <p:nvSpPr>
          <p:cNvPr id="37" name="Text Box 33">
            <a:extLst>
              <a:ext uri="{FF2B5EF4-FFF2-40B4-BE49-F238E27FC236}">
                <a16:creationId xmlns:a16="http://schemas.microsoft.com/office/drawing/2014/main" id="{96C59E42-31B2-0758-AF26-24FFF331B83D}"/>
              </a:ext>
            </a:extLst>
          </p:cNvPr>
          <p:cNvSpPr txBox="1">
            <a:spLocks noChangeArrowheads="1"/>
          </p:cNvSpPr>
          <p:nvPr/>
        </p:nvSpPr>
        <p:spPr bwMode="auto">
          <a:xfrm>
            <a:off x="1954765" y="4262092"/>
            <a:ext cx="828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0,0,1</a:t>
            </a:r>
          </a:p>
          <a:p>
            <a:pPr algn="ctr"/>
            <a:r>
              <a:rPr lang="en-GB" altLang="en-US" sz="1600" b="1"/>
              <a:t>Yellow</a:t>
            </a:r>
          </a:p>
        </p:txBody>
      </p:sp>
      <p:sp>
        <p:nvSpPr>
          <p:cNvPr id="38" name="Text Box 34">
            <a:extLst>
              <a:ext uri="{FF2B5EF4-FFF2-40B4-BE49-F238E27FC236}">
                <a16:creationId xmlns:a16="http://schemas.microsoft.com/office/drawing/2014/main" id="{EF796DEA-3E28-5E8A-C625-915FDD1B8919}"/>
              </a:ext>
            </a:extLst>
          </p:cNvPr>
          <p:cNvSpPr txBox="1">
            <a:spLocks noChangeArrowheads="1"/>
          </p:cNvSpPr>
          <p:nvPr/>
        </p:nvSpPr>
        <p:spPr bwMode="auto">
          <a:xfrm>
            <a:off x="4704315" y="4276380"/>
            <a:ext cx="771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600" b="1"/>
              <a:t>1,0,1</a:t>
            </a:r>
          </a:p>
          <a:p>
            <a:pPr algn="ctr"/>
            <a:r>
              <a:rPr lang="en-GB" altLang="en-US" sz="1600" b="1"/>
              <a:t>Green</a:t>
            </a:r>
          </a:p>
        </p:txBody>
      </p:sp>
      <p:sp>
        <p:nvSpPr>
          <p:cNvPr id="39" name="Oval 35">
            <a:extLst>
              <a:ext uri="{FF2B5EF4-FFF2-40B4-BE49-F238E27FC236}">
                <a16:creationId xmlns:a16="http://schemas.microsoft.com/office/drawing/2014/main" id="{9CA4D6BA-6E27-3487-D556-D3F6C0C43435}"/>
              </a:ext>
            </a:extLst>
          </p:cNvPr>
          <p:cNvSpPr>
            <a:spLocks noChangeArrowheads="1"/>
          </p:cNvSpPr>
          <p:nvPr/>
        </p:nvSpPr>
        <p:spPr bwMode="auto">
          <a:xfrm>
            <a:off x="8209515" y="6202017"/>
            <a:ext cx="228600" cy="228600"/>
          </a:xfrm>
          <a:prstGeom prst="ellipse">
            <a:avLst/>
          </a:prstGeom>
          <a:solidFill>
            <a:srgbClr val="00FFFF"/>
          </a:solidFill>
          <a:ln w="9525">
            <a:solidFill>
              <a:srgbClr val="00FFFF"/>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 name="Oval 36">
            <a:extLst>
              <a:ext uri="{FF2B5EF4-FFF2-40B4-BE49-F238E27FC236}">
                <a16:creationId xmlns:a16="http://schemas.microsoft.com/office/drawing/2014/main" id="{7CF4CD45-914E-F707-15F9-D88FA34352C0}"/>
              </a:ext>
            </a:extLst>
          </p:cNvPr>
          <p:cNvSpPr>
            <a:spLocks noChangeArrowheads="1"/>
          </p:cNvSpPr>
          <p:nvPr/>
        </p:nvSpPr>
        <p:spPr bwMode="auto">
          <a:xfrm>
            <a:off x="8514315" y="6202017"/>
            <a:ext cx="228600" cy="228600"/>
          </a:xfrm>
          <a:prstGeom prst="ellipse">
            <a:avLst/>
          </a:prstGeom>
          <a:solidFill>
            <a:srgbClr val="FF00FF"/>
          </a:solidFill>
          <a:ln w="9525">
            <a:solidFill>
              <a:srgbClr val="FF00FF"/>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 name="Oval 37">
            <a:extLst>
              <a:ext uri="{FF2B5EF4-FFF2-40B4-BE49-F238E27FC236}">
                <a16:creationId xmlns:a16="http://schemas.microsoft.com/office/drawing/2014/main" id="{36D7B473-1CEE-2701-9387-D827CF2F4EAA}"/>
              </a:ext>
            </a:extLst>
          </p:cNvPr>
          <p:cNvSpPr>
            <a:spLocks noChangeArrowheads="1"/>
          </p:cNvSpPr>
          <p:nvPr/>
        </p:nvSpPr>
        <p:spPr bwMode="auto">
          <a:xfrm>
            <a:off x="8819115" y="6202017"/>
            <a:ext cx="228600" cy="228600"/>
          </a:xfrm>
          <a:prstGeom prst="ellipse">
            <a:avLst/>
          </a:prstGeom>
          <a:solidFill>
            <a:srgbClr val="FFFF00"/>
          </a:solidFill>
          <a:ln w="9525">
            <a:solidFill>
              <a:srgbClr val="FFFF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2" name="Slide Number Placeholder 37">
            <a:extLst>
              <a:ext uri="{FF2B5EF4-FFF2-40B4-BE49-F238E27FC236}">
                <a16:creationId xmlns:a16="http://schemas.microsoft.com/office/drawing/2014/main" id="{64485BEB-B59E-2768-4FFF-C711B1203486}"/>
              </a:ext>
            </a:extLst>
          </p:cNvPr>
          <p:cNvSpPr>
            <a:spLocks noGrp="1" noChangeArrowheads="1"/>
          </p:cNvSpPr>
          <p:nvPr>
            <p:ph type="sldNum" sz="quarter" idx="12"/>
          </p:nvPr>
        </p:nvSpPr>
        <p:spPr bwMode="auto">
          <a:xfrm>
            <a:off x="8655602" y="6106767"/>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AB72B0A-9B68-42DD-B560-BF1EF6FDF20F}" type="slidenum">
              <a:rPr lang="en-US" altLang="en-US" sz="1200" smtClean="0">
                <a:solidFill>
                  <a:srgbClr val="B5A788"/>
                </a:solidFill>
              </a:rPr>
              <a:pPr/>
              <a:t>35</a:t>
            </a:fld>
            <a:endParaRPr lang="en-US" altLang="en-US" sz="1200">
              <a:solidFill>
                <a:srgbClr val="B5A788"/>
              </a:solidFill>
            </a:endParaRPr>
          </a:p>
        </p:txBody>
      </p:sp>
    </p:spTree>
    <p:extLst>
      <p:ext uri="{BB962C8B-B14F-4D97-AF65-F5344CB8AC3E}">
        <p14:creationId xmlns:p14="http://schemas.microsoft.com/office/powerpoint/2010/main" val="2622050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1EFFF2-92C2-5C5C-C67B-CE57935F0779}"/>
              </a:ext>
            </a:extLst>
          </p:cNvPr>
          <p:cNvSpPr>
            <a:spLocks noGrp="1"/>
          </p:cNvSpPr>
          <p:nvPr>
            <p:ph type="ctrTitle"/>
          </p:nvPr>
        </p:nvSpPr>
        <p:spPr/>
        <p:txBody>
          <a:bodyPr/>
          <a:lstStyle/>
          <a:p>
            <a:r>
              <a:rPr lang="en-US" dirty="0"/>
              <a:t>RGB to CMY Color </a:t>
            </a:r>
          </a:p>
        </p:txBody>
      </p:sp>
      <p:sp>
        <p:nvSpPr>
          <p:cNvPr id="5" name="Subtitle 4">
            <a:extLst>
              <a:ext uri="{FF2B5EF4-FFF2-40B4-BE49-F238E27FC236}">
                <a16:creationId xmlns:a16="http://schemas.microsoft.com/office/drawing/2014/main" id="{077513AE-9C69-7F38-18F9-D48410DB0DB7}"/>
              </a:ext>
            </a:extLst>
          </p:cNvPr>
          <p:cNvSpPr>
            <a:spLocks noGrp="1"/>
          </p:cNvSpPr>
          <p:nvPr>
            <p:ph type="subTitle" idx="1"/>
          </p:nvPr>
        </p:nvSpPr>
        <p:spPr/>
        <p:txBody>
          <a:bodyPr/>
          <a:lstStyle/>
          <a:p>
            <a:endParaRPr lang="en-US"/>
          </a:p>
        </p:txBody>
      </p:sp>
      <p:sp>
        <p:nvSpPr>
          <p:cNvPr id="7" name="TextBox 6">
            <a:extLst>
              <a:ext uri="{FF2B5EF4-FFF2-40B4-BE49-F238E27FC236}">
                <a16:creationId xmlns:a16="http://schemas.microsoft.com/office/drawing/2014/main" id="{D0454248-422E-88C8-072F-7CDC4F19F4E0}"/>
              </a:ext>
            </a:extLst>
          </p:cNvPr>
          <p:cNvSpPr txBox="1"/>
          <p:nvPr/>
        </p:nvSpPr>
        <p:spPr>
          <a:xfrm>
            <a:off x="315741" y="2017059"/>
            <a:ext cx="8433003" cy="4247317"/>
          </a:xfrm>
          <a:prstGeom prst="rect">
            <a:avLst/>
          </a:prstGeom>
          <a:noFill/>
        </p:spPr>
        <p:txBody>
          <a:bodyPr wrap="square">
            <a:spAutoFit/>
          </a:bodyPr>
          <a:lstStyle/>
          <a:p>
            <a:pPr>
              <a:buClr>
                <a:srgbClr val="000000"/>
              </a:buClr>
              <a:buSzPct val="45000"/>
              <a:buFont typeface="StarSymbol" charset="0"/>
              <a:buNone/>
              <a:defRPr/>
            </a:pPr>
            <a:r>
              <a:rPr lang="en-GB" sz="1800" dirty="0">
                <a:latin typeface="+mn-lt"/>
              </a:rPr>
              <a:t>The conversion from RGB to CMY is given by the formula</a:t>
            </a: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b="1" dirty="0">
              <a:latin typeface="+mn-lt"/>
            </a:endParaRPr>
          </a:p>
          <a:p>
            <a:pPr>
              <a:buClr>
                <a:srgbClr val="000000"/>
              </a:buClr>
              <a:buSzPct val="45000"/>
              <a:buFont typeface="StarSymbol" charset="0"/>
              <a:buNone/>
              <a:defRPr/>
            </a:pPr>
            <a:endParaRPr lang="en-GB" sz="1800" b="1" dirty="0">
              <a:latin typeface="+mn-lt"/>
            </a:endParaRPr>
          </a:p>
          <a:p>
            <a:pPr>
              <a:buClr>
                <a:srgbClr val="000000"/>
              </a:buClr>
              <a:buSzPct val="45000"/>
              <a:buFont typeface="StarSymbol" charset="0"/>
              <a:buNone/>
              <a:defRPr/>
            </a:pPr>
            <a:endParaRPr lang="en-GB" sz="1800" b="1" dirty="0">
              <a:latin typeface="+mn-lt"/>
            </a:endParaRPr>
          </a:p>
          <a:p>
            <a:pPr>
              <a:buClr>
                <a:srgbClr val="000000"/>
              </a:buClr>
              <a:buSzPct val="45000"/>
              <a:buFont typeface="StarSymbol" charset="0"/>
              <a:buNone/>
              <a:defRPr/>
            </a:pPr>
            <a:r>
              <a:rPr lang="en-GB" sz="1800" b="1" dirty="0">
                <a:latin typeface="+mn-lt"/>
              </a:rPr>
              <a:t>Example : </a:t>
            </a:r>
            <a:r>
              <a:rPr lang="en-GB" sz="1800" dirty="0">
                <a:latin typeface="+mn-lt"/>
              </a:rPr>
              <a:t>The red colour is written in RGB as (1,0,0). In CMY it is written as </a:t>
            </a: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r>
              <a:rPr lang="en-GB" sz="1800" dirty="0">
                <a:latin typeface="+mn-lt"/>
              </a:rPr>
              <a:t>that is, magenta and yellow.</a:t>
            </a:r>
          </a:p>
        </p:txBody>
      </p:sp>
      <p:graphicFrame>
        <p:nvGraphicFramePr>
          <p:cNvPr id="8" name="Object 3">
            <a:extLst>
              <a:ext uri="{FF2B5EF4-FFF2-40B4-BE49-F238E27FC236}">
                <a16:creationId xmlns:a16="http://schemas.microsoft.com/office/drawing/2014/main" id="{6F20ACE0-5B7C-A96C-8F25-938DA6BCC439}"/>
              </a:ext>
            </a:extLst>
          </p:cNvPr>
          <p:cNvGraphicFramePr>
            <a:graphicFrameLocks noChangeAspect="1"/>
          </p:cNvGraphicFramePr>
          <p:nvPr>
            <p:extLst>
              <p:ext uri="{D42A27DB-BD31-4B8C-83A1-F6EECF244321}">
                <p14:modId xmlns:p14="http://schemas.microsoft.com/office/powerpoint/2010/main" val="891259172"/>
              </p:ext>
            </p:extLst>
          </p:nvPr>
        </p:nvGraphicFramePr>
        <p:xfrm>
          <a:off x="2690664" y="2387620"/>
          <a:ext cx="2133600" cy="1520825"/>
        </p:xfrm>
        <a:graphic>
          <a:graphicData uri="http://schemas.openxmlformats.org/presentationml/2006/ole">
            <mc:AlternateContent xmlns:mc="http://schemas.openxmlformats.org/markup-compatibility/2006">
              <mc:Choice xmlns:v="urn:schemas-microsoft-com:vml" Requires="v">
                <p:oleObj name="Equation" r:id="rId2" imgW="838200" imgH="596900" progId="Equation.3">
                  <p:embed/>
                </p:oleObj>
              </mc:Choice>
              <mc:Fallback>
                <p:oleObj name="Equation" r:id="rId2" imgW="838200" imgH="596900" progId="Equation.3">
                  <p:embed/>
                  <p:pic>
                    <p:nvPicPr>
                      <p:cNvPr id="30725" name="Object 3">
                        <a:extLst>
                          <a:ext uri="{FF2B5EF4-FFF2-40B4-BE49-F238E27FC236}">
                            <a16:creationId xmlns:a16="http://schemas.microsoft.com/office/drawing/2014/main" id="{311E8FE2-2074-0560-4EFA-4E2AC5DFB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664" y="2387620"/>
                        <a:ext cx="21336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
            <a:extLst>
              <a:ext uri="{FF2B5EF4-FFF2-40B4-BE49-F238E27FC236}">
                <a16:creationId xmlns:a16="http://schemas.microsoft.com/office/drawing/2014/main" id="{3C4B578B-71A9-A097-019C-67B9D3B8D1AE}"/>
              </a:ext>
            </a:extLst>
          </p:cNvPr>
          <p:cNvGraphicFramePr>
            <a:graphicFrameLocks noChangeAspect="1"/>
          </p:cNvGraphicFramePr>
          <p:nvPr/>
        </p:nvGraphicFramePr>
        <p:xfrm>
          <a:off x="2362200" y="4338638"/>
          <a:ext cx="4572000" cy="1604962"/>
        </p:xfrm>
        <a:graphic>
          <a:graphicData uri="http://schemas.openxmlformats.org/presentationml/2006/ole">
            <mc:AlternateContent xmlns:mc="http://schemas.openxmlformats.org/markup-compatibility/2006">
              <mc:Choice xmlns:v="urn:schemas-microsoft-com:vml" Requires="v">
                <p:oleObj name="Equation" r:id="rId4" imgW="1701800" imgH="596900" progId="Equation.3">
                  <p:embed/>
                </p:oleObj>
              </mc:Choice>
              <mc:Fallback>
                <p:oleObj name="Equation" r:id="rId4" imgW="1701800" imgH="596900" progId="Equation.3">
                  <p:embed/>
                  <p:pic>
                    <p:nvPicPr>
                      <p:cNvPr id="30724" name="Object 2">
                        <a:extLst>
                          <a:ext uri="{FF2B5EF4-FFF2-40B4-BE49-F238E27FC236}">
                            <a16:creationId xmlns:a16="http://schemas.microsoft.com/office/drawing/2014/main" id="{A3E1A08A-9C67-289D-F9F3-030F9735F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338638"/>
                        <a:ext cx="45720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62195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1EFFF2-92C2-5C5C-C67B-CE57935F0779}"/>
              </a:ext>
            </a:extLst>
          </p:cNvPr>
          <p:cNvSpPr>
            <a:spLocks noGrp="1"/>
          </p:cNvSpPr>
          <p:nvPr>
            <p:ph type="ctrTitle"/>
          </p:nvPr>
        </p:nvSpPr>
        <p:spPr/>
        <p:txBody>
          <a:bodyPr/>
          <a:lstStyle/>
          <a:p>
            <a:r>
              <a:rPr lang="en-US" dirty="0"/>
              <a:t> CMY to RGB Color </a:t>
            </a:r>
          </a:p>
        </p:txBody>
      </p:sp>
      <p:sp>
        <p:nvSpPr>
          <p:cNvPr id="5" name="Subtitle 4">
            <a:extLst>
              <a:ext uri="{FF2B5EF4-FFF2-40B4-BE49-F238E27FC236}">
                <a16:creationId xmlns:a16="http://schemas.microsoft.com/office/drawing/2014/main" id="{077513AE-9C69-7F38-18F9-D48410DB0DB7}"/>
              </a:ext>
            </a:extLst>
          </p:cNvPr>
          <p:cNvSpPr>
            <a:spLocks noGrp="1"/>
          </p:cNvSpPr>
          <p:nvPr>
            <p:ph type="subTitle" idx="1"/>
          </p:nvPr>
        </p:nvSpPr>
        <p:spPr/>
        <p:txBody>
          <a:bodyPr/>
          <a:lstStyle/>
          <a:p>
            <a:endParaRPr lang="en-US"/>
          </a:p>
        </p:txBody>
      </p:sp>
      <p:sp>
        <p:nvSpPr>
          <p:cNvPr id="3" name="TextBox 2">
            <a:extLst>
              <a:ext uri="{FF2B5EF4-FFF2-40B4-BE49-F238E27FC236}">
                <a16:creationId xmlns:a16="http://schemas.microsoft.com/office/drawing/2014/main" id="{C009C25B-4226-3961-65BC-D42746788C9A}"/>
              </a:ext>
            </a:extLst>
          </p:cNvPr>
          <p:cNvSpPr txBox="1"/>
          <p:nvPr/>
        </p:nvSpPr>
        <p:spPr>
          <a:xfrm>
            <a:off x="272616" y="2233817"/>
            <a:ext cx="8740755" cy="3970318"/>
          </a:xfrm>
          <a:prstGeom prst="rect">
            <a:avLst/>
          </a:prstGeom>
          <a:noFill/>
        </p:spPr>
        <p:txBody>
          <a:bodyPr wrap="square">
            <a:spAutoFit/>
          </a:bodyPr>
          <a:lstStyle/>
          <a:p>
            <a:pPr>
              <a:buClr>
                <a:srgbClr val="000000"/>
              </a:buClr>
              <a:buSzPct val="45000"/>
              <a:buFont typeface="StarSymbol" charset="0"/>
              <a:buNone/>
              <a:defRPr/>
            </a:pPr>
            <a:r>
              <a:rPr lang="en-GB" sz="1800" b="1" dirty="0">
                <a:latin typeface="+mn-lt"/>
              </a:rPr>
              <a:t>Example : </a:t>
            </a:r>
            <a:r>
              <a:rPr lang="en-GB" sz="1800" dirty="0">
                <a:latin typeface="+mn-lt"/>
              </a:rPr>
              <a:t>The magenta is written in CMY as (0,1,0). In RGB it is written as </a:t>
            </a: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r>
              <a:rPr lang="en-GB" sz="1800" dirty="0">
                <a:latin typeface="+mn-lt"/>
              </a:rPr>
              <a:t>giving,</a:t>
            </a: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endParaRPr lang="en-GB" sz="1800" dirty="0">
              <a:latin typeface="+mn-lt"/>
            </a:endParaRPr>
          </a:p>
          <a:p>
            <a:pPr>
              <a:buClr>
                <a:srgbClr val="000000"/>
              </a:buClr>
              <a:buSzPct val="45000"/>
              <a:buFont typeface="StarSymbol" charset="0"/>
              <a:buNone/>
              <a:defRPr/>
            </a:pPr>
            <a:r>
              <a:rPr lang="en-GB" sz="1800" dirty="0">
                <a:latin typeface="+mn-lt"/>
              </a:rPr>
              <a:t>that is, red and blue.</a:t>
            </a:r>
          </a:p>
        </p:txBody>
      </p:sp>
      <p:graphicFrame>
        <p:nvGraphicFramePr>
          <p:cNvPr id="6" name="Object 2">
            <a:extLst>
              <a:ext uri="{FF2B5EF4-FFF2-40B4-BE49-F238E27FC236}">
                <a16:creationId xmlns:a16="http://schemas.microsoft.com/office/drawing/2014/main" id="{EDF3ECF2-FFA3-6AC9-284E-E156C4330C97}"/>
              </a:ext>
            </a:extLst>
          </p:cNvPr>
          <p:cNvGraphicFramePr>
            <a:graphicFrameLocks noChangeAspect="1"/>
          </p:cNvGraphicFramePr>
          <p:nvPr>
            <p:extLst>
              <p:ext uri="{D42A27DB-BD31-4B8C-83A1-F6EECF244321}">
                <p14:modId xmlns:p14="http://schemas.microsoft.com/office/powerpoint/2010/main" val="4183428230"/>
              </p:ext>
            </p:extLst>
          </p:nvPr>
        </p:nvGraphicFramePr>
        <p:xfrm>
          <a:off x="2971326" y="2530219"/>
          <a:ext cx="2193925" cy="1297766"/>
        </p:xfrm>
        <a:graphic>
          <a:graphicData uri="http://schemas.openxmlformats.org/presentationml/2006/ole">
            <mc:AlternateContent xmlns:mc="http://schemas.openxmlformats.org/markup-compatibility/2006">
              <mc:Choice xmlns:v="urn:schemas-microsoft-com:vml" Requires="v">
                <p:oleObj name="Equation" r:id="rId2" imgW="800100" imgH="596900" progId="Equation.3">
                  <p:embed/>
                </p:oleObj>
              </mc:Choice>
              <mc:Fallback>
                <p:oleObj name="Equation" r:id="rId2" imgW="800100" imgH="596900" progId="Equation.3">
                  <p:embed/>
                  <p:pic>
                    <p:nvPicPr>
                      <p:cNvPr id="31748" name="Object 2">
                        <a:extLst>
                          <a:ext uri="{FF2B5EF4-FFF2-40B4-BE49-F238E27FC236}">
                            <a16:creationId xmlns:a16="http://schemas.microsoft.com/office/drawing/2014/main" id="{7164A522-5708-CE28-91B9-2224C9217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326" y="2530219"/>
                        <a:ext cx="2193925" cy="1297766"/>
                      </a:xfrm>
                      <a:prstGeom prst="rect">
                        <a:avLst/>
                      </a:prstGeom>
                      <a:noFill/>
                      <a:ln>
                        <a:noFill/>
                      </a:ln>
                    </p:spPr>
                  </p:pic>
                </p:oleObj>
              </mc:Fallback>
            </mc:AlternateContent>
          </a:graphicData>
        </a:graphic>
      </p:graphicFrame>
      <p:graphicFrame>
        <p:nvGraphicFramePr>
          <p:cNvPr id="10" name="Object 3">
            <a:extLst>
              <a:ext uri="{FF2B5EF4-FFF2-40B4-BE49-F238E27FC236}">
                <a16:creationId xmlns:a16="http://schemas.microsoft.com/office/drawing/2014/main" id="{660E0D96-0CDA-1EE9-A814-571976F9DEC9}"/>
              </a:ext>
            </a:extLst>
          </p:cNvPr>
          <p:cNvGraphicFramePr>
            <a:graphicFrameLocks noChangeAspect="1"/>
          </p:cNvGraphicFramePr>
          <p:nvPr>
            <p:extLst>
              <p:ext uri="{D42A27DB-BD31-4B8C-83A1-F6EECF244321}">
                <p14:modId xmlns:p14="http://schemas.microsoft.com/office/powerpoint/2010/main" val="2118861121"/>
              </p:ext>
            </p:extLst>
          </p:nvPr>
        </p:nvGraphicFramePr>
        <p:xfrm>
          <a:off x="3048000" y="4378897"/>
          <a:ext cx="3030538" cy="1383790"/>
        </p:xfrm>
        <a:graphic>
          <a:graphicData uri="http://schemas.openxmlformats.org/presentationml/2006/ole">
            <mc:AlternateContent xmlns:mc="http://schemas.openxmlformats.org/markup-compatibility/2006">
              <mc:Choice xmlns:v="urn:schemas-microsoft-com:vml" Requires="v">
                <p:oleObj name="Equation" r:id="rId4" imgW="1104900" imgH="596900" progId="Equation.3">
                  <p:embed/>
                </p:oleObj>
              </mc:Choice>
              <mc:Fallback>
                <p:oleObj name="Equation" r:id="rId4" imgW="1104900" imgH="596900" progId="Equation.3">
                  <p:embed/>
                  <p:pic>
                    <p:nvPicPr>
                      <p:cNvPr id="31749" name="Object 3">
                        <a:extLst>
                          <a:ext uri="{FF2B5EF4-FFF2-40B4-BE49-F238E27FC236}">
                            <a16:creationId xmlns:a16="http://schemas.microsoft.com/office/drawing/2014/main" id="{E2997F6D-9D11-8A33-A7B9-9D0A55EC45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378897"/>
                        <a:ext cx="3030538" cy="13837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78988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85838F-DC06-255A-8D09-90FB172EE270}"/>
              </a:ext>
            </a:extLst>
          </p:cNvPr>
          <p:cNvSpPr>
            <a:spLocks noGrp="1"/>
          </p:cNvSpPr>
          <p:nvPr>
            <p:ph type="ctrTitle"/>
          </p:nvPr>
        </p:nvSpPr>
        <p:spPr/>
        <p:txBody>
          <a:bodyPr/>
          <a:lstStyle/>
          <a:p>
            <a:r>
              <a:rPr lang="en-US" dirty="0"/>
              <a:t>Another RGB to CMYK conversion</a:t>
            </a:r>
          </a:p>
        </p:txBody>
      </p:sp>
      <p:sp>
        <p:nvSpPr>
          <p:cNvPr id="5" name="Subtitle 4">
            <a:extLst>
              <a:ext uri="{FF2B5EF4-FFF2-40B4-BE49-F238E27FC236}">
                <a16:creationId xmlns:a16="http://schemas.microsoft.com/office/drawing/2014/main" id="{AE35A009-FE5D-6005-E41C-C38B7C983228}"/>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335142C9-4479-77E6-59B7-3C068A13E57D}"/>
              </a:ext>
            </a:extLst>
          </p:cNvPr>
          <p:cNvPicPr>
            <a:picLocks noChangeAspect="1"/>
          </p:cNvPicPr>
          <p:nvPr/>
        </p:nvPicPr>
        <p:blipFill>
          <a:blip r:embed="rId2"/>
          <a:stretch>
            <a:fillRect/>
          </a:stretch>
        </p:blipFill>
        <p:spPr>
          <a:xfrm>
            <a:off x="243693" y="2130122"/>
            <a:ext cx="5953169" cy="4619659"/>
          </a:xfrm>
          <a:prstGeom prst="rect">
            <a:avLst/>
          </a:prstGeom>
        </p:spPr>
      </p:pic>
    </p:spTree>
    <p:extLst>
      <p:ext uri="{BB962C8B-B14F-4D97-AF65-F5344CB8AC3E}">
        <p14:creationId xmlns:p14="http://schemas.microsoft.com/office/powerpoint/2010/main" val="209942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p:cNvSpPr>
            <a:spLocks noGrp="1"/>
          </p:cNvSpPr>
          <p:nvPr>
            <p:ph type="subTitle" idx="1"/>
          </p:nvPr>
        </p:nvSpPr>
        <p:spPr/>
        <p:txBody>
          <a:bodyPr/>
          <a:lstStyle/>
          <a:p>
            <a:endParaRPr lang="x-none" dirty="0"/>
          </a:p>
        </p:txBody>
      </p:sp>
      <p:sp>
        <p:nvSpPr>
          <p:cNvPr id="6" name="TextBox 5"/>
          <p:cNvSpPr txBox="1"/>
          <p:nvPr/>
        </p:nvSpPr>
        <p:spPr>
          <a:xfrm>
            <a:off x="783772" y="2435897"/>
            <a:ext cx="8032850" cy="3322955"/>
          </a:xfrm>
          <a:prstGeom prst="rect">
            <a:avLst/>
          </a:prstGeom>
          <a:noFill/>
        </p:spPr>
        <p:txBody>
          <a:bodyPr wrap="square" rtlCol="0">
            <a:spAutoFit/>
          </a:bodyPr>
          <a:lstStyle/>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A pixel is one of the many tiny dots that make up the representation of a picture in a computer's memory. </a:t>
            </a:r>
          </a:p>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Pixels in an image can be reproduced at any size without the appearance of visible dots or squares</a:t>
            </a:r>
          </a:p>
          <a:p>
            <a:pPr marL="342900" indent="-342900" algn="just">
              <a:buFont typeface="Wingdings" panose="05000000000000000000" charset="0"/>
              <a:buChar char="v"/>
            </a:pPr>
            <a:r>
              <a:rPr lang="en-US" sz="2400" dirty="0">
                <a:latin typeface="Times New Roman" panose="02020603050405020304" charset="0"/>
                <a:cs typeface="Times New Roman" panose="02020603050405020304" charset="0"/>
              </a:rPr>
              <a:t>The intensity of each pixel is variable; in color systems, each pixel has typically three or four dimensions of variability such as red, green and blue, or cyan, magenta, yellow and black</a:t>
            </a:r>
          </a:p>
          <a:p>
            <a:endParaRPr lang="x-none" dirty="0">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FDEFA4-5413-5B27-0BF3-45689FF0270F}"/>
              </a:ext>
            </a:extLst>
          </p:cNvPr>
          <p:cNvSpPr>
            <a:spLocks noGrp="1"/>
          </p:cNvSpPr>
          <p:nvPr>
            <p:ph type="ctrTitle"/>
          </p:nvPr>
        </p:nvSpPr>
        <p:spPr/>
        <p:txBody>
          <a:bodyPr/>
          <a:lstStyle/>
          <a:p>
            <a:r>
              <a:rPr lang="en-US" dirty="0"/>
              <a:t>Example</a:t>
            </a:r>
          </a:p>
        </p:txBody>
      </p:sp>
      <p:sp>
        <p:nvSpPr>
          <p:cNvPr id="5" name="Subtitle 4">
            <a:extLst>
              <a:ext uri="{FF2B5EF4-FFF2-40B4-BE49-F238E27FC236}">
                <a16:creationId xmlns:a16="http://schemas.microsoft.com/office/drawing/2014/main" id="{E5027A04-7870-53CB-4A7E-296B0414DC36}"/>
              </a:ext>
            </a:extLst>
          </p:cNvPr>
          <p:cNvSpPr>
            <a:spLocks noGrp="1"/>
          </p:cNvSpPr>
          <p:nvPr>
            <p:ph type="subTitle" idx="1"/>
          </p:nvPr>
        </p:nvSpPr>
        <p:spPr/>
        <p:txBody>
          <a:bodyPr/>
          <a:lstStyle/>
          <a:p>
            <a:endParaRPr lang="en-US"/>
          </a:p>
        </p:txBody>
      </p:sp>
      <p:sp>
        <p:nvSpPr>
          <p:cNvPr id="8" name="TextBox 7">
            <a:extLst>
              <a:ext uri="{FF2B5EF4-FFF2-40B4-BE49-F238E27FC236}">
                <a16:creationId xmlns:a16="http://schemas.microsoft.com/office/drawing/2014/main" id="{2F6A03CF-1F78-3A89-E06E-C3C7C301638D}"/>
              </a:ext>
            </a:extLst>
          </p:cNvPr>
          <p:cNvSpPr txBox="1"/>
          <p:nvPr/>
        </p:nvSpPr>
        <p:spPr>
          <a:xfrm>
            <a:off x="421341" y="2266122"/>
            <a:ext cx="8217183" cy="1938992"/>
          </a:xfrm>
          <a:prstGeom prst="rect">
            <a:avLst/>
          </a:prstGeom>
          <a:noFill/>
        </p:spPr>
        <p:txBody>
          <a:bodyPr wrap="square" rtlCol="0">
            <a:spAutoFit/>
          </a:bodyPr>
          <a:lstStyle/>
          <a:p>
            <a:r>
              <a:rPr lang="en-US" sz="2400" dirty="0"/>
              <a:t>Suppose you are designing a logo on your computer, and you have used the</a:t>
            </a:r>
          </a:p>
          <a:p>
            <a:r>
              <a:rPr lang="en-US" sz="2400" dirty="0"/>
              <a:t>following colors:</a:t>
            </a:r>
          </a:p>
          <a:p>
            <a:r>
              <a:rPr lang="en-US" sz="2400" dirty="0"/>
              <a:t>(132, 94, 194), and (78, 131, 151) Now convert your RGB values, so that they can be used for printing.</a:t>
            </a:r>
          </a:p>
        </p:txBody>
      </p:sp>
    </p:spTree>
    <p:extLst>
      <p:ext uri="{BB962C8B-B14F-4D97-AF65-F5344CB8AC3E}">
        <p14:creationId xmlns:p14="http://schemas.microsoft.com/office/powerpoint/2010/main" val="2961147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2246769"/>
          </a:xfrm>
          <a:prstGeom prst="rect">
            <a:avLst/>
          </a:prstGeom>
        </p:spPr>
        <p:txBody>
          <a:bodyPr wrap="square">
            <a:spAutoFit/>
          </a:bodyPr>
          <a:lstStyle/>
          <a:p>
            <a:pPr marL="575945" indent="-457200">
              <a:buFont typeface="Wingdings" panose="05000000000000000000" pitchFamily="2" charset="2"/>
              <a:buChar char="q"/>
            </a:pPr>
            <a:r>
              <a:rPr lang="en-US" sz="2800" dirty="0"/>
              <a:t>R = (1 - C) * 255.0,</a:t>
            </a:r>
          </a:p>
          <a:p>
            <a:pPr marL="575945" indent="-457200">
              <a:buFont typeface="Wingdings" panose="05000000000000000000" pitchFamily="2" charset="2"/>
              <a:buChar char="q"/>
            </a:pPr>
            <a:endParaRPr lang="en-US" sz="2800" dirty="0"/>
          </a:p>
          <a:p>
            <a:pPr marL="575945" indent="-457200">
              <a:buFont typeface="Wingdings" panose="05000000000000000000" pitchFamily="2" charset="2"/>
              <a:buChar char="q"/>
            </a:pPr>
            <a:r>
              <a:rPr lang="en-US" sz="2800" dirty="0"/>
              <a:t>G = (1 - M) * 255.0,</a:t>
            </a:r>
          </a:p>
          <a:p>
            <a:pPr marL="575945" indent="-457200">
              <a:buFont typeface="Wingdings" panose="05000000000000000000" pitchFamily="2" charset="2"/>
              <a:buChar char="q"/>
            </a:pPr>
            <a:endParaRPr lang="en-US" sz="2800" dirty="0"/>
          </a:p>
          <a:p>
            <a:pPr marL="575945" indent="-457200">
              <a:buFont typeface="Wingdings" panose="05000000000000000000" pitchFamily="2" charset="2"/>
              <a:buChar char="q"/>
            </a:pPr>
            <a:r>
              <a:rPr lang="en-US" sz="2800" dirty="0"/>
              <a:t>B = (1 - Y) * 255.0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745" indent="0">
              <a:buNone/>
            </a:pPr>
            <a:r>
              <a:rPr lang="en-US" sz="2800" dirty="0">
                <a:hlinkClick r:id="rId3"/>
              </a:rPr>
              <a:t>http://colormine.org/convert/rgb-to-cmy</a:t>
            </a:r>
            <a:endParaRPr lang="en-US" sz="2800" dirty="0"/>
          </a:p>
          <a:p>
            <a:pPr marL="118745" indent="0">
              <a:buNone/>
            </a:pPr>
            <a:endParaRPr lang="en-US" sz="2800" dirty="0"/>
          </a:p>
          <a:p>
            <a:pPr marL="118745" indent="0">
              <a:buNone/>
            </a:pPr>
            <a:r>
              <a:rPr lang="en-US" sz="2800" dirty="0"/>
              <a:t>Sample Code:</a:t>
            </a:r>
          </a:p>
          <a:p>
            <a:pPr marL="118745" indent="0">
              <a:buNone/>
            </a:pPr>
            <a:endParaRPr lang="en-US" sz="2800" dirty="0"/>
          </a:p>
          <a:p>
            <a:pPr marL="118745" indent="0">
              <a:buNone/>
            </a:pPr>
            <a:r>
              <a:rPr lang="en-US" sz="2800" dirty="0"/>
              <a:t>https://github.com/THEjoezack/ColorMine/blob/master/ColorMine/ColorSpaces/Conversions/CmyConverter.cs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6F56A-0589-57FF-97EC-E60DAD927C6C}"/>
              </a:ext>
            </a:extLst>
          </p:cNvPr>
          <p:cNvSpPr>
            <a:spLocks noGrp="1"/>
          </p:cNvSpPr>
          <p:nvPr>
            <p:ph type="ctrTitle"/>
          </p:nvPr>
        </p:nvSpPr>
        <p:spPr/>
        <p:txBody>
          <a:bodyPr/>
          <a:lstStyle/>
          <a:p>
            <a:r>
              <a:rPr lang="en-US" dirty="0"/>
              <a:t>HSV Color Model</a:t>
            </a:r>
          </a:p>
        </p:txBody>
      </p:sp>
      <p:sp>
        <p:nvSpPr>
          <p:cNvPr id="5" name="Subtitle 4">
            <a:extLst>
              <a:ext uri="{FF2B5EF4-FFF2-40B4-BE49-F238E27FC236}">
                <a16:creationId xmlns:a16="http://schemas.microsoft.com/office/drawing/2014/main" id="{3A38C45A-CA87-BA9B-7763-878CCA078C0F}"/>
              </a:ext>
            </a:extLst>
          </p:cNvPr>
          <p:cNvSpPr>
            <a:spLocks noGrp="1"/>
          </p:cNvSpPr>
          <p:nvPr>
            <p:ph type="subTitle" idx="1"/>
          </p:nvPr>
        </p:nvSpPr>
        <p:spPr/>
        <p:txBody>
          <a:bodyPr/>
          <a:lstStyle/>
          <a:p>
            <a:endParaRPr lang="en-US"/>
          </a:p>
        </p:txBody>
      </p:sp>
      <p:sp>
        <p:nvSpPr>
          <p:cNvPr id="6" name="Rectangle 3">
            <a:extLst>
              <a:ext uri="{FF2B5EF4-FFF2-40B4-BE49-F238E27FC236}">
                <a16:creationId xmlns:a16="http://schemas.microsoft.com/office/drawing/2014/main" id="{5AC66FFE-C223-0857-1A91-66DAA91506BA}"/>
              </a:ext>
            </a:extLst>
          </p:cNvPr>
          <p:cNvSpPr txBox="1">
            <a:spLocks noChangeArrowheads="1"/>
          </p:cNvSpPr>
          <p:nvPr/>
        </p:nvSpPr>
        <p:spPr>
          <a:xfrm>
            <a:off x="672026" y="2387965"/>
            <a:ext cx="7602537" cy="3105150"/>
          </a:xfrm>
          <a:prstGeom prst="rect">
            <a:avLst/>
          </a:prstGeom>
        </p:spPr>
        <p:txBody>
          <a:bodyPr/>
          <a:lstStyle/>
          <a:p>
            <a:pPr>
              <a:buClr>
                <a:schemeClr val="accent1"/>
              </a:buClr>
              <a:buSzPct val="80000"/>
              <a:buFont typeface="Wingdings 2" pitchFamily="18" charset="2"/>
              <a:buChar char=""/>
              <a:defRPr/>
            </a:pPr>
            <a:r>
              <a:rPr lang="en-GB" sz="2000" dirty="0">
                <a:latin typeface="+mn-lt"/>
              </a:rPr>
              <a:t>The components of the HSV colour space are </a:t>
            </a:r>
            <a:r>
              <a:rPr lang="en-GB" sz="2000" dirty="0">
                <a:solidFill>
                  <a:srgbClr val="0000FF"/>
                </a:solidFill>
                <a:latin typeface="+mn-lt"/>
              </a:rPr>
              <a:t>Hue, Saturation</a:t>
            </a:r>
            <a:r>
              <a:rPr lang="en-GB" sz="2000" dirty="0">
                <a:latin typeface="+mn-lt"/>
              </a:rPr>
              <a:t> and </a:t>
            </a:r>
            <a:r>
              <a:rPr lang="en-GB" sz="2000" dirty="0">
                <a:solidFill>
                  <a:srgbClr val="0000FF"/>
                </a:solidFill>
                <a:latin typeface="+mn-lt"/>
              </a:rPr>
              <a:t>Value. </a:t>
            </a:r>
          </a:p>
          <a:p>
            <a:pPr>
              <a:buClr>
                <a:schemeClr val="accent1"/>
              </a:buClr>
              <a:buSzPct val="80000"/>
              <a:defRPr/>
            </a:pPr>
            <a:endParaRPr lang="en-GB" sz="2000" dirty="0">
              <a:solidFill>
                <a:srgbClr val="0000FF"/>
              </a:solidFill>
              <a:latin typeface="+mn-lt"/>
            </a:endParaRPr>
          </a:p>
          <a:p>
            <a:pPr>
              <a:buClr>
                <a:schemeClr val="accent1"/>
              </a:buClr>
              <a:buSzPct val="80000"/>
              <a:buFont typeface="Wingdings 2" pitchFamily="18" charset="2"/>
              <a:buChar char=""/>
              <a:defRPr/>
            </a:pPr>
            <a:r>
              <a:rPr lang="en-GB" sz="2000" dirty="0">
                <a:latin typeface="+mn-lt"/>
              </a:rPr>
              <a:t>Colour is the result of the perception of light at different wavelengths. </a:t>
            </a:r>
          </a:p>
          <a:p>
            <a:pPr>
              <a:buClr>
                <a:schemeClr val="accent1"/>
              </a:buClr>
              <a:buSzPct val="80000"/>
              <a:buFont typeface="Wingdings 2" pitchFamily="18" charset="2"/>
              <a:buChar char=""/>
              <a:defRPr/>
            </a:pPr>
            <a:endParaRPr lang="en-GB" sz="2000" dirty="0">
              <a:latin typeface="+mn-lt"/>
            </a:endParaRPr>
          </a:p>
          <a:p>
            <a:pPr>
              <a:buClr>
                <a:schemeClr val="accent1"/>
              </a:buClr>
              <a:buSzPct val="80000"/>
              <a:buFont typeface="Wingdings 2" pitchFamily="18" charset="2"/>
              <a:buChar char=""/>
              <a:defRPr/>
            </a:pPr>
            <a:r>
              <a:rPr lang="en-GB" sz="2000" dirty="0">
                <a:latin typeface="+mn-lt"/>
              </a:rPr>
              <a:t>Usually, we do not experience light at a single wavelength but a blend of waves at different wavelengths.</a:t>
            </a:r>
          </a:p>
        </p:txBody>
      </p:sp>
    </p:spTree>
    <p:extLst>
      <p:ext uri="{BB962C8B-B14F-4D97-AF65-F5344CB8AC3E}">
        <p14:creationId xmlns:p14="http://schemas.microsoft.com/office/powerpoint/2010/main" val="3867182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6F56A-0589-57FF-97EC-E60DAD927C6C}"/>
              </a:ext>
            </a:extLst>
          </p:cNvPr>
          <p:cNvSpPr>
            <a:spLocks noGrp="1"/>
          </p:cNvSpPr>
          <p:nvPr>
            <p:ph type="ctrTitle"/>
          </p:nvPr>
        </p:nvSpPr>
        <p:spPr/>
        <p:txBody>
          <a:bodyPr/>
          <a:lstStyle/>
          <a:p>
            <a:r>
              <a:rPr lang="en-US" dirty="0"/>
              <a:t>Hue</a:t>
            </a:r>
          </a:p>
        </p:txBody>
      </p:sp>
      <p:sp>
        <p:nvSpPr>
          <p:cNvPr id="5" name="Subtitle 4">
            <a:extLst>
              <a:ext uri="{FF2B5EF4-FFF2-40B4-BE49-F238E27FC236}">
                <a16:creationId xmlns:a16="http://schemas.microsoft.com/office/drawing/2014/main" id="{3A38C45A-CA87-BA9B-7763-878CCA078C0F}"/>
              </a:ext>
            </a:extLst>
          </p:cNvPr>
          <p:cNvSpPr>
            <a:spLocks noGrp="1"/>
          </p:cNvSpPr>
          <p:nvPr>
            <p:ph type="subTitle" idx="1"/>
          </p:nvPr>
        </p:nvSpPr>
        <p:spPr/>
        <p:txBody>
          <a:bodyPr/>
          <a:lstStyle/>
          <a:p>
            <a:endParaRPr lang="en-US"/>
          </a:p>
        </p:txBody>
      </p:sp>
      <p:sp>
        <p:nvSpPr>
          <p:cNvPr id="3" name="Rectangle 3">
            <a:extLst>
              <a:ext uri="{FF2B5EF4-FFF2-40B4-BE49-F238E27FC236}">
                <a16:creationId xmlns:a16="http://schemas.microsoft.com/office/drawing/2014/main" id="{096F4DFF-2B64-A2CC-0D49-2943567B522A}"/>
              </a:ext>
            </a:extLst>
          </p:cNvPr>
          <p:cNvSpPr txBox="1">
            <a:spLocks noChangeArrowheads="1"/>
          </p:cNvSpPr>
          <p:nvPr/>
        </p:nvSpPr>
        <p:spPr>
          <a:xfrm>
            <a:off x="1001713" y="1886392"/>
            <a:ext cx="8069262" cy="2125662"/>
          </a:xfrm>
          <a:prstGeom prst="rect">
            <a:avLst/>
          </a:prstGeom>
        </p:spPr>
        <p:txBody>
          <a:bodyPr/>
          <a:lstStyle/>
          <a:p>
            <a:pPr marL="365125" indent="-282575" algn="just">
              <a:lnSpc>
                <a:spcPct val="150000"/>
              </a:lnSpc>
              <a:buClr>
                <a:schemeClr val="accent1"/>
              </a:buClr>
              <a:buSzPct val="80000"/>
              <a:buFont typeface="Wingdings" pitchFamily="2" charset="2"/>
              <a:buChar char="v"/>
              <a:defRPr/>
            </a:pPr>
            <a:r>
              <a:rPr lang="en-GB" sz="2000" dirty="0">
                <a:latin typeface="+mj-lt"/>
              </a:rPr>
              <a:t>The </a:t>
            </a:r>
            <a:r>
              <a:rPr lang="en-GB" sz="2000" dirty="0">
                <a:solidFill>
                  <a:srgbClr val="0000FF"/>
                </a:solidFill>
                <a:latin typeface="+mj-lt"/>
              </a:rPr>
              <a:t>hue</a:t>
            </a:r>
            <a:r>
              <a:rPr lang="en-GB" sz="2000" dirty="0">
                <a:latin typeface="+mj-lt"/>
              </a:rPr>
              <a:t> corresponds to the dominant wavelength and determines the type of the colour, for example red, green, or blue.</a:t>
            </a:r>
          </a:p>
          <a:p>
            <a:pPr marL="365125" indent="-282575">
              <a:lnSpc>
                <a:spcPct val="150000"/>
              </a:lnSpc>
              <a:buClr>
                <a:schemeClr val="accent1"/>
              </a:buClr>
              <a:buSzPct val="80000"/>
              <a:buFont typeface="Wingdings" pitchFamily="2" charset="2"/>
              <a:buChar char="v"/>
              <a:defRPr/>
            </a:pPr>
            <a:r>
              <a:rPr lang="en-GB" sz="2000" dirty="0">
                <a:latin typeface="+mj-lt"/>
              </a:rPr>
              <a:t>The HSV spectrum of bright pure colours ( s = 1, v = 1 ). </a:t>
            </a:r>
          </a:p>
          <a:p>
            <a:pPr marL="365125" indent="-282575">
              <a:lnSpc>
                <a:spcPct val="150000"/>
              </a:lnSpc>
              <a:buClr>
                <a:schemeClr val="accent1"/>
              </a:buClr>
              <a:buSzPct val="80000"/>
              <a:buFont typeface="Wingdings" pitchFamily="2" charset="2"/>
              <a:buChar char="v"/>
              <a:defRPr/>
            </a:pPr>
            <a:r>
              <a:rPr lang="en-GB" sz="2000" dirty="0">
                <a:latin typeface="+mj-lt"/>
              </a:rPr>
              <a:t>Notice the cyclicality of the hue. The red corresponds both to h=0 and h=1. </a:t>
            </a:r>
            <a:endParaRPr lang="en-US" sz="2000" dirty="0">
              <a:latin typeface="+mj-lt"/>
            </a:endParaRPr>
          </a:p>
        </p:txBody>
      </p:sp>
      <p:pic>
        <p:nvPicPr>
          <p:cNvPr id="7" name="Picture 4" descr="fig1">
            <a:extLst>
              <a:ext uri="{FF2B5EF4-FFF2-40B4-BE49-F238E27FC236}">
                <a16:creationId xmlns:a16="http://schemas.microsoft.com/office/drawing/2014/main" id="{BA2D8221-5D55-2282-B59D-0E9141426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80" t="3790" r="11771" b="8974"/>
          <a:stretch>
            <a:fillRect/>
          </a:stretch>
        </p:blipFill>
        <p:spPr bwMode="auto">
          <a:xfrm>
            <a:off x="2847975" y="3856383"/>
            <a:ext cx="2867025" cy="1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5">
            <a:extLst>
              <a:ext uri="{FF2B5EF4-FFF2-40B4-BE49-F238E27FC236}">
                <a16:creationId xmlns:a16="http://schemas.microsoft.com/office/drawing/2014/main" id="{4ED1F2EF-4125-B73E-4B34-C3C5535F8DC0}"/>
              </a:ext>
            </a:extLst>
          </p:cNvPr>
          <p:cNvSpPr>
            <a:spLocks noChangeShapeType="1"/>
          </p:cNvSpPr>
          <p:nvPr/>
        </p:nvSpPr>
        <p:spPr bwMode="auto">
          <a:xfrm>
            <a:off x="2871787" y="5929756"/>
            <a:ext cx="2819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6">
            <a:extLst>
              <a:ext uri="{FF2B5EF4-FFF2-40B4-BE49-F238E27FC236}">
                <a16:creationId xmlns:a16="http://schemas.microsoft.com/office/drawing/2014/main" id="{A6CF5DE6-871F-DFEB-4FBB-10F66E4293B6}"/>
              </a:ext>
            </a:extLst>
          </p:cNvPr>
          <p:cNvSpPr txBox="1">
            <a:spLocks noChangeArrowheads="1"/>
          </p:cNvSpPr>
          <p:nvPr/>
        </p:nvSpPr>
        <p:spPr bwMode="auto">
          <a:xfrm>
            <a:off x="2470944" y="5853370"/>
            <a:ext cx="754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dirty="0"/>
              <a:t>h = 0</a:t>
            </a:r>
          </a:p>
        </p:txBody>
      </p:sp>
      <p:sp>
        <p:nvSpPr>
          <p:cNvPr id="10" name="Text Box 7">
            <a:extLst>
              <a:ext uri="{FF2B5EF4-FFF2-40B4-BE49-F238E27FC236}">
                <a16:creationId xmlns:a16="http://schemas.microsoft.com/office/drawing/2014/main" id="{C2575B88-B9A6-71BB-562C-459A99720122}"/>
              </a:ext>
            </a:extLst>
          </p:cNvPr>
          <p:cNvSpPr txBox="1">
            <a:spLocks noChangeArrowheads="1"/>
          </p:cNvSpPr>
          <p:nvPr/>
        </p:nvSpPr>
        <p:spPr bwMode="auto">
          <a:xfrm>
            <a:off x="5314155" y="5853370"/>
            <a:ext cx="75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dirty="0"/>
              <a:t>h = 1</a:t>
            </a:r>
          </a:p>
        </p:txBody>
      </p:sp>
      <p:sp>
        <p:nvSpPr>
          <p:cNvPr id="11" name="Slide Number Placeholder 7">
            <a:extLst>
              <a:ext uri="{FF2B5EF4-FFF2-40B4-BE49-F238E27FC236}">
                <a16:creationId xmlns:a16="http://schemas.microsoft.com/office/drawing/2014/main" id="{CA343412-797F-67B7-116A-0E7574C7438B}"/>
              </a:ext>
            </a:extLst>
          </p:cNvPr>
          <p:cNvSpPr>
            <a:spLocks noGrp="1" noChangeArrowheads="1"/>
          </p:cNvSpPr>
          <p:nvPr>
            <p:ph type="sldNum" sz="quarter" idx="12"/>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BF3DFD-766F-42FD-999D-53214072849E}" type="slidenum">
              <a:rPr lang="en-US" altLang="en-US" sz="1200" smtClean="0">
                <a:solidFill>
                  <a:srgbClr val="B5A788"/>
                </a:solidFill>
              </a:rPr>
              <a:pPr/>
              <a:t>45</a:t>
            </a:fld>
            <a:endParaRPr lang="en-US" altLang="en-US" sz="1200">
              <a:solidFill>
                <a:srgbClr val="B5A788"/>
              </a:solidFill>
            </a:endParaRPr>
          </a:p>
        </p:txBody>
      </p:sp>
    </p:spTree>
    <p:extLst>
      <p:ext uri="{BB962C8B-B14F-4D97-AF65-F5344CB8AC3E}">
        <p14:creationId xmlns:p14="http://schemas.microsoft.com/office/powerpoint/2010/main" val="296360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FEB4-DE94-DE1B-39BE-A9EB35FB763B}"/>
              </a:ext>
            </a:extLst>
          </p:cNvPr>
          <p:cNvSpPr>
            <a:spLocks noGrp="1"/>
          </p:cNvSpPr>
          <p:nvPr>
            <p:ph type="ctrTitle"/>
          </p:nvPr>
        </p:nvSpPr>
        <p:spPr/>
        <p:txBody>
          <a:bodyPr/>
          <a:lstStyle/>
          <a:p>
            <a:r>
              <a:rPr lang="en-US" dirty="0"/>
              <a:t>Saturation</a:t>
            </a:r>
          </a:p>
        </p:txBody>
      </p:sp>
      <p:sp>
        <p:nvSpPr>
          <p:cNvPr id="12" name="Rectangle 3">
            <a:extLst>
              <a:ext uri="{FF2B5EF4-FFF2-40B4-BE49-F238E27FC236}">
                <a16:creationId xmlns:a16="http://schemas.microsoft.com/office/drawing/2014/main" id="{E010CEC6-6CF5-A28D-4810-C1996E7F6243}"/>
              </a:ext>
            </a:extLst>
          </p:cNvPr>
          <p:cNvSpPr txBox="1">
            <a:spLocks noChangeArrowheads="1"/>
          </p:cNvSpPr>
          <p:nvPr/>
        </p:nvSpPr>
        <p:spPr>
          <a:xfrm>
            <a:off x="727654" y="1915450"/>
            <a:ext cx="8051800" cy="2706688"/>
          </a:xfrm>
          <a:prstGeom prst="rect">
            <a:avLst/>
          </a:prstGeom>
        </p:spPr>
        <p:txBody>
          <a:bodyPr/>
          <a:lstStyle/>
          <a:p>
            <a:pPr marL="365125" indent="-282575">
              <a:lnSpc>
                <a:spcPct val="150000"/>
              </a:lnSpc>
              <a:spcBef>
                <a:spcPts val="600"/>
              </a:spcBef>
              <a:buClr>
                <a:schemeClr val="accent1"/>
              </a:buClr>
              <a:buSzPct val="80000"/>
              <a:buFont typeface="Wingdings" pitchFamily="2" charset="2"/>
              <a:buChar char="v"/>
              <a:defRPr/>
            </a:pPr>
            <a:r>
              <a:rPr lang="en-GB" dirty="0">
                <a:latin typeface="+mj-lt"/>
              </a:rPr>
              <a:t>The </a:t>
            </a:r>
            <a:r>
              <a:rPr lang="en-GB" dirty="0">
                <a:solidFill>
                  <a:srgbClr val="0000FF"/>
                </a:solidFill>
                <a:latin typeface="+mj-lt"/>
              </a:rPr>
              <a:t>saturation</a:t>
            </a:r>
            <a:r>
              <a:rPr lang="en-GB" dirty="0">
                <a:latin typeface="+mj-lt"/>
              </a:rPr>
              <a:t> determines the purity of the colour. </a:t>
            </a:r>
          </a:p>
          <a:p>
            <a:pPr marL="365125" indent="-282575">
              <a:lnSpc>
                <a:spcPct val="150000"/>
              </a:lnSpc>
              <a:spcBef>
                <a:spcPts val="600"/>
              </a:spcBef>
              <a:buClr>
                <a:schemeClr val="accent1"/>
              </a:buClr>
              <a:buSzPct val="80000"/>
              <a:buFont typeface="Wingdings" pitchFamily="2" charset="2"/>
              <a:buChar char="v"/>
              <a:defRPr/>
            </a:pPr>
            <a:r>
              <a:rPr lang="en-GB" dirty="0">
                <a:latin typeface="+mj-lt"/>
              </a:rPr>
              <a:t>High saturation gives pure colours (narrow wavelength band), </a:t>
            </a:r>
          </a:p>
          <a:p>
            <a:pPr marL="365125" indent="-282575">
              <a:lnSpc>
                <a:spcPct val="150000"/>
              </a:lnSpc>
              <a:spcBef>
                <a:spcPts val="600"/>
              </a:spcBef>
              <a:buClr>
                <a:schemeClr val="accent1"/>
              </a:buClr>
              <a:buSzPct val="80000"/>
              <a:buFont typeface="Wingdings" pitchFamily="2" charset="2"/>
              <a:buChar char="v"/>
              <a:defRPr/>
            </a:pPr>
            <a:r>
              <a:rPr lang="en-GB" dirty="0">
                <a:latin typeface="+mj-lt"/>
              </a:rPr>
              <a:t>while low saturation means colours mixed with a lot of white </a:t>
            </a:r>
          </a:p>
          <a:p>
            <a:pPr marL="365125" indent="-282575">
              <a:lnSpc>
                <a:spcPct val="150000"/>
              </a:lnSpc>
              <a:spcBef>
                <a:spcPts val="600"/>
              </a:spcBef>
              <a:buClr>
                <a:schemeClr val="accent1"/>
              </a:buClr>
              <a:buSzPct val="80000"/>
              <a:defRPr/>
            </a:pPr>
            <a:r>
              <a:rPr lang="en-GB" dirty="0">
                <a:latin typeface="+mj-lt"/>
              </a:rPr>
              <a:t>    (white light combines all the visible wavelengths). </a:t>
            </a:r>
          </a:p>
          <a:p>
            <a:pPr marL="365125" indent="-282575">
              <a:lnSpc>
                <a:spcPct val="150000"/>
              </a:lnSpc>
              <a:spcBef>
                <a:spcPts val="600"/>
              </a:spcBef>
              <a:buClr>
                <a:schemeClr val="accent1"/>
              </a:buClr>
              <a:buSzPct val="80000"/>
              <a:buFont typeface="Wingdings" pitchFamily="2" charset="2"/>
              <a:buChar char="v"/>
              <a:defRPr/>
            </a:pPr>
            <a:r>
              <a:rPr lang="en-GB" dirty="0">
                <a:latin typeface="+mj-lt"/>
              </a:rPr>
              <a:t>Bright colours (v=1) with decreasing values of saturation.</a:t>
            </a:r>
            <a:endParaRPr lang="en-US" dirty="0">
              <a:latin typeface="+mj-lt"/>
            </a:endParaRPr>
          </a:p>
        </p:txBody>
      </p:sp>
      <p:pic>
        <p:nvPicPr>
          <p:cNvPr id="13" name="Picture 4" descr="fig1">
            <a:extLst>
              <a:ext uri="{FF2B5EF4-FFF2-40B4-BE49-F238E27FC236}">
                <a16:creationId xmlns:a16="http://schemas.microsoft.com/office/drawing/2014/main" id="{8810CF86-056A-A618-8344-D44D769D25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1722" t="4572" r="12337" b="9476"/>
          <a:stretch>
            <a:fillRect/>
          </a:stretch>
        </p:blipFill>
        <p:spPr bwMode="auto">
          <a:xfrm>
            <a:off x="632759" y="4276725"/>
            <a:ext cx="1770063"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descr="fig2">
            <a:extLst>
              <a:ext uri="{FF2B5EF4-FFF2-40B4-BE49-F238E27FC236}">
                <a16:creationId xmlns:a16="http://schemas.microsoft.com/office/drawing/2014/main" id="{2347B3C4-1270-D2F3-9B4E-425E16E252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1722" t="4599" r="12312" b="9448"/>
          <a:stretch>
            <a:fillRect/>
          </a:stretch>
        </p:blipFill>
        <p:spPr bwMode="auto">
          <a:xfrm>
            <a:off x="2791759" y="4278313"/>
            <a:ext cx="18034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6" descr="fig3">
            <a:extLst>
              <a:ext uri="{FF2B5EF4-FFF2-40B4-BE49-F238E27FC236}">
                <a16:creationId xmlns:a16="http://schemas.microsoft.com/office/drawing/2014/main" id="{68AE9E32-846C-F0E6-5EE1-F1D6E68CF9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11722" t="4572" r="12312" b="9448"/>
          <a:stretch>
            <a:fillRect/>
          </a:stretch>
        </p:blipFill>
        <p:spPr bwMode="auto">
          <a:xfrm>
            <a:off x="4952347" y="4276725"/>
            <a:ext cx="17621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fig4">
            <a:extLst>
              <a:ext uri="{FF2B5EF4-FFF2-40B4-BE49-F238E27FC236}">
                <a16:creationId xmlns:a16="http://schemas.microsoft.com/office/drawing/2014/main" id="{AE2D21B0-E7E4-232C-EAD9-38517CC477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12041" t="4488" r="12016" b="9532"/>
          <a:stretch>
            <a:fillRect/>
          </a:stretch>
        </p:blipFill>
        <p:spPr bwMode="auto">
          <a:xfrm>
            <a:off x="7112934" y="4275138"/>
            <a:ext cx="1571625"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8">
            <a:extLst>
              <a:ext uri="{FF2B5EF4-FFF2-40B4-BE49-F238E27FC236}">
                <a16:creationId xmlns:a16="http://schemas.microsoft.com/office/drawing/2014/main" id="{2B29E974-1027-64D7-F267-1D888B179E92}"/>
              </a:ext>
            </a:extLst>
          </p:cNvPr>
          <p:cNvSpPr>
            <a:spLocks noChangeArrowheads="1"/>
          </p:cNvSpPr>
          <p:nvPr/>
        </p:nvSpPr>
        <p:spPr bwMode="auto">
          <a:xfrm>
            <a:off x="931209" y="6318250"/>
            <a:ext cx="9032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GB" altLang="en-US"/>
              <a:t>s = 1</a:t>
            </a:r>
            <a:endParaRPr lang="en-US" altLang="en-US" sz="3200"/>
          </a:p>
        </p:txBody>
      </p:sp>
      <p:sp>
        <p:nvSpPr>
          <p:cNvPr id="18" name="Rectangle 9">
            <a:extLst>
              <a:ext uri="{FF2B5EF4-FFF2-40B4-BE49-F238E27FC236}">
                <a16:creationId xmlns:a16="http://schemas.microsoft.com/office/drawing/2014/main" id="{AB8FA651-AB18-B271-9EA8-474FA8A411C1}"/>
              </a:ext>
            </a:extLst>
          </p:cNvPr>
          <p:cNvSpPr>
            <a:spLocks noChangeArrowheads="1"/>
          </p:cNvSpPr>
          <p:nvPr/>
        </p:nvSpPr>
        <p:spPr bwMode="auto">
          <a:xfrm>
            <a:off x="2921934" y="6330950"/>
            <a:ext cx="120015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GB" altLang="en-US"/>
              <a:t>s = 0.75</a:t>
            </a:r>
            <a:endParaRPr lang="en-US" altLang="en-US"/>
          </a:p>
        </p:txBody>
      </p:sp>
      <p:sp>
        <p:nvSpPr>
          <p:cNvPr id="19" name="Rectangle 10">
            <a:extLst>
              <a:ext uri="{FF2B5EF4-FFF2-40B4-BE49-F238E27FC236}">
                <a16:creationId xmlns:a16="http://schemas.microsoft.com/office/drawing/2014/main" id="{641D700C-D1A4-CC29-56E1-5FA28C75BB22}"/>
              </a:ext>
            </a:extLst>
          </p:cNvPr>
          <p:cNvSpPr>
            <a:spLocks noChangeArrowheads="1"/>
          </p:cNvSpPr>
          <p:nvPr/>
        </p:nvSpPr>
        <p:spPr bwMode="auto">
          <a:xfrm>
            <a:off x="5146022" y="6330950"/>
            <a:ext cx="10795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GB" altLang="en-US"/>
              <a:t>s = 0.5</a:t>
            </a:r>
            <a:endParaRPr lang="en-US" altLang="en-US"/>
          </a:p>
        </p:txBody>
      </p:sp>
      <p:sp>
        <p:nvSpPr>
          <p:cNvPr id="20" name="Rectangle 11">
            <a:extLst>
              <a:ext uri="{FF2B5EF4-FFF2-40B4-BE49-F238E27FC236}">
                <a16:creationId xmlns:a16="http://schemas.microsoft.com/office/drawing/2014/main" id="{04C916B5-93AE-6B22-C73C-64BA4B3B17FC}"/>
              </a:ext>
            </a:extLst>
          </p:cNvPr>
          <p:cNvSpPr>
            <a:spLocks noChangeArrowheads="1"/>
          </p:cNvSpPr>
          <p:nvPr/>
        </p:nvSpPr>
        <p:spPr bwMode="auto">
          <a:xfrm>
            <a:off x="7238347" y="6318250"/>
            <a:ext cx="124142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GB" altLang="en-US"/>
              <a:t>s = 0.25</a:t>
            </a:r>
            <a:endParaRPr lang="en-US" altLang="en-US"/>
          </a:p>
        </p:txBody>
      </p:sp>
      <p:sp>
        <p:nvSpPr>
          <p:cNvPr id="21" name="Slide Number Placeholder 11">
            <a:extLst>
              <a:ext uri="{FF2B5EF4-FFF2-40B4-BE49-F238E27FC236}">
                <a16:creationId xmlns:a16="http://schemas.microsoft.com/office/drawing/2014/main" id="{ED93B558-2775-8A71-7E81-9132D74DC729}"/>
              </a:ext>
            </a:extLst>
          </p:cNvPr>
          <p:cNvSpPr>
            <a:spLocks noGrp="1" noChangeArrowheads="1"/>
          </p:cNvSpPr>
          <p:nvPr>
            <p:ph type="sldNum" sz="quarter" idx="12"/>
          </p:nvPr>
        </p:nvSpPr>
        <p:spPr bwMode="auto">
          <a:xfrm>
            <a:off x="8230534" y="7075488"/>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F27655-04F5-43ED-B7E7-662F81F3247B}" type="slidenum">
              <a:rPr lang="en-US" altLang="en-US" sz="1200" smtClean="0">
                <a:solidFill>
                  <a:srgbClr val="B5A788"/>
                </a:solidFill>
              </a:rPr>
              <a:pPr/>
              <a:t>46</a:t>
            </a:fld>
            <a:endParaRPr lang="en-US" altLang="en-US" sz="1200">
              <a:solidFill>
                <a:srgbClr val="B5A788"/>
              </a:solidFill>
            </a:endParaRPr>
          </a:p>
        </p:txBody>
      </p:sp>
    </p:spTree>
    <p:extLst>
      <p:ext uri="{BB962C8B-B14F-4D97-AF65-F5344CB8AC3E}">
        <p14:creationId xmlns:p14="http://schemas.microsoft.com/office/powerpoint/2010/main" val="3166496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DE504E89-ED78-E2FA-68A3-F99C4A6EC456}"/>
              </a:ext>
            </a:extLst>
          </p:cNvPr>
          <p:cNvSpPr>
            <a:spLocks noGrp="1"/>
          </p:cNvSpPr>
          <p:nvPr>
            <p:ph type="ctrTitle"/>
          </p:nvPr>
        </p:nvSpPr>
        <p:spPr/>
        <p:txBody>
          <a:bodyPr/>
          <a:lstStyle/>
          <a:p>
            <a:r>
              <a:rPr lang="en-US" dirty="0"/>
              <a:t>Value</a:t>
            </a:r>
          </a:p>
        </p:txBody>
      </p:sp>
      <p:sp>
        <p:nvSpPr>
          <p:cNvPr id="26" name="Rectangle 3">
            <a:extLst>
              <a:ext uri="{FF2B5EF4-FFF2-40B4-BE49-F238E27FC236}">
                <a16:creationId xmlns:a16="http://schemas.microsoft.com/office/drawing/2014/main" id="{324164A0-E146-633A-6D0F-2A87B5DE27F2}"/>
              </a:ext>
            </a:extLst>
          </p:cNvPr>
          <p:cNvSpPr txBox="1">
            <a:spLocks noChangeArrowheads="1"/>
          </p:cNvSpPr>
          <p:nvPr/>
        </p:nvSpPr>
        <p:spPr>
          <a:xfrm>
            <a:off x="610253" y="2275467"/>
            <a:ext cx="7599363" cy="1814512"/>
          </a:xfrm>
          <a:prstGeom prst="rect">
            <a:avLst/>
          </a:prstGeom>
        </p:spPr>
        <p:txBody>
          <a:bodyPr/>
          <a:lstStyle/>
          <a:p>
            <a:pPr>
              <a:lnSpc>
                <a:spcPct val="150000"/>
              </a:lnSpc>
              <a:buClr>
                <a:schemeClr val="accent1"/>
              </a:buClr>
              <a:buSzPct val="80000"/>
              <a:buFont typeface="Wingdings" pitchFamily="2" charset="2"/>
              <a:buChar char="v"/>
              <a:defRPr/>
            </a:pPr>
            <a:r>
              <a:rPr lang="en-GB" sz="2000" dirty="0">
                <a:latin typeface="+mj-lt"/>
              </a:rPr>
              <a:t>The </a:t>
            </a:r>
            <a:r>
              <a:rPr lang="en-GB" sz="2000" dirty="0">
                <a:solidFill>
                  <a:srgbClr val="0000FF"/>
                </a:solidFill>
                <a:latin typeface="+mj-lt"/>
              </a:rPr>
              <a:t>value</a:t>
            </a:r>
            <a:r>
              <a:rPr lang="en-GB" sz="2000" dirty="0">
                <a:latin typeface="+mj-lt"/>
              </a:rPr>
              <a:t> determines the brightness.  </a:t>
            </a:r>
          </a:p>
          <a:p>
            <a:pPr>
              <a:lnSpc>
                <a:spcPct val="150000"/>
              </a:lnSpc>
              <a:buClr>
                <a:schemeClr val="accent1"/>
              </a:buClr>
              <a:buSzPct val="80000"/>
              <a:buFont typeface="Wingdings" pitchFamily="2" charset="2"/>
              <a:buChar char="v"/>
              <a:defRPr/>
            </a:pPr>
            <a:r>
              <a:rPr lang="en-GB" sz="2000" dirty="0">
                <a:latin typeface="+mj-lt"/>
              </a:rPr>
              <a:t>A value equal to zero represents absence of light, while a high value gives bright colours. </a:t>
            </a:r>
          </a:p>
          <a:p>
            <a:pPr>
              <a:lnSpc>
                <a:spcPct val="150000"/>
              </a:lnSpc>
              <a:buClr>
                <a:schemeClr val="accent1"/>
              </a:buClr>
              <a:buSzPct val="80000"/>
              <a:buFont typeface="Wingdings" pitchFamily="2" charset="2"/>
              <a:buChar char="v"/>
              <a:defRPr/>
            </a:pPr>
            <a:r>
              <a:rPr lang="en-GB" sz="2000" dirty="0">
                <a:latin typeface="+mj-lt"/>
              </a:rPr>
              <a:t>Pure colours (s=1) with decreasing values of “value” (brightness).</a:t>
            </a:r>
            <a:endParaRPr lang="en-US" sz="2000" dirty="0">
              <a:latin typeface="+mj-lt"/>
            </a:endParaRPr>
          </a:p>
        </p:txBody>
      </p:sp>
      <p:sp>
        <p:nvSpPr>
          <p:cNvPr id="27" name="Rectangle 26">
            <a:extLst>
              <a:ext uri="{FF2B5EF4-FFF2-40B4-BE49-F238E27FC236}">
                <a16:creationId xmlns:a16="http://schemas.microsoft.com/office/drawing/2014/main" id="{FDC1BE33-6E38-CDFF-0C1B-9AB2D3A3568F}"/>
              </a:ext>
            </a:extLst>
          </p:cNvPr>
          <p:cNvSpPr>
            <a:spLocks noChangeArrowheads="1"/>
          </p:cNvSpPr>
          <p:nvPr/>
        </p:nvSpPr>
        <p:spPr bwMode="auto">
          <a:xfrm>
            <a:off x="915053" y="6339467"/>
            <a:ext cx="692150" cy="363537"/>
          </a:xfrm>
          <a:prstGeom prst="rect">
            <a:avLst/>
          </a:prstGeom>
          <a:noFill/>
          <a:ln w="9525">
            <a:noFill/>
            <a:round/>
            <a:headEnd/>
            <a:tailEnd/>
          </a:ln>
          <a:effectLst/>
        </p:spPr>
        <p:txBody>
          <a:bodyPr lIns="90000" tIns="46800" rIns="90000" bIns="46800"/>
          <a:lstStyle/>
          <a:p>
            <a:pPr marL="342900" indent="-342900">
              <a:spcBef>
                <a:spcPct val="20000"/>
              </a:spcBef>
              <a:defRPr/>
            </a:pPr>
            <a:r>
              <a:rPr lang="en-GB" sz="1800" b="1" dirty="0">
                <a:latin typeface="+mj-lt"/>
              </a:rPr>
              <a:t>v = 1</a:t>
            </a:r>
            <a:endParaRPr lang="en-US" sz="1800" b="1" dirty="0">
              <a:latin typeface="+mj-lt"/>
            </a:endParaRPr>
          </a:p>
        </p:txBody>
      </p:sp>
      <p:sp>
        <p:nvSpPr>
          <p:cNvPr id="28" name="Rectangle 27">
            <a:extLst>
              <a:ext uri="{FF2B5EF4-FFF2-40B4-BE49-F238E27FC236}">
                <a16:creationId xmlns:a16="http://schemas.microsoft.com/office/drawing/2014/main" id="{2AC60E8D-E2D3-A04C-0D87-8D4757527653}"/>
              </a:ext>
            </a:extLst>
          </p:cNvPr>
          <p:cNvSpPr>
            <a:spLocks noChangeArrowheads="1"/>
          </p:cNvSpPr>
          <p:nvPr/>
        </p:nvSpPr>
        <p:spPr bwMode="auto">
          <a:xfrm>
            <a:off x="2812116" y="6361692"/>
            <a:ext cx="1079500" cy="363537"/>
          </a:xfrm>
          <a:prstGeom prst="rect">
            <a:avLst/>
          </a:prstGeom>
          <a:noFill/>
          <a:ln w="9525">
            <a:noFill/>
            <a:round/>
            <a:headEnd/>
            <a:tailEnd/>
          </a:ln>
          <a:effectLst/>
        </p:spPr>
        <p:txBody>
          <a:bodyPr lIns="90000" tIns="46800" rIns="90000" bIns="46800"/>
          <a:lstStyle/>
          <a:p>
            <a:pPr marL="342900" indent="-342900">
              <a:spcBef>
                <a:spcPct val="20000"/>
              </a:spcBef>
              <a:defRPr/>
            </a:pPr>
            <a:r>
              <a:rPr lang="en-GB" sz="1800" b="1">
                <a:latin typeface="+mj-lt"/>
              </a:rPr>
              <a:t>v = 0.75</a:t>
            </a:r>
            <a:endParaRPr lang="en-US" sz="1800" b="1">
              <a:latin typeface="+mj-lt"/>
            </a:endParaRPr>
          </a:p>
        </p:txBody>
      </p:sp>
      <p:sp>
        <p:nvSpPr>
          <p:cNvPr id="29" name="Rectangle 28">
            <a:extLst>
              <a:ext uri="{FF2B5EF4-FFF2-40B4-BE49-F238E27FC236}">
                <a16:creationId xmlns:a16="http://schemas.microsoft.com/office/drawing/2014/main" id="{A26E2E82-DD6B-0307-4104-CD1115AC269B}"/>
              </a:ext>
            </a:extLst>
          </p:cNvPr>
          <p:cNvSpPr>
            <a:spLocks noChangeArrowheads="1"/>
          </p:cNvSpPr>
          <p:nvPr/>
        </p:nvSpPr>
        <p:spPr bwMode="auto">
          <a:xfrm>
            <a:off x="5013978" y="6336292"/>
            <a:ext cx="927100" cy="363537"/>
          </a:xfrm>
          <a:prstGeom prst="rect">
            <a:avLst/>
          </a:prstGeom>
          <a:noFill/>
          <a:ln w="9525">
            <a:noFill/>
            <a:round/>
            <a:headEnd/>
            <a:tailEnd/>
          </a:ln>
          <a:effectLst/>
        </p:spPr>
        <p:txBody>
          <a:bodyPr lIns="90000" tIns="46800" rIns="90000" bIns="46800"/>
          <a:lstStyle/>
          <a:p>
            <a:pPr marL="342900" indent="-342900">
              <a:spcBef>
                <a:spcPct val="20000"/>
              </a:spcBef>
              <a:defRPr/>
            </a:pPr>
            <a:r>
              <a:rPr lang="en-GB" sz="1800" b="1">
                <a:latin typeface="+mj-lt"/>
              </a:rPr>
              <a:t>v = 0.5</a:t>
            </a:r>
            <a:endParaRPr lang="en-US" sz="1800" b="1">
              <a:latin typeface="+mj-lt"/>
            </a:endParaRPr>
          </a:p>
        </p:txBody>
      </p:sp>
      <p:sp>
        <p:nvSpPr>
          <p:cNvPr id="30" name="Rectangle 29">
            <a:extLst>
              <a:ext uri="{FF2B5EF4-FFF2-40B4-BE49-F238E27FC236}">
                <a16:creationId xmlns:a16="http://schemas.microsoft.com/office/drawing/2014/main" id="{11A321F7-4A00-A509-AFA2-C50827C0E849}"/>
              </a:ext>
            </a:extLst>
          </p:cNvPr>
          <p:cNvSpPr>
            <a:spLocks noChangeArrowheads="1"/>
          </p:cNvSpPr>
          <p:nvPr/>
        </p:nvSpPr>
        <p:spPr bwMode="auto">
          <a:xfrm>
            <a:off x="7188853" y="6348992"/>
            <a:ext cx="1020763" cy="363537"/>
          </a:xfrm>
          <a:prstGeom prst="rect">
            <a:avLst/>
          </a:prstGeom>
          <a:noFill/>
          <a:ln w="9525">
            <a:noFill/>
            <a:round/>
            <a:headEnd/>
            <a:tailEnd/>
          </a:ln>
          <a:effectLst/>
        </p:spPr>
        <p:txBody>
          <a:bodyPr lIns="90000" tIns="46800" rIns="90000" bIns="46800"/>
          <a:lstStyle/>
          <a:p>
            <a:pPr marL="342900" indent="-342900">
              <a:spcBef>
                <a:spcPct val="20000"/>
              </a:spcBef>
              <a:defRPr/>
            </a:pPr>
            <a:r>
              <a:rPr lang="en-GB" sz="1800" b="1">
                <a:latin typeface="+mj-lt"/>
              </a:rPr>
              <a:t>v = 0.25</a:t>
            </a:r>
            <a:endParaRPr lang="en-US" sz="1800" b="1">
              <a:latin typeface="+mj-lt"/>
            </a:endParaRPr>
          </a:p>
        </p:txBody>
      </p:sp>
      <p:pic>
        <p:nvPicPr>
          <p:cNvPr id="31" name="Picture 8" descr="fig5">
            <a:extLst>
              <a:ext uri="{FF2B5EF4-FFF2-40B4-BE49-F238E27FC236}">
                <a16:creationId xmlns:a16="http://schemas.microsoft.com/office/drawing/2014/main" id="{178E437F-1BB4-CCC0-C327-4A0F1AB593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1722" t="4572" r="12337" b="9476"/>
          <a:stretch>
            <a:fillRect/>
          </a:stretch>
        </p:blipFill>
        <p:spPr bwMode="auto">
          <a:xfrm>
            <a:off x="2580341" y="4315404"/>
            <a:ext cx="18319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fig6">
            <a:extLst>
              <a:ext uri="{FF2B5EF4-FFF2-40B4-BE49-F238E27FC236}">
                <a16:creationId xmlns:a16="http://schemas.microsoft.com/office/drawing/2014/main" id="{824102CD-8854-049D-8412-B057E6A99D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2288" t="5853" r="12312" b="9448"/>
          <a:stretch>
            <a:fillRect/>
          </a:stretch>
        </p:blipFill>
        <p:spPr bwMode="auto">
          <a:xfrm>
            <a:off x="4712353" y="4328104"/>
            <a:ext cx="1847850"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0" descr="fig7">
            <a:extLst>
              <a:ext uri="{FF2B5EF4-FFF2-40B4-BE49-F238E27FC236}">
                <a16:creationId xmlns:a16="http://schemas.microsoft.com/office/drawing/2014/main" id="{53583E23-3D1A-3AA4-2AC6-183F795B17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12041" t="4488" r="12016" b="9532"/>
          <a:stretch>
            <a:fillRect/>
          </a:stretch>
        </p:blipFill>
        <p:spPr bwMode="auto">
          <a:xfrm>
            <a:off x="6872941" y="4315404"/>
            <a:ext cx="16287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1" descr="fig1">
            <a:extLst>
              <a:ext uri="{FF2B5EF4-FFF2-40B4-BE49-F238E27FC236}">
                <a16:creationId xmlns:a16="http://schemas.microsoft.com/office/drawing/2014/main" id="{728933C4-8520-38E7-D49E-F34DBBB9E7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11722" t="4572" r="12337" b="9476"/>
          <a:stretch>
            <a:fillRect/>
          </a:stretch>
        </p:blipFill>
        <p:spPr bwMode="auto">
          <a:xfrm>
            <a:off x="421341" y="4315404"/>
            <a:ext cx="18573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Slide Number Placeholder 11">
            <a:extLst>
              <a:ext uri="{FF2B5EF4-FFF2-40B4-BE49-F238E27FC236}">
                <a16:creationId xmlns:a16="http://schemas.microsoft.com/office/drawing/2014/main" id="{A43A3FC9-8048-2407-0F92-22D4C7DF821C}"/>
              </a:ext>
            </a:extLst>
          </p:cNvPr>
          <p:cNvSpPr>
            <a:spLocks noGrp="1" noChangeArrowheads="1"/>
          </p:cNvSpPr>
          <p:nvPr>
            <p:ph type="sldNum" sz="quarter" idx="12"/>
          </p:nvPr>
        </p:nvSpPr>
        <p:spPr bwMode="auto">
          <a:xfrm>
            <a:off x="8033403" y="7623754"/>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C582204-5779-468D-B8C5-83C0EA0E834B}" type="slidenum">
              <a:rPr lang="en-US" altLang="en-US" sz="1200" smtClean="0">
                <a:solidFill>
                  <a:srgbClr val="B5A788"/>
                </a:solidFill>
              </a:rPr>
              <a:pPr/>
              <a:t>47</a:t>
            </a:fld>
            <a:endParaRPr lang="en-US" altLang="en-US" sz="1200">
              <a:solidFill>
                <a:srgbClr val="B5A788"/>
              </a:solidFill>
            </a:endParaRPr>
          </a:p>
        </p:txBody>
      </p:sp>
    </p:spTree>
    <p:extLst>
      <p:ext uri="{BB962C8B-B14F-4D97-AF65-F5344CB8AC3E}">
        <p14:creationId xmlns:p14="http://schemas.microsoft.com/office/powerpoint/2010/main" val="1628545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B6F56A-0589-57FF-97EC-E60DAD927C6C}"/>
              </a:ext>
            </a:extLst>
          </p:cNvPr>
          <p:cNvSpPr>
            <a:spLocks noGrp="1"/>
          </p:cNvSpPr>
          <p:nvPr>
            <p:ph type="ctrTitle"/>
          </p:nvPr>
        </p:nvSpPr>
        <p:spPr/>
        <p:txBody>
          <a:bodyPr/>
          <a:lstStyle/>
          <a:p>
            <a:r>
              <a:rPr lang="en-US" dirty="0"/>
              <a:t>HSV Color Model</a:t>
            </a:r>
          </a:p>
        </p:txBody>
      </p:sp>
      <p:sp>
        <p:nvSpPr>
          <p:cNvPr id="5" name="Subtitle 4">
            <a:extLst>
              <a:ext uri="{FF2B5EF4-FFF2-40B4-BE49-F238E27FC236}">
                <a16:creationId xmlns:a16="http://schemas.microsoft.com/office/drawing/2014/main" id="{3A38C45A-CA87-BA9B-7763-878CCA078C0F}"/>
              </a:ext>
            </a:extLst>
          </p:cNvPr>
          <p:cNvSpPr>
            <a:spLocks noGrp="1"/>
          </p:cNvSpPr>
          <p:nvPr>
            <p:ph type="subTitle" idx="1"/>
          </p:nvPr>
        </p:nvSpPr>
        <p:spPr/>
        <p:txBody>
          <a:bodyPr/>
          <a:lstStyle/>
          <a:p>
            <a:endParaRPr lang="en-US"/>
          </a:p>
        </p:txBody>
      </p:sp>
      <p:sp>
        <p:nvSpPr>
          <p:cNvPr id="2" name="Rectangle 22">
            <a:extLst>
              <a:ext uri="{FF2B5EF4-FFF2-40B4-BE49-F238E27FC236}">
                <a16:creationId xmlns:a16="http://schemas.microsoft.com/office/drawing/2014/main" id="{65BD75B1-21EC-1189-7B84-17931E2A396C}"/>
              </a:ext>
            </a:extLst>
          </p:cNvPr>
          <p:cNvSpPr>
            <a:spLocks noChangeArrowheads="1"/>
          </p:cNvSpPr>
          <p:nvPr/>
        </p:nvSpPr>
        <p:spPr bwMode="auto">
          <a:xfrm>
            <a:off x="1134011" y="2677672"/>
            <a:ext cx="5724525" cy="369888"/>
          </a:xfrm>
          <a:prstGeom prst="rect">
            <a:avLst/>
          </a:prstGeom>
          <a:noFill/>
          <a:ln w="9525">
            <a:noFill/>
            <a:miter lim="800000"/>
            <a:headEnd/>
            <a:tailEnd/>
          </a:ln>
        </p:spPr>
        <p:txBody>
          <a:bodyPr wrap="none" lIns="0" tIns="0" rIns="0" bIns="0">
            <a:spAutoFit/>
          </a:bodyPr>
          <a:lstStyle/>
          <a:p>
            <a:pPr>
              <a:buFontTx/>
              <a:buChar char="•"/>
              <a:defRPr/>
            </a:pPr>
            <a:r>
              <a:rPr lang="en-US" dirty="0">
                <a:solidFill>
                  <a:srgbClr val="000000"/>
                </a:solidFill>
                <a:latin typeface="+mj-lt"/>
              </a:rPr>
              <a:t> RGB, CMY models are hardware- oriented. </a:t>
            </a:r>
          </a:p>
        </p:txBody>
      </p:sp>
      <p:grpSp>
        <p:nvGrpSpPr>
          <p:cNvPr id="3" name="Group 28">
            <a:extLst>
              <a:ext uri="{FF2B5EF4-FFF2-40B4-BE49-F238E27FC236}">
                <a16:creationId xmlns:a16="http://schemas.microsoft.com/office/drawing/2014/main" id="{14B6C1BE-7416-8CA8-2783-2DD6AD982844}"/>
              </a:ext>
            </a:extLst>
          </p:cNvPr>
          <p:cNvGrpSpPr>
            <a:grpSpLocks/>
          </p:cNvGrpSpPr>
          <p:nvPr/>
        </p:nvGrpSpPr>
        <p:grpSpPr bwMode="auto">
          <a:xfrm>
            <a:off x="1012825" y="2987418"/>
            <a:ext cx="7173913" cy="3253043"/>
            <a:chOff x="528" y="1234"/>
            <a:chExt cx="5091" cy="2145"/>
          </a:xfrm>
        </p:grpSpPr>
        <p:sp>
          <p:nvSpPr>
            <p:cNvPr id="7" name="Rectangle 24">
              <a:extLst>
                <a:ext uri="{FF2B5EF4-FFF2-40B4-BE49-F238E27FC236}">
                  <a16:creationId xmlns:a16="http://schemas.microsoft.com/office/drawing/2014/main" id="{DF86547F-AAB3-8F9D-4E3C-B1F67BA4AB35}"/>
                </a:ext>
              </a:extLst>
            </p:cNvPr>
            <p:cNvSpPr>
              <a:spLocks noChangeArrowheads="1"/>
            </p:cNvSpPr>
            <p:nvPr/>
          </p:nvSpPr>
          <p:spPr bwMode="auto">
            <a:xfrm>
              <a:off x="614" y="1234"/>
              <a:ext cx="5005" cy="418"/>
            </a:xfrm>
            <a:prstGeom prst="rect">
              <a:avLst/>
            </a:prstGeom>
            <a:noFill/>
            <a:ln w="9525">
              <a:noFill/>
              <a:miter lim="800000"/>
              <a:headEnd/>
              <a:tailEnd/>
            </a:ln>
          </p:spPr>
          <p:txBody>
            <a:bodyPr lIns="0" tIns="0" rIns="0" bIns="0">
              <a:spAutoFit/>
            </a:bodyPr>
            <a:lstStyle/>
            <a:p>
              <a:pPr>
                <a:buFontTx/>
                <a:buChar char="•"/>
                <a:defRPr/>
              </a:pPr>
              <a:r>
                <a:rPr lang="en-US" dirty="0">
                  <a:solidFill>
                    <a:srgbClr val="000000"/>
                  </a:solidFill>
                  <a:latin typeface="+mj-lt"/>
                </a:rPr>
                <a:t> HSV(hue, saturation, value) or HSB (brightness) model is user-oriented. </a:t>
              </a:r>
            </a:p>
          </p:txBody>
        </p:sp>
        <p:pic>
          <p:nvPicPr>
            <p:cNvPr id="8" name="Picture 27" descr="D:\jchen\figs\figs\f9.gif">
              <a:extLst>
                <a:ext uri="{FF2B5EF4-FFF2-40B4-BE49-F238E27FC236}">
                  <a16:creationId xmlns:a16="http://schemas.microsoft.com/office/drawing/2014/main" id="{8C52ED8D-B1E0-B5CF-D665-B01BBA2F5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1492"/>
              <a:ext cx="5091" cy="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ectangle 2">
            <a:extLst>
              <a:ext uri="{FF2B5EF4-FFF2-40B4-BE49-F238E27FC236}">
                <a16:creationId xmlns:a16="http://schemas.microsoft.com/office/drawing/2014/main" id="{F3E9CE7B-C308-E056-A665-C31FBE9874C5}"/>
              </a:ext>
            </a:extLst>
          </p:cNvPr>
          <p:cNvSpPr txBox="1">
            <a:spLocks noChangeArrowheads="1"/>
          </p:cNvSpPr>
          <p:nvPr/>
        </p:nvSpPr>
        <p:spPr>
          <a:xfrm>
            <a:off x="476141" y="2065992"/>
            <a:ext cx="7699375" cy="619125"/>
          </a:xfrm>
          <a:prstGeom prst="rect">
            <a:avLst/>
          </a:prstGeom>
        </p:spPr>
        <p:txBody>
          <a:bodyPr>
            <a:normAutofit fontScale="62500" lnSpcReduction="20000"/>
          </a:bodyPr>
          <a:lstStyle/>
          <a:p>
            <a:pPr>
              <a:buClr>
                <a:schemeClr val="accent1"/>
              </a:buClr>
              <a:buSzPct val="80000"/>
              <a:defRPr/>
            </a:pPr>
            <a:r>
              <a:rPr lang="en-GB" sz="3200" dirty="0">
                <a:latin typeface="+mn-lt"/>
              </a:rPr>
              <a:t>When we map the RGB cube on the HSV cylinder we get a subset of this cylinder in the shape of a pyramid with a hexagonal base. </a:t>
            </a:r>
            <a:endParaRPr lang="en-US" sz="3200" dirty="0">
              <a:latin typeface="+mn-lt"/>
            </a:endParaRPr>
          </a:p>
        </p:txBody>
      </p:sp>
      <p:pic>
        <p:nvPicPr>
          <p:cNvPr id="10" name="Picture 10" descr="Related image">
            <a:extLst>
              <a:ext uri="{FF2B5EF4-FFF2-40B4-BE49-F238E27FC236}">
                <a16:creationId xmlns:a16="http://schemas.microsoft.com/office/drawing/2014/main" id="{307356D5-2D1B-E2A9-E657-5009AB72A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0" y="2706688"/>
            <a:ext cx="37052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73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dirty="0"/>
              <a:t>Graphics consists of</a:t>
            </a:r>
          </a:p>
        </p:txBody>
      </p:sp>
      <p:sp>
        <p:nvSpPr>
          <p:cNvPr id="5" name="Subtitle 4"/>
          <p:cNvSpPr>
            <a:spLocks noGrp="1"/>
          </p:cNvSpPr>
          <p:nvPr>
            <p:ph type="subTitle" idx="1"/>
          </p:nvPr>
        </p:nvSpPr>
        <p:spPr/>
        <p:txBody>
          <a:bodyPr/>
          <a:lstStyle/>
          <a:p>
            <a:endParaRPr lang="x-none" dirty="0"/>
          </a:p>
        </p:txBody>
      </p:sp>
      <p:sp>
        <p:nvSpPr>
          <p:cNvPr id="3" name="Text Box 2"/>
          <p:cNvSpPr txBox="1"/>
          <p:nvPr/>
        </p:nvSpPr>
        <p:spPr>
          <a:xfrm>
            <a:off x="460375" y="2016125"/>
            <a:ext cx="8500110" cy="4849495"/>
          </a:xfrm>
          <a:prstGeom prst="rect">
            <a:avLst/>
          </a:prstGeom>
          <a:noFill/>
        </p:spPr>
        <p:txBody>
          <a:bodyPr wrap="square" rtlCol="0" anchor="t">
            <a:noAutofit/>
          </a:bodyPr>
          <a:lstStyle/>
          <a:p>
            <a:pPr marL="342900" lvl="0" indent="-342900" algn="just" rtl="0">
              <a:spcBef>
                <a:spcPts val="0"/>
              </a:spcBef>
              <a:spcAft>
                <a:spcPts val="0"/>
              </a:spcAft>
              <a:buClr>
                <a:schemeClr val="dk1"/>
              </a:buClr>
              <a:buSzPts val="3200"/>
              <a:buFont typeface="Noto Sans Symbols"/>
              <a:buNone/>
            </a:pPr>
            <a:r>
              <a:rPr lang="en-US" sz="2100" b="1">
                <a:latin typeface="Times New Roman" panose="02020603050405020304"/>
                <a:ea typeface="Times New Roman" panose="02020603050405020304"/>
                <a:cs typeface="Times New Roman" panose="02020603050405020304"/>
                <a:sym typeface="Times New Roman" panose="02020603050405020304"/>
              </a:rPr>
              <a:t>All point addressable graphics (APA) </a:t>
            </a:r>
            <a:r>
              <a:rPr lang="en-US" sz="2100">
                <a:latin typeface="Times New Roman" panose="02020603050405020304"/>
                <a:ea typeface="Times New Roman" panose="02020603050405020304"/>
                <a:cs typeface="Times New Roman" panose="02020603050405020304"/>
                <a:sym typeface="Times New Roman" panose="02020603050405020304"/>
              </a:rPr>
              <a:t>-</a:t>
            </a:r>
            <a:endParaRPr sz="2100"/>
          </a:p>
          <a:p>
            <a:pPr marL="342900" lvl="0" indent="-361950" algn="l" rtl="0">
              <a:spcBef>
                <a:spcPts val="400"/>
              </a:spcBef>
              <a:spcAft>
                <a:spcPts val="0"/>
              </a:spcAft>
              <a:buClr>
                <a:schemeClr val="dk1"/>
              </a:buClr>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The APA mode assumes a pixel-oriented display and has the advantage that you can change the pixels of a graphic individually and do not have to change the entire display.</a:t>
            </a:r>
          </a:p>
          <a:p>
            <a:pPr marL="342900" lvl="0" indent="-361950" algn="l" rtl="0">
              <a:spcBef>
                <a:spcPts val="400"/>
              </a:spcBef>
              <a:spcAft>
                <a:spcPts val="0"/>
              </a:spcAft>
              <a:buClr>
                <a:schemeClr val="dk1"/>
              </a:buClr>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For example,</a:t>
            </a:r>
            <a:r>
              <a:rPr lang="en-GB" altLang="en-US" sz="2300">
                <a:latin typeface="Times New Roman" panose="02020603050405020304"/>
                <a:ea typeface="Times New Roman" panose="02020603050405020304"/>
                <a:cs typeface="Times New Roman" panose="02020603050405020304"/>
                <a:sym typeface="Times New Roman" panose="02020603050405020304"/>
              </a:rPr>
              <a:t> </a:t>
            </a:r>
            <a:r>
              <a:rPr lang="en-US" sz="2300">
                <a:latin typeface="Times New Roman" panose="02020603050405020304"/>
                <a:ea typeface="Times New Roman" panose="02020603050405020304"/>
                <a:cs typeface="Times New Roman" panose="02020603050405020304"/>
                <a:sym typeface="Times New Roman" panose="02020603050405020304"/>
              </a:rPr>
              <a:t>When printing barcodes, the APA mode is important because all points of the barcode can be set individually.</a:t>
            </a:r>
          </a:p>
          <a:p>
            <a:pPr marL="342900" lvl="0" indent="-342900" algn="l" rtl="0">
              <a:spcBef>
                <a:spcPts val="640"/>
              </a:spcBef>
              <a:spcAft>
                <a:spcPts val="0"/>
              </a:spcAft>
              <a:buClr>
                <a:schemeClr val="dk1"/>
              </a:buClr>
              <a:buSzPts val="3200"/>
              <a:buNone/>
            </a:pPr>
            <a:r>
              <a:rPr lang="en-US" sz="2100" b="1">
                <a:latin typeface="Times New Roman" panose="02020603050405020304"/>
                <a:ea typeface="Times New Roman" panose="02020603050405020304"/>
                <a:cs typeface="Times New Roman" panose="02020603050405020304"/>
                <a:sym typeface="Times New Roman" panose="02020603050405020304"/>
              </a:rPr>
              <a:t>Real time method</a:t>
            </a:r>
            <a:r>
              <a:rPr lang="en-US" sz="2100">
                <a:latin typeface="Times New Roman" panose="02020603050405020304"/>
                <a:ea typeface="Times New Roman" panose="02020603050405020304"/>
                <a:cs typeface="Times New Roman" panose="02020603050405020304"/>
                <a:sym typeface="Times New Roman" panose="02020603050405020304"/>
              </a:rPr>
              <a:t>- </a:t>
            </a:r>
            <a:endParaRPr sz="2100"/>
          </a:p>
          <a:p>
            <a:pPr marL="342900" lvl="0" indent="-361950" algn="l" rtl="0">
              <a:spcBef>
                <a:spcPts val="400"/>
              </a:spcBef>
              <a:spcAft>
                <a:spcPts val="0"/>
              </a:spcAft>
              <a:buClr>
                <a:schemeClr val="dk1"/>
              </a:buClr>
              <a:buSzPts val="23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involves getting the CPU respond to user immediately. </a:t>
            </a:r>
            <a:endParaRPr sz="2100"/>
          </a:p>
          <a:p>
            <a:pPr marL="342900" lvl="0" indent="-342900" algn="l" rtl="0">
              <a:spcBef>
                <a:spcPts val="640"/>
              </a:spcBef>
              <a:spcAft>
                <a:spcPts val="0"/>
              </a:spcAft>
              <a:buClr>
                <a:schemeClr val="dk1"/>
              </a:buClr>
              <a:buSzPts val="2000"/>
              <a:buFont typeface="Noto Sans Symbols"/>
              <a:buChar char="❖"/>
            </a:pPr>
            <a:r>
              <a:rPr lang="en-US" sz="2300">
                <a:latin typeface="Times New Roman" panose="02020603050405020304"/>
                <a:ea typeface="Times New Roman" panose="02020603050405020304"/>
                <a:cs typeface="Times New Roman" panose="02020603050405020304"/>
                <a:sym typeface="Times New Roman" panose="02020603050405020304"/>
              </a:rPr>
              <a:t>User entering information and the computer replying on the display within tolerable time delay.</a:t>
            </a:r>
            <a:r>
              <a:rPr lang="en-US" sz="2100">
                <a:latin typeface="Times New Roman" panose="02020603050405020304"/>
                <a:ea typeface="Times New Roman" panose="02020603050405020304"/>
                <a:cs typeface="Times New Roman" panose="02020603050405020304"/>
                <a:sym typeface="Times New Roman" panose="02020603050405020304"/>
              </a:rPr>
              <a:t> </a:t>
            </a:r>
            <a:endParaRPr sz="2100"/>
          </a:p>
          <a:p>
            <a:pPr marL="342900" lvl="0" indent="-342900" algn="l" rtl="0">
              <a:spcBef>
                <a:spcPts val="400"/>
              </a:spcBef>
              <a:spcAft>
                <a:spcPts val="0"/>
              </a:spcAft>
              <a:buClr>
                <a:schemeClr val="dk1"/>
              </a:buClr>
              <a:buSzPts val="2000"/>
              <a:buFont typeface="Noto Sans Symbols"/>
              <a:buNone/>
            </a:pPr>
            <a:r>
              <a:rPr lang="en-US" sz="2300">
                <a:latin typeface="Times New Roman" panose="02020603050405020304"/>
                <a:ea typeface="Times New Roman" panose="02020603050405020304"/>
                <a:cs typeface="Times New Roman" panose="02020603050405020304"/>
                <a:sym typeface="Times New Roman" panose="02020603050405020304"/>
              </a:rPr>
              <a:t>Examples: Graphs- pie-charts, histograms, modern trend-</a:t>
            </a:r>
            <a:endParaRPr sz="2100"/>
          </a:p>
          <a:p>
            <a:pPr marL="342900" lvl="0" indent="-342900" algn="l" rtl="0">
              <a:spcBef>
                <a:spcPts val="400"/>
              </a:spcBef>
              <a:spcAft>
                <a:spcPts val="1200"/>
              </a:spcAft>
              <a:buClr>
                <a:schemeClr val="dk1"/>
              </a:buClr>
              <a:buSzPts val="2000"/>
              <a:buFont typeface="Noto Sans Symbols"/>
              <a:buNone/>
            </a:pPr>
            <a:r>
              <a:rPr lang="en-US" sz="2300">
                <a:latin typeface="Times New Roman" panose="02020603050405020304"/>
                <a:ea typeface="Times New Roman" panose="02020603050405020304"/>
                <a:cs typeface="Times New Roman" panose="02020603050405020304"/>
                <a:sym typeface="Times New Roman" panose="02020603050405020304"/>
              </a:rPr>
              <a:t>video games, multimedia.</a:t>
            </a:r>
            <a:endParaRPr lang="en-US" altLang="en-US" sz="2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a:t>
            </a:r>
            <a:r>
              <a:rPr lang="en-US" sz="2800"/>
              <a:t>3 bits </a:t>
            </a:r>
            <a:r>
              <a:rPr lang="en-US" sz="2800" dirty="0"/>
              <a:t>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p:cNvPicPr>
            <a:picLocks noChangeAspect="1"/>
          </p:cNvPicPr>
          <p:nvPr/>
        </p:nvPicPr>
        <p:blipFill>
          <a:blip r:embed="rId3"/>
          <a:stretch>
            <a:fillRect/>
          </a:stretch>
        </p:blipFill>
        <p:spPr>
          <a:xfrm>
            <a:off x="1995487" y="4205287"/>
            <a:ext cx="5153025" cy="15525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745" indent="0">
              <a:buNone/>
            </a:pPr>
            <a:r>
              <a:rPr lang="en-US" sz="2800" dirty="0"/>
              <a:t>https://www.chegg.com/homework-help/definitions/direct-coding-3</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40130"/>
            <a:ext cx="8500533" cy="2246769"/>
          </a:xfrm>
          <a:prstGeom prst="rect">
            <a:avLst/>
          </a:prstGeom>
        </p:spPr>
        <p:txBody>
          <a:bodyPr wrap="square">
            <a:spAutoFit/>
          </a:bodyPr>
          <a:lstStyle/>
          <a:p>
            <a:pPr marL="118745" indent="0" algn="just">
              <a:buNone/>
            </a:pPr>
            <a:r>
              <a:rPr lang="en-US" sz="2800" dirty="0"/>
              <a:t>1. Locate the starting address corresponding to the line on which the point is to appear.</a:t>
            </a:r>
          </a:p>
          <a:p>
            <a:pPr algn="just"/>
            <a:endParaRPr lang="en-US" sz="2800" dirty="0"/>
          </a:p>
          <a:p>
            <a:pPr marL="118745" indent="0" algn="just">
              <a:buNone/>
            </a:pPr>
            <a:r>
              <a:rPr lang="en-US" sz="2800" dirty="0"/>
              <a:t>2. Locate the address of the byte in which the point will be represented.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924DAA-C873-5AA7-4A33-923F4FDAED68}"/>
              </a:ext>
            </a:extLst>
          </p:cNvPr>
          <p:cNvSpPr>
            <a:spLocks noGrp="1"/>
          </p:cNvSpPr>
          <p:nvPr>
            <p:ph type="ctrTitle"/>
          </p:nvPr>
        </p:nvSpPr>
        <p:spPr/>
        <p:txBody>
          <a:bodyPr/>
          <a:lstStyle/>
          <a:p>
            <a:r>
              <a:rPr lang="en-US" dirty="0"/>
              <a:t>Lookup table</a:t>
            </a:r>
          </a:p>
        </p:txBody>
      </p:sp>
      <p:sp>
        <p:nvSpPr>
          <p:cNvPr id="5" name="Subtitle 4">
            <a:extLst>
              <a:ext uri="{FF2B5EF4-FFF2-40B4-BE49-F238E27FC236}">
                <a16:creationId xmlns:a16="http://schemas.microsoft.com/office/drawing/2014/main" id="{0AE50AFF-230D-8D79-CDA0-94E4964B052A}"/>
              </a:ext>
            </a:extLst>
          </p:cNvPr>
          <p:cNvSpPr>
            <a:spLocks noGrp="1"/>
          </p:cNvSpPr>
          <p:nvPr>
            <p:ph type="subTitle" idx="1"/>
          </p:nvPr>
        </p:nvSpPr>
        <p:spPr/>
        <p:txBody>
          <a:bodyPr/>
          <a:lstStyle/>
          <a:p>
            <a:endParaRPr lang="en-US"/>
          </a:p>
        </p:txBody>
      </p:sp>
      <p:grpSp>
        <p:nvGrpSpPr>
          <p:cNvPr id="6" name="Group 5">
            <a:extLst>
              <a:ext uri="{FF2B5EF4-FFF2-40B4-BE49-F238E27FC236}">
                <a16:creationId xmlns:a16="http://schemas.microsoft.com/office/drawing/2014/main" id="{CD1C0DD3-ED44-F4CF-A471-034D11961709}"/>
              </a:ext>
            </a:extLst>
          </p:cNvPr>
          <p:cNvGrpSpPr>
            <a:grpSpLocks/>
          </p:cNvGrpSpPr>
          <p:nvPr/>
        </p:nvGrpSpPr>
        <p:grpSpPr bwMode="auto">
          <a:xfrm>
            <a:off x="529515" y="1805030"/>
            <a:ext cx="7872413" cy="3206750"/>
            <a:chOff x="451" y="1209"/>
            <a:chExt cx="4959" cy="2020"/>
          </a:xfrm>
        </p:grpSpPr>
        <p:sp>
          <p:nvSpPr>
            <p:cNvPr id="7" name="Rectangle 6">
              <a:extLst>
                <a:ext uri="{FF2B5EF4-FFF2-40B4-BE49-F238E27FC236}">
                  <a16:creationId xmlns:a16="http://schemas.microsoft.com/office/drawing/2014/main" id="{6BB3057C-0918-1D1C-8E63-9403E36F222F}"/>
                </a:ext>
              </a:extLst>
            </p:cNvPr>
            <p:cNvSpPr>
              <a:spLocks noChangeArrowheads="1"/>
            </p:cNvSpPr>
            <p:nvPr/>
          </p:nvSpPr>
          <p:spPr bwMode="auto">
            <a:xfrm>
              <a:off x="713" y="1665"/>
              <a:ext cx="1024" cy="119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Line 7">
              <a:extLst>
                <a:ext uri="{FF2B5EF4-FFF2-40B4-BE49-F238E27FC236}">
                  <a16:creationId xmlns:a16="http://schemas.microsoft.com/office/drawing/2014/main" id="{AC40C6EE-225B-88A1-D4D2-764717F0202B}"/>
                </a:ext>
              </a:extLst>
            </p:cNvPr>
            <p:cNvSpPr>
              <a:spLocks noChangeShapeType="1"/>
            </p:cNvSpPr>
            <p:nvPr/>
          </p:nvSpPr>
          <p:spPr bwMode="auto">
            <a:xfrm flipV="1">
              <a:off x="709" y="1209"/>
              <a:ext cx="395" cy="4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9" name="Group 8">
              <a:extLst>
                <a:ext uri="{FF2B5EF4-FFF2-40B4-BE49-F238E27FC236}">
                  <a16:creationId xmlns:a16="http://schemas.microsoft.com/office/drawing/2014/main" id="{AA5231AF-0B84-580F-4D29-F29349E68083}"/>
                </a:ext>
              </a:extLst>
            </p:cNvPr>
            <p:cNvGrpSpPr>
              <a:grpSpLocks/>
            </p:cNvGrpSpPr>
            <p:nvPr/>
          </p:nvGrpSpPr>
          <p:grpSpPr bwMode="auto">
            <a:xfrm>
              <a:off x="967" y="1912"/>
              <a:ext cx="548" cy="584"/>
              <a:chOff x="967" y="1912"/>
              <a:chExt cx="548" cy="584"/>
            </a:xfrm>
          </p:grpSpPr>
          <p:sp>
            <p:nvSpPr>
              <p:cNvPr id="69" name="Line 9">
                <a:extLst>
                  <a:ext uri="{FF2B5EF4-FFF2-40B4-BE49-F238E27FC236}">
                    <a16:creationId xmlns:a16="http://schemas.microsoft.com/office/drawing/2014/main" id="{DEAEBDB9-5FCA-C454-C14F-500E38BC6AD6}"/>
                  </a:ext>
                </a:extLst>
              </p:cNvPr>
              <p:cNvSpPr>
                <a:spLocks noChangeShapeType="1"/>
              </p:cNvSpPr>
              <p:nvPr/>
            </p:nvSpPr>
            <p:spPr bwMode="auto">
              <a:xfrm flipV="1">
                <a:off x="1096" y="1912"/>
                <a:ext cx="368" cy="4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Rectangle 10">
                <a:extLst>
                  <a:ext uri="{FF2B5EF4-FFF2-40B4-BE49-F238E27FC236}">
                    <a16:creationId xmlns:a16="http://schemas.microsoft.com/office/drawing/2014/main" id="{8E87ED2F-9004-D0BF-70D2-FB2ACAC2B0EC}"/>
                  </a:ext>
                </a:extLst>
              </p:cNvPr>
              <p:cNvSpPr>
                <a:spLocks noChangeArrowheads="1"/>
              </p:cNvSpPr>
              <p:nvPr/>
            </p:nvSpPr>
            <p:spPr bwMode="auto">
              <a:xfrm>
                <a:off x="971" y="2342"/>
                <a:ext cx="121" cy="1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 name="Line 11">
                <a:extLst>
                  <a:ext uri="{FF2B5EF4-FFF2-40B4-BE49-F238E27FC236}">
                    <a16:creationId xmlns:a16="http://schemas.microsoft.com/office/drawing/2014/main" id="{D29196BE-5A38-D4A7-3E79-FC8BA6E035AF}"/>
                  </a:ext>
                </a:extLst>
              </p:cNvPr>
              <p:cNvSpPr>
                <a:spLocks noChangeShapeType="1"/>
              </p:cNvSpPr>
              <p:nvPr/>
            </p:nvSpPr>
            <p:spPr bwMode="auto">
              <a:xfrm flipV="1">
                <a:off x="967" y="1912"/>
                <a:ext cx="368" cy="4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12">
                <a:extLst>
                  <a:ext uri="{FF2B5EF4-FFF2-40B4-BE49-F238E27FC236}">
                    <a16:creationId xmlns:a16="http://schemas.microsoft.com/office/drawing/2014/main" id="{2288ADAF-15C8-8DD1-BD5A-A80D9E85ACB9}"/>
                  </a:ext>
                </a:extLst>
              </p:cNvPr>
              <p:cNvSpPr>
                <a:spLocks noChangeShapeType="1"/>
              </p:cNvSpPr>
              <p:nvPr/>
            </p:nvSpPr>
            <p:spPr bwMode="auto">
              <a:xfrm flipV="1">
                <a:off x="1096" y="2059"/>
                <a:ext cx="368" cy="4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Rectangle 13">
                <a:extLst>
                  <a:ext uri="{FF2B5EF4-FFF2-40B4-BE49-F238E27FC236}">
                    <a16:creationId xmlns:a16="http://schemas.microsoft.com/office/drawing/2014/main" id="{07864EE2-50F9-0848-648D-5937B1F9256E}"/>
                  </a:ext>
                </a:extLst>
              </p:cNvPr>
              <p:cNvSpPr>
                <a:spLocks noChangeArrowheads="1"/>
              </p:cNvSpPr>
              <p:nvPr/>
            </p:nvSpPr>
            <p:spPr bwMode="auto">
              <a:xfrm>
                <a:off x="1067" y="2311"/>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0</a:t>
                </a:r>
              </a:p>
            </p:txBody>
          </p:sp>
          <p:sp>
            <p:nvSpPr>
              <p:cNvPr id="74" name="Rectangle 14">
                <a:extLst>
                  <a:ext uri="{FF2B5EF4-FFF2-40B4-BE49-F238E27FC236}">
                    <a16:creationId xmlns:a16="http://schemas.microsoft.com/office/drawing/2014/main" id="{C29C019C-8B37-20EA-1057-2D39106634CA}"/>
                  </a:ext>
                </a:extLst>
              </p:cNvPr>
              <p:cNvSpPr>
                <a:spLocks noChangeArrowheads="1"/>
              </p:cNvSpPr>
              <p:nvPr/>
            </p:nvSpPr>
            <p:spPr bwMode="auto">
              <a:xfrm>
                <a:off x="1103" y="2269"/>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1</a:t>
                </a:r>
              </a:p>
            </p:txBody>
          </p:sp>
          <p:sp>
            <p:nvSpPr>
              <p:cNvPr id="75" name="Rectangle 15">
                <a:extLst>
                  <a:ext uri="{FF2B5EF4-FFF2-40B4-BE49-F238E27FC236}">
                    <a16:creationId xmlns:a16="http://schemas.microsoft.com/office/drawing/2014/main" id="{5241B3E8-D5E4-0AA1-080B-21A6CA2A9B56}"/>
                  </a:ext>
                </a:extLst>
              </p:cNvPr>
              <p:cNvSpPr>
                <a:spLocks noChangeArrowheads="1"/>
              </p:cNvSpPr>
              <p:nvPr/>
            </p:nvSpPr>
            <p:spPr bwMode="auto">
              <a:xfrm>
                <a:off x="1141" y="2219"/>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0</a:t>
                </a:r>
              </a:p>
            </p:txBody>
          </p:sp>
          <p:sp>
            <p:nvSpPr>
              <p:cNvPr id="76" name="Rectangle 16">
                <a:extLst>
                  <a:ext uri="{FF2B5EF4-FFF2-40B4-BE49-F238E27FC236}">
                    <a16:creationId xmlns:a16="http://schemas.microsoft.com/office/drawing/2014/main" id="{59658D52-666F-99F5-CFE7-DC1DF573CB2C}"/>
                  </a:ext>
                </a:extLst>
              </p:cNvPr>
              <p:cNvSpPr>
                <a:spLocks noChangeArrowheads="1"/>
              </p:cNvSpPr>
              <p:nvPr/>
            </p:nvSpPr>
            <p:spPr bwMode="auto">
              <a:xfrm>
                <a:off x="1175" y="2177"/>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dirty="0">
                    <a:solidFill>
                      <a:srgbClr val="000000"/>
                    </a:solidFill>
                    <a:latin typeface="Geneva"/>
                  </a:rPr>
                  <a:t>0</a:t>
                </a:r>
              </a:p>
            </p:txBody>
          </p:sp>
          <p:sp>
            <p:nvSpPr>
              <p:cNvPr id="77" name="Rectangle 17">
                <a:extLst>
                  <a:ext uri="{FF2B5EF4-FFF2-40B4-BE49-F238E27FC236}">
                    <a16:creationId xmlns:a16="http://schemas.microsoft.com/office/drawing/2014/main" id="{468D9A02-DE04-6CFE-1602-8641ED0AC52A}"/>
                  </a:ext>
                </a:extLst>
              </p:cNvPr>
              <p:cNvSpPr>
                <a:spLocks noChangeArrowheads="1"/>
              </p:cNvSpPr>
              <p:nvPr/>
            </p:nvSpPr>
            <p:spPr bwMode="auto">
              <a:xfrm>
                <a:off x="1220" y="2118"/>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0</a:t>
                </a:r>
              </a:p>
            </p:txBody>
          </p:sp>
          <p:sp>
            <p:nvSpPr>
              <p:cNvPr id="78" name="Rectangle 18">
                <a:extLst>
                  <a:ext uri="{FF2B5EF4-FFF2-40B4-BE49-F238E27FC236}">
                    <a16:creationId xmlns:a16="http://schemas.microsoft.com/office/drawing/2014/main" id="{3CFA4F99-74E6-BB98-F0D9-AC4028AF7793}"/>
                  </a:ext>
                </a:extLst>
              </p:cNvPr>
              <p:cNvSpPr>
                <a:spLocks noChangeArrowheads="1"/>
              </p:cNvSpPr>
              <p:nvPr/>
            </p:nvSpPr>
            <p:spPr bwMode="auto">
              <a:xfrm>
                <a:off x="1272" y="2068"/>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0</a:t>
                </a:r>
              </a:p>
            </p:txBody>
          </p:sp>
          <p:sp>
            <p:nvSpPr>
              <p:cNvPr id="79" name="Rectangle 19">
                <a:extLst>
                  <a:ext uri="{FF2B5EF4-FFF2-40B4-BE49-F238E27FC236}">
                    <a16:creationId xmlns:a16="http://schemas.microsoft.com/office/drawing/2014/main" id="{6271B0B4-7EC2-0E04-4031-E3CC439B4A81}"/>
                  </a:ext>
                </a:extLst>
              </p:cNvPr>
              <p:cNvSpPr>
                <a:spLocks noChangeArrowheads="1"/>
              </p:cNvSpPr>
              <p:nvPr/>
            </p:nvSpPr>
            <p:spPr bwMode="auto">
              <a:xfrm>
                <a:off x="1307" y="2018"/>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1</a:t>
                </a:r>
              </a:p>
            </p:txBody>
          </p:sp>
          <p:sp>
            <p:nvSpPr>
              <p:cNvPr id="80" name="Rectangle 20">
                <a:extLst>
                  <a:ext uri="{FF2B5EF4-FFF2-40B4-BE49-F238E27FC236}">
                    <a16:creationId xmlns:a16="http://schemas.microsoft.com/office/drawing/2014/main" id="{3C7D0075-63D4-BB54-D215-335CBF11D991}"/>
                  </a:ext>
                </a:extLst>
              </p:cNvPr>
              <p:cNvSpPr>
                <a:spLocks noChangeArrowheads="1"/>
              </p:cNvSpPr>
              <p:nvPr/>
            </p:nvSpPr>
            <p:spPr bwMode="auto">
              <a:xfrm>
                <a:off x="1351" y="1966"/>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1</a:t>
                </a:r>
              </a:p>
            </p:txBody>
          </p:sp>
          <p:sp>
            <p:nvSpPr>
              <p:cNvPr id="81" name="Freeform 21">
                <a:extLst>
                  <a:ext uri="{FF2B5EF4-FFF2-40B4-BE49-F238E27FC236}">
                    <a16:creationId xmlns:a16="http://schemas.microsoft.com/office/drawing/2014/main" id="{A8C72DBB-B7A4-A431-389E-F9F9A69A452C}"/>
                  </a:ext>
                </a:extLst>
              </p:cNvPr>
              <p:cNvSpPr>
                <a:spLocks/>
              </p:cNvSpPr>
              <p:nvPr/>
            </p:nvSpPr>
            <p:spPr bwMode="auto">
              <a:xfrm>
                <a:off x="1338" y="1914"/>
                <a:ext cx="130" cy="151"/>
              </a:xfrm>
              <a:custGeom>
                <a:avLst/>
                <a:gdLst>
                  <a:gd name="T0" fmla="*/ 0 w 130"/>
                  <a:gd name="T1" fmla="*/ 0 h 151"/>
                  <a:gd name="T2" fmla="*/ 129 w 130"/>
                  <a:gd name="T3" fmla="*/ 0 h 151"/>
                  <a:gd name="T4" fmla="*/ 129 w 130"/>
                  <a:gd name="T5" fmla="*/ 150 h 151"/>
                  <a:gd name="T6" fmla="*/ 0 60000 65536"/>
                  <a:gd name="T7" fmla="*/ 0 60000 65536"/>
                  <a:gd name="T8" fmla="*/ 0 60000 65536"/>
                  <a:gd name="T9" fmla="*/ 0 w 130"/>
                  <a:gd name="T10" fmla="*/ 0 h 151"/>
                  <a:gd name="T11" fmla="*/ 130 w 130"/>
                  <a:gd name="T12" fmla="*/ 151 h 151"/>
                </a:gdLst>
                <a:ahLst/>
                <a:cxnLst>
                  <a:cxn ang="T6">
                    <a:pos x="T0" y="T1"/>
                  </a:cxn>
                  <a:cxn ang="T7">
                    <a:pos x="T2" y="T3"/>
                  </a:cxn>
                  <a:cxn ang="T8">
                    <a:pos x="T4" y="T5"/>
                  </a:cxn>
                </a:cxnLst>
                <a:rect l="T9" t="T10" r="T11" b="T12"/>
                <a:pathLst>
                  <a:path w="130" h="151">
                    <a:moveTo>
                      <a:pt x="0" y="0"/>
                    </a:moveTo>
                    <a:lnTo>
                      <a:pt x="129" y="0"/>
                    </a:lnTo>
                    <a:lnTo>
                      <a:pt x="129" y="150"/>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 name="Line 22">
              <a:extLst>
                <a:ext uri="{FF2B5EF4-FFF2-40B4-BE49-F238E27FC236}">
                  <a16:creationId xmlns:a16="http://schemas.microsoft.com/office/drawing/2014/main" id="{719EF2FD-276F-2C49-D092-E41FB10FA3E8}"/>
                </a:ext>
              </a:extLst>
            </p:cNvPr>
            <p:cNvSpPr>
              <a:spLocks noChangeShapeType="1"/>
            </p:cNvSpPr>
            <p:nvPr/>
          </p:nvSpPr>
          <p:spPr bwMode="auto">
            <a:xfrm flipV="1">
              <a:off x="1742" y="1209"/>
              <a:ext cx="395" cy="4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23">
              <a:extLst>
                <a:ext uri="{FF2B5EF4-FFF2-40B4-BE49-F238E27FC236}">
                  <a16:creationId xmlns:a16="http://schemas.microsoft.com/office/drawing/2014/main" id="{5E00AE49-9B6B-FD3B-F7CE-97444EBE5389}"/>
                </a:ext>
              </a:extLst>
            </p:cNvPr>
            <p:cNvSpPr>
              <a:spLocks noChangeShapeType="1"/>
            </p:cNvSpPr>
            <p:nvPr/>
          </p:nvSpPr>
          <p:spPr bwMode="auto">
            <a:xfrm flipV="1">
              <a:off x="1742" y="2413"/>
              <a:ext cx="395" cy="45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Freeform 24">
              <a:extLst>
                <a:ext uri="{FF2B5EF4-FFF2-40B4-BE49-F238E27FC236}">
                  <a16:creationId xmlns:a16="http://schemas.microsoft.com/office/drawing/2014/main" id="{D9D131FC-54DB-CF4A-715D-34C1A5A3EDC2}"/>
                </a:ext>
              </a:extLst>
            </p:cNvPr>
            <p:cNvSpPr>
              <a:spLocks/>
            </p:cNvSpPr>
            <p:nvPr/>
          </p:nvSpPr>
          <p:spPr bwMode="auto">
            <a:xfrm>
              <a:off x="1096" y="1209"/>
              <a:ext cx="1034" cy="1205"/>
            </a:xfrm>
            <a:custGeom>
              <a:avLst/>
              <a:gdLst>
                <a:gd name="T0" fmla="*/ 0 w 1034"/>
                <a:gd name="T1" fmla="*/ 0 h 1205"/>
                <a:gd name="T2" fmla="*/ 1033 w 1034"/>
                <a:gd name="T3" fmla="*/ 0 h 1205"/>
                <a:gd name="T4" fmla="*/ 1033 w 1034"/>
                <a:gd name="T5" fmla="*/ 1204 h 1205"/>
                <a:gd name="T6" fmla="*/ 0 60000 65536"/>
                <a:gd name="T7" fmla="*/ 0 60000 65536"/>
                <a:gd name="T8" fmla="*/ 0 60000 65536"/>
                <a:gd name="T9" fmla="*/ 0 w 1034"/>
                <a:gd name="T10" fmla="*/ 0 h 1205"/>
                <a:gd name="T11" fmla="*/ 1034 w 1034"/>
                <a:gd name="T12" fmla="*/ 1205 h 1205"/>
              </a:gdLst>
              <a:ahLst/>
              <a:cxnLst>
                <a:cxn ang="T6">
                  <a:pos x="T0" y="T1"/>
                </a:cxn>
                <a:cxn ang="T7">
                  <a:pos x="T2" y="T3"/>
                </a:cxn>
                <a:cxn ang="T8">
                  <a:pos x="T4" y="T5"/>
                </a:cxn>
              </a:cxnLst>
              <a:rect l="T9" t="T10" r="T11" b="T12"/>
              <a:pathLst>
                <a:path w="1034" h="1205">
                  <a:moveTo>
                    <a:pt x="0" y="0"/>
                  </a:moveTo>
                  <a:lnTo>
                    <a:pt x="1033" y="0"/>
                  </a:lnTo>
                  <a:lnTo>
                    <a:pt x="1033" y="1204"/>
                  </a:lnTo>
                </a:path>
              </a:pathLst>
            </a:custGeom>
            <a:noFill/>
            <a:ln w="127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Rectangle 25">
              <a:extLst>
                <a:ext uri="{FF2B5EF4-FFF2-40B4-BE49-F238E27FC236}">
                  <a16:creationId xmlns:a16="http://schemas.microsoft.com/office/drawing/2014/main" id="{E7E8D1E7-2513-1503-07C2-241A8879F76E}"/>
                </a:ext>
              </a:extLst>
            </p:cNvPr>
            <p:cNvSpPr>
              <a:spLocks noChangeArrowheads="1"/>
            </p:cNvSpPr>
            <p:nvPr/>
          </p:nvSpPr>
          <p:spPr bwMode="auto">
            <a:xfrm>
              <a:off x="1311" y="2187"/>
              <a:ext cx="23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67</a:t>
              </a:r>
            </a:p>
          </p:txBody>
        </p:sp>
        <p:sp>
          <p:nvSpPr>
            <p:cNvPr id="14" name="Arc 26">
              <a:extLst>
                <a:ext uri="{FF2B5EF4-FFF2-40B4-BE49-F238E27FC236}">
                  <a16:creationId xmlns:a16="http://schemas.microsoft.com/office/drawing/2014/main" id="{04CF7FB9-87B0-3292-3E1B-0473FA9E4D9F}"/>
                </a:ext>
              </a:extLst>
            </p:cNvPr>
            <p:cNvSpPr>
              <a:spLocks/>
            </p:cNvSpPr>
            <p:nvPr/>
          </p:nvSpPr>
          <p:spPr bwMode="auto">
            <a:xfrm>
              <a:off x="2287" y="2210"/>
              <a:ext cx="104" cy="97"/>
            </a:xfrm>
            <a:custGeom>
              <a:avLst/>
              <a:gdLst>
                <a:gd name="T0" fmla="*/ 0 w 21600"/>
                <a:gd name="T1" fmla="*/ 0 h 17224"/>
                <a:gd name="T2" fmla="*/ 0 w 21600"/>
                <a:gd name="T3" fmla="*/ 0 h 17224"/>
                <a:gd name="T4" fmla="*/ 0 w 21600"/>
                <a:gd name="T5" fmla="*/ 0 h 17224"/>
                <a:gd name="T6" fmla="*/ 0 60000 65536"/>
                <a:gd name="T7" fmla="*/ 0 60000 65536"/>
                <a:gd name="T8" fmla="*/ 0 60000 65536"/>
                <a:gd name="T9" fmla="*/ 0 w 21600"/>
                <a:gd name="T10" fmla="*/ 0 h 17224"/>
                <a:gd name="T11" fmla="*/ 21600 w 21600"/>
                <a:gd name="T12" fmla="*/ 17224 h 17224"/>
              </a:gdLst>
              <a:ahLst/>
              <a:cxnLst>
                <a:cxn ang="T6">
                  <a:pos x="T0" y="T1"/>
                </a:cxn>
                <a:cxn ang="T7">
                  <a:pos x="T2" y="T3"/>
                </a:cxn>
                <a:cxn ang="T8">
                  <a:pos x="T4" y="T5"/>
                </a:cxn>
              </a:cxnLst>
              <a:rect l="T9" t="T10" r="T11" b="T12"/>
              <a:pathLst>
                <a:path w="21600" h="17224" fill="none" extrusionOk="0">
                  <a:moveTo>
                    <a:pt x="1727" y="17223"/>
                  </a:moveTo>
                  <a:cubicBezTo>
                    <a:pt x="587" y="14547"/>
                    <a:pt x="0" y="11668"/>
                    <a:pt x="0" y="8760"/>
                  </a:cubicBezTo>
                  <a:cubicBezTo>
                    <a:pt x="-1" y="5742"/>
                    <a:pt x="632" y="2758"/>
                    <a:pt x="1856" y="0"/>
                  </a:cubicBezTo>
                </a:path>
                <a:path w="21600" h="17224" stroke="0" extrusionOk="0">
                  <a:moveTo>
                    <a:pt x="1727" y="17223"/>
                  </a:moveTo>
                  <a:cubicBezTo>
                    <a:pt x="587" y="14547"/>
                    <a:pt x="0" y="11668"/>
                    <a:pt x="0" y="8760"/>
                  </a:cubicBezTo>
                  <a:cubicBezTo>
                    <a:pt x="-1" y="5742"/>
                    <a:pt x="632" y="2758"/>
                    <a:pt x="1856" y="0"/>
                  </a:cubicBezTo>
                  <a:lnTo>
                    <a:pt x="21600" y="8760"/>
                  </a:lnTo>
                  <a:lnTo>
                    <a:pt x="1727" y="17223"/>
                  </a:lnTo>
                  <a:close/>
                </a:path>
              </a:pathLst>
            </a:custGeom>
            <a:solidFill>
              <a:srgbClr val="000000"/>
            </a:solidFill>
            <a:ln>
              <a:noFill/>
            </a:ln>
            <a:extLst>
              <a:ext uri="{91240B29-F687-4F45-9708-019B960494DF}">
                <a14:hiddenLine xmlns:a14="http://schemas.microsoft.com/office/drawing/2010/main" w="101600" cap="rnd">
                  <a:solidFill>
                    <a:srgbClr val="000000"/>
                  </a:solidFill>
                  <a:round/>
                  <a:headEnd/>
                  <a:tailEnd/>
                </a14:hiddenLine>
              </a:ext>
            </a:extLst>
          </p:spPr>
          <p:txBody>
            <a:bodyPr/>
            <a:lstStyle/>
            <a:p>
              <a:endParaRPr lang="en-US"/>
            </a:p>
          </p:txBody>
        </p:sp>
        <p:sp>
          <p:nvSpPr>
            <p:cNvPr id="15" name="Line 27">
              <a:extLst>
                <a:ext uri="{FF2B5EF4-FFF2-40B4-BE49-F238E27FC236}">
                  <a16:creationId xmlns:a16="http://schemas.microsoft.com/office/drawing/2014/main" id="{9549A7C5-A637-2D25-393E-A70AB90CEF55}"/>
                </a:ext>
              </a:extLst>
            </p:cNvPr>
            <p:cNvSpPr>
              <a:spLocks noChangeShapeType="1"/>
            </p:cNvSpPr>
            <p:nvPr/>
          </p:nvSpPr>
          <p:spPr bwMode="auto">
            <a:xfrm>
              <a:off x="1763" y="2262"/>
              <a:ext cx="529"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28">
              <a:extLst>
                <a:ext uri="{FF2B5EF4-FFF2-40B4-BE49-F238E27FC236}">
                  <a16:creationId xmlns:a16="http://schemas.microsoft.com/office/drawing/2014/main" id="{16CB35DE-3C6A-5C05-B7AF-A03A99679F18}"/>
                </a:ext>
              </a:extLst>
            </p:cNvPr>
            <p:cNvSpPr>
              <a:spLocks noChangeShapeType="1"/>
            </p:cNvSpPr>
            <p:nvPr/>
          </p:nvSpPr>
          <p:spPr bwMode="auto">
            <a:xfrm>
              <a:off x="1541" y="2262"/>
              <a:ext cx="17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Rectangle 29">
              <a:extLst>
                <a:ext uri="{FF2B5EF4-FFF2-40B4-BE49-F238E27FC236}">
                  <a16:creationId xmlns:a16="http://schemas.microsoft.com/office/drawing/2014/main" id="{3308A2C9-1B80-0262-CC2D-5D85204AF4C3}"/>
                </a:ext>
              </a:extLst>
            </p:cNvPr>
            <p:cNvSpPr>
              <a:spLocks noChangeArrowheads="1"/>
            </p:cNvSpPr>
            <p:nvPr/>
          </p:nvSpPr>
          <p:spPr bwMode="auto">
            <a:xfrm>
              <a:off x="4326" y="1665"/>
              <a:ext cx="1024" cy="119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Rectangle 30">
              <a:extLst>
                <a:ext uri="{FF2B5EF4-FFF2-40B4-BE49-F238E27FC236}">
                  <a16:creationId xmlns:a16="http://schemas.microsoft.com/office/drawing/2014/main" id="{C4ED229A-74D2-A062-75D1-D835808BE481}"/>
                </a:ext>
              </a:extLst>
            </p:cNvPr>
            <p:cNvSpPr>
              <a:spLocks noChangeArrowheads="1"/>
            </p:cNvSpPr>
            <p:nvPr/>
          </p:nvSpPr>
          <p:spPr bwMode="auto">
            <a:xfrm>
              <a:off x="2520" y="1890"/>
              <a:ext cx="572" cy="82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9" name="Rectangle 31">
              <a:extLst>
                <a:ext uri="{FF2B5EF4-FFF2-40B4-BE49-F238E27FC236}">
                  <a16:creationId xmlns:a16="http://schemas.microsoft.com/office/drawing/2014/main" id="{653261D9-BDB0-DF0C-1A33-4AA9562409A6}"/>
                </a:ext>
              </a:extLst>
            </p:cNvPr>
            <p:cNvSpPr>
              <a:spLocks noChangeArrowheads="1"/>
            </p:cNvSpPr>
            <p:nvPr/>
          </p:nvSpPr>
          <p:spPr bwMode="auto">
            <a:xfrm>
              <a:off x="2479" y="2352"/>
              <a:ext cx="39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    </a:t>
              </a:r>
              <a:r>
                <a:rPr lang="en-US" altLang="en-US" sz="1100">
                  <a:solidFill>
                    <a:srgbClr val="000000"/>
                  </a:solidFill>
                  <a:latin typeface="Geneva"/>
                </a:rPr>
                <a:t>2465</a:t>
              </a:r>
            </a:p>
          </p:txBody>
        </p:sp>
        <p:sp>
          <p:nvSpPr>
            <p:cNvPr id="20" name="Rectangle 32">
              <a:extLst>
                <a:ext uri="{FF2B5EF4-FFF2-40B4-BE49-F238E27FC236}">
                  <a16:creationId xmlns:a16="http://schemas.microsoft.com/office/drawing/2014/main" id="{0AE17BB7-C642-C4E3-90DD-BDFE1C921AA9}"/>
                </a:ext>
              </a:extLst>
            </p:cNvPr>
            <p:cNvSpPr>
              <a:spLocks noChangeArrowheads="1"/>
            </p:cNvSpPr>
            <p:nvPr/>
          </p:nvSpPr>
          <p:spPr bwMode="auto">
            <a:xfrm>
              <a:off x="2415" y="2653"/>
              <a:ext cx="1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0</a:t>
              </a:r>
            </a:p>
          </p:txBody>
        </p:sp>
        <p:sp>
          <p:nvSpPr>
            <p:cNvPr id="21" name="Rectangle 33">
              <a:extLst>
                <a:ext uri="{FF2B5EF4-FFF2-40B4-BE49-F238E27FC236}">
                  <a16:creationId xmlns:a16="http://schemas.microsoft.com/office/drawing/2014/main" id="{6452CF03-CB6F-7188-C9D0-DCFEB296EE99}"/>
                </a:ext>
              </a:extLst>
            </p:cNvPr>
            <p:cNvSpPr>
              <a:spLocks noChangeArrowheads="1"/>
            </p:cNvSpPr>
            <p:nvPr/>
          </p:nvSpPr>
          <p:spPr bwMode="auto">
            <a:xfrm>
              <a:off x="2372" y="2352"/>
              <a:ext cx="21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67</a:t>
              </a:r>
            </a:p>
          </p:txBody>
        </p:sp>
        <p:sp>
          <p:nvSpPr>
            <p:cNvPr id="22" name="Rectangle 34">
              <a:extLst>
                <a:ext uri="{FF2B5EF4-FFF2-40B4-BE49-F238E27FC236}">
                  <a16:creationId xmlns:a16="http://schemas.microsoft.com/office/drawing/2014/main" id="{ABC1B26D-9DF7-CBC8-5A27-5D6A6AA293BA}"/>
                </a:ext>
              </a:extLst>
            </p:cNvPr>
            <p:cNvSpPr>
              <a:spLocks noChangeArrowheads="1"/>
            </p:cNvSpPr>
            <p:nvPr/>
          </p:nvSpPr>
          <p:spPr bwMode="auto">
            <a:xfrm>
              <a:off x="2329" y="1826"/>
              <a:ext cx="2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255</a:t>
              </a:r>
            </a:p>
          </p:txBody>
        </p:sp>
        <p:sp>
          <p:nvSpPr>
            <p:cNvPr id="23" name="Arc 35">
              <a:extLst>
                <a:ext uri="{FF2B5EF4-FFF2-40B4-BE49-F238E27FC236}">
                  <a16:creationId xmlns:a16="http://schemas.microsoft.com/office/drawing/2014/main" id="{393435AF-1D62-C12A-8CBA-30666874B69C}"/>
                </a:ext>
              </a:extLst>
            </p:cNvPr>
            <p:cNvSpPr>
              <a:spLocks/>
            </p:cNvSpPr>
            <p:nvPr/>
          </p:nvSpPr>
          <p:spPr bwMode="auto">
            <a:xfrm>
              <a:off x="3255" y="2285"/>
              <a:ext cx="104" cy="97"/>
            </a:xfrm>
            <a:custGeom>
              <a:avLst/>
              <a:gdLst>
                <a:gd name="T0" fmla="*/ 0 w 21600"/>
                <a:gd name="T1" fmla="*/ 0 h 17224"/>
                <a:gd name="T2" fmla="*/ 0 w 21600"/>
                <a:gd name="T3" fmla="*/ 0 h 17224"/>
                <a:gd name="T4" fmla="*/ 0 w 21600"/>
                <a:gd name="T5" fmla="*/ 0 h 17224"/>
                <a:gd name="T6" fmla="*/ 0 60000 65536"/>
                <a:gd name="T7" fmla="*/ 0 60000 65536"/>
                <a:gd name="T8" fmla="*/ 0 60000 65536"/>
                <a:gd name="T9" fmla="*/ 0 w 21600"/>
                <a:gd name="T10" fmla="*/ 0 h 17224"/>
                <a:gd name="T11" fmla="*/ 21600 w 21600"/>
                <a:gd name="T12" fmla="*/ 17224 h 17224"/>
              </a:gdLst>
              <a:ahLst/>
              <a:cxnLst>
                <a:cxn ang="T6">
                  <a:pos x="T0" y="T1"/>
                </a:cxn>
                <a:cxn ang="T7">
                  <a:pos x="T2" y="T3"/>
                </a:cxn>
                <a:cxn ang="T8">
                  <a:pos x="T4" y="T5"/>
                </a:cxn>
              </a:cxnLst>
              <a:rect l="T9" t="T10" r="T11" b="T12"/>
              <a:pathLst>
                <a:path w="21600" h="17224" fill="none" extrusionOk="0">
                  <a:moveTo>
                    <a:pt x="1727" y="17223"/>
                  </a:moveTo>
                  <a:cubicBezTo>
                    <a:pt x="587" y="14547"/>
                    <a:pt x="0" y="11668"/>
                    <a:pt x="0" y="8760"/>
                  </a:cubicBezTo>
                  <a:cubicBezTo>
                    <a:pt x="-1" y="5742"/>
                    <a:pt x="632" y="2758"/>
                    <a:pt x="1856" y="0"/>
                  </a:cubicBezTo>
                </a:path>
                <a:path w="21600" h="17224" stroke="0" extrusionOk="0">
                  <a:moveTo>
                    <a:pt x="1727" y="17223"/>
                  </a:moveTo>
                  <a:cubicBezTo>
                    <a:pt x="587" y="14547"/>
                    <a:pt x="0" y="11668"/>
                    <a:pt x="0" y="8760"/>
                  </a:cubicBezTo>
                  <a:cubicBezTo>
                    <a:pt x="-1" y="5742"/>
                    <a:pt x="632" y="2758"/>
                    <a:pt x="1856" y="0"/>
                  </a:cubicBezTo>
                  <a:lnTo>
                    <a:pt x="21600" y="8760"/>
                  </a:lnTo>
                  <a:lnTo>
                    <a:pt x="1727" y="17223"/>
                  </a:lnTo>
                  <a:close/>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p>
              <a:endParaRPr lang="en-US"/>
            </a:p>
          </p:txBody>
        </p:sp>
        <p:sp>
          <p:nvSpPr>
            <p:cNvPr id="24" name="Line 36">
              <a:extLst>
                <a:ext uri="{FF2B5EF4-FFF2-40B4-BE49-F238E27FC236}">
                  <a16:creationId xmlns:a16="http://schemas.microsoft.com/office/drawing/2014/main" id="{4B253614-85E9-B5B2-B0FD-BC4FE9B36B68}"/>
                </a:ext>
              </a:extLst>
            </p:cNvPr>
            <p:cNvSpPr>
              <a:spLocks noChangeShapeType="1"/>
            </p:cNvSpPr>
            <p:nvPr/>
          </p:nvSpPr>
          <p:spPr bwMode="auto">
            <a:xfrm>
              <a:off x="3154" y="2337"/>
              <a:ext cx="10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Rectangle 37">
              <a:extLst>
                <a:ext uri="{FF2B5EF4-FFF2-40B4-BE49-F238E27FC236}">
                  <a16:creationId xmlns:a16="http://schemas.microsoft.com/office/drawing/2014/main" id="{BB14C05B-6F51-651C-C892-88ACF4EEE72C}"/>
                </a:ext>
              </a:extLst>
            </p:cNvPr>
            <p:cNvSpPr>
              <a:spLocks noChangeArrowheads="1"/>
            </p:cNvSpPr>
            <p:nvPr/>
          </p:nvSpPr>
          <p:spPr bwMode="auto">
            <a:xfrm>
              <a:off x="3423" y="2267"/>
              <a:ext cx="593" cy="14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6" name="Rectangle 38">
              <a:extLst>
                <a:ext uri="{FF2B5EF4-FFF2-40B4-BE49-F238E27FC236}">
                  <a16:creationId xmlns:a16="http://schemas.microsoft.com/office/drawing/2014/main" id="{C4C45CD1-CC99-74B1-5331-B8166838CBDF}"/>
                </a:ext>
              </a:extLst>
            </p:cNvPr>
            <p:cNvSpPr>
              <a:spLocks noChangeArrowheads="1"/>
            </p:cNvSpPr>
            <p:nvPr/>
          </p:nvSpPr>
          <p:spPr bwMode="auto">
            <a:xfrm>
              <a:off x="3383" y="2277"/>
              <a:ext cx="3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1001</a:t>
              </a:r>
            </a:p>
          </p:txBody>
        </p:sp>
        <p:sp>
          <p:nvSpPr>
            <p:cNvPr id="27" name="Rectangle 39">
              <a:extLst>
                <a:ext uri="{FF2B5EF4-FFF2-40B4-BE49-F238E27FC236}">
                  <a16:creationId xmlns:a16="http://schemas.microsoft.com/office/drawing/2014/main" id="{9157DE3A-7531-2D8C-A7AD-B8FB3A1E0599}"/>
                </a:ext>
              </a:extLst>
            </p:cNvPr>
            <p:cNvSpPr>
              <a:spLocks noChangeArrowheads="1"/>
            </p:cNvSpPr>
            <p:nvPr/>
          </p:nvSpPr>
          <p:spPr bwMode="auto">
            <a:xfrm>
              <a:off x="3576" y="2277"/>
              <a:ext cx="3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1010</a:t>
              </a:r>
            </a:p>
          </p:txBody>
        </p:sp>
        <p:sp>
          <p:nvSpPr>
            <p:cNvPr id="28" name="Rectangle 40">
              <a:extLst>
                <a:ext uri="{FF2B5EF4-FFF2-40B4-BE49-F238E27FC236}">
                  <a16:creationId xmlns:a16="http://schemas.microsoft.com/office/drawing/2014/main" id="{1F6E37E5-5405-D475-440D-E3AC5CAE3505}"/>
                </a:ext>
              </a:extLst>
            </p:cNvPr>
            <p:cNvSpPr>
              <a:spLocks noChangeArrowheads="1"/>
            </p:cNvSpPr>
            <p:nvPr/>
          </p:nvSpPr>
          <p:spPr bwMode="auto">
            <a:xfrm>
              <a:off x="3784" y="2277"/>
              <a:ext cx="3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0001</a:t>
              </a:r>
            </a:p>
          </p:txBody>
        </p:sp>
        <p:sp>
          <p:nvSpPr>
            <p:cNvPr id="29" name="Line 41">
              <a:extLst>
                <a:ext uri="{FF2B5EF4-FFF2-40B4-BE49-F238E27FC236}">
                  <a16:creationId xmlns:a16="http://schemas.microsoft.com/office/drawing/2014/main" id="{C84126BC-E375-4940-077A-63A0203A3B29}"/>
                </a:ext>
              </a:extLst>
            </p:cNvPr>
            <p:cNvSpPr>
              <a:spLocks noChangeShapeType="1"/>
            </p:cNvSpPr>
            <p:nvPr/>
          </p:nvSpPr>
          <p:spPr bwMode="auto">
            <a:xfrm>
              <a:off x="3624" y="2271"/>
              <a:ext cx="0" cy="1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42">
              <a:extLst>
                <a:ext uri="{FF2B5EF4-FFF2-40B4-BE49-F238E27FC236}">
                  <a16:creationId xmlns:a16="http://schemas.microsoft.com/office/drawing/2014/main" id="{0CB56D50-D0D2-D156-4ED7-256DE9241F49}"/>
                </a:ext>
              </a:extLst>
            </p:cNvPr>
            <p:cNvSpPr>
              <a:spLocks noChangeShapeType="1"/>
            </p:cNvSpPr>
            <p:nvPr/>
          </p:nvSpPr>
          <p:spPr bwMode="auto">
            <a:xfrm>
              <a:off x="3824" y="2271"/>
              <a:ext cx="0" cy="1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43">
              <a:extLst>
                <a:ext uri="{FF2B5EF4-FFF2-40B4-BE49-F238E27FC236}">
                  <a16:creationId xmlns:a16="http://schemas.microsoft.com/office/drawing/2014/main" id="{CF84002C-4D1D-6A5E-FADB-85BFD8AB3DA7}"/>
                </a:ext>
              </a:extLst>
            </p:cNvPr>
            <p:cNvSpPr>
              <a:spLocks noChangeShapeType="1"/>
            </p:cNvSpPr>
            <p:nvPr/>
          </p:nvSpPr>
          <p:spPr bwMode="auto">
            <a:xfrm>
              <a:off x="2523" y="2375"/>
              <a:ext cx="58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4">
              <a:extLst>
                <a:ext uri="{FF2B5EF4-FFF2-40B4-BE49-F238E27FC236}">
                  <a16:creationId xmlns:a16="http://schemas.microsoft.com/office/drawing/2014/main" id="{33C96554-C91A-3565-47DF-A4504D6A30B3}"/>
                </a:ext>
              </a:extLst>
            </p:cNvPr>
            <p:cNvSpPr>
              <a:spLocks noChangeShapeType="1"/>
            </p:cNvSpPr>
            <p:nvPr/>
          </p:nvSpPr>
          <p:spPr bwMode="auto">
            <a:xfrm>
              <a:off x="2516" y="2467"/>
              <a:ext cx="57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45">
              <a:extLst>
                <a:ext uri="{FF2B5EF4-FFF2-40B4-BE49-F238E27FC236}">
                  <a16:creationId xmlns:a16="http://schemas.microsoft.com/office/drawing/2014/main" id="{BAE24CAF-D2EA-0053-D0D4-AB0EFD1F739F}"/>
                </a:ext>
              </a:extLst>
            </p:cNvPr>
            <p:cNvSpPr>
              <a:spLocks noChangeArrowheads="1"/>
            </p:cNvSpPr>
            <p:nvPr/>
          </p:nvSpPr>
          <p:spPr bwMode="auto">
            <a:xfrm>
              <a:off x="3447" y="2429"/>
              <a:ext cx="16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R</a:t>
              </a:r>
            </a:p>
          </p:txBody>
        </p:sp>
        <p:sp>
          <p:nvSpPr>
            <p:cNvPr id="34" name="Rectangle 46">
              <a:extLst>
                <a:ext uri="{FF2B5EF4-FFF2-40B4-BE49-F238E27FC236}">
                  <a16:creationId xmlns:a16="http://schemas.microsoft.com/office/drawing/2014/main" id="{BB8A98C1-C757-E604-4BE2-CA2D708AE594}"/>
                </a:ext>
              </a:extLst>
            </p:cNvPr>
            <p:cNvSpPr>
              <a:spLocks noChangeArrowheads="1"/>
            </p:cNvSpPr>
            <p:nvPr/>
          </p:nvSpPr>
          <p:spPr bwMode="auto">
            <a:xfrm>
              <a:off x="3633" y="2429"/>
              <a:ext cx="17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G</a:t>
              </a:r>
            </a:p>
          </p:txBody>
        </p:sp>
        <p:sp>
          <p:nvSpPr>
            <p:cNvPr id="35" name="Rectangle 47">
              <a:extLst>
                <a:ext uri="{FF2B5EF4-FFF2-40B4-BE49-F238E27FC236}">
                  <a16:creationId xmlns:a16="http://schemas.microsoft.com/office/drawing/2014/main" id="{920DF79A-062B-BD39-E15A-37C81464D250}"/>
                </a:ext>
              </a:extLst>
            </p:cNvPr>
            <p:cNvSpPr>
              <a:spLocks noChangeArrowheads="1"/>
            </p:cNvSpPr>
            <p:nvPr/>
          </p:nvSpPr>
          <p:spPr bwMode="auto">
            <a:xfrm>
              <a:off x="3841" y="2421"/>
              <a:ext cx="17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B</a:t>
              </a:r>
            </a:p>
          </p:txBody>
        </p:sp>
        <p:sp>
          <p:nvSpPr>
            <p:cNvPr id="36" name="Line 48">
              <a:extLst>
                <a:ext uri="{FF2B5EF4-FFF2-40B4-BE49-F238E27FC236}">
                  <a16:creationId xmlns:a16="http://schemas.microsoft.com/office/drawing/2014/main" id="{1EBE0868-1FB1-8568-CE9F-B93D712D19A5}"/>
                </a:ext>
              </a:extLst>
            </p:cNvPr>
            <p:cNvSpPr>
              <a:spLocks noChangeShapeType="1"/>
            </p:cNvSpPr>
            <p:nvPr/>
          </p:nvSpPr>
          <p:spPr bwMode="auto">
            <a:xfrm flipV="1">
              <a:off x="3936" y="2028"/>
              <a:ext cx="0" cy="23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9">
              <a:extLst>
                <a:ext uri="{FF2B5EF4-FFF2-40B4-BE49-F238E27FC236}">
                  <a16:creationId xmlns:a16="http://schemas.microsoft.com/office/drawing/2014/main" id="{76208755-8A9C-2B08-6A7B-849BE5FF4E34}"/>
                </a:ext>
              </a:extLst>
            </p:cNvPr>
            <p:cNvSpPr>
              <a:spLocks noChangeShapeType="1"/>
            </p:cNvSpPr>
            <p:nvPr/>
          </p:nvSpPr>
          <p:spPr bwMode="auto">
            <a:xfrm flipV="1">
              <a:off x="3742" y="1878"/>
              <a:ext cx="0" cy="38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50">
              <a:extLst>
                <a:ext uri="{FF2B5EF4-FFF2-40B4-BE49-F238E27FC236}">
                  <a16:creationId xmlns:a16="http://schemas.microsoft.com/office/drawing/2014/main" id="{F4210626-A037-7408-B213-666527EBDD0F}"/>
                </a:ext>
              </a:extLst>
            </p:cNvPr>
            <p:cNvSpPr>
              <a:spLocks noChangeShapeType="1"/>
            </p:cNvSpPr>
            <p:nvPr/>
          </p:nvSpPr>
          <p:spPr bwMode="auto">
            <a:xfrm flipV="1">
              <a:off x="3549" y="1727"/>
              <a:ext cx="0" cy="53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Arc 51">
              <a:extLst>
                <a:ext uri="{FF2B5EF4-FFF2-40B4-BE49-F238E27FC236}">
                  <a16:creationId xmlns:a16="http://schemas.microsoft.com/office/drawing/2014/main" id="{A2384DE6-B57F-7549-BE0E-AD3859181792}"/>
                </a:ext>
              </a:extLst>
            </p:cNvPr>
            <p:cNvSpPr>
              <a:spLocks/>
            </p:cNvSpPr>
            <p:nvPr/>
          </p:nvSpPr>
          <p:spPr bwMode="auto">
            <a:xfrm>
              <a:off x="4230" y="1976"/>
              <a:ext cx="104" cy="97"/>
            </a:xfrm>
            <a:custGeom>
              <a:avLst/>
              <a:gdLst>
                <a:gd name="T0" fmla="*/ 0 w 21600"/>
                <a:gd name="T1" fmla="*/ 0 h 17224"/>
                <a:gd name="T2" fmla="*/ 0 w 21600"/>
                <a:gd name="T3" fmla="*/ 0 h 17224"/>
                <a:gd name="T4" fmla="*/ 0 w 21600"/>
                <a:gd name="T5" fmla="*/ 0 h 17224"/>
                <a:gd name="T6" fmla="*/ 0 60000 65536"/>
                <a:gd name="T7" fmla="*/ 0 60000 65536"/>
                <a:gd name="T8" fmla="*/ 0 60000 65536"/>
                <a:gd name="T9" fmla="*/ 0 w 21600"/>
                <a:gd name="T10" fmla="*/ 0 h 17224"/>
                <a:gd name="T11" fmla="*/ 21600 w 21600"/>
                <a:gd name="T12" fmla="*/ 17224 h 17224"/>
              </a:gdLst>
              <a:ahLst/>
              <a:cxnLst>
                <a:cxn ang="T6">
                  <a:pos x="T0" y="T1"/>
                </a:cxn>
                <a:cxn ang="T7">
                  <a:pos x="T2" y="T3"/>
                </a:cxn>
                <a:cxn ang="T8">
                  <a:pos x="T4" y="T5"/>
                </a:cxn>
              </a:cxnLst>
              <a:rect l="T9" t="T10" r="T11" b="T12"/>
              <a:pathLst>
                <a:path w="21600" h="17224" fill="none" extrusionOk="0">
                  <a:moveTo>
                    <a:pt x="1727" y="17223"/>
                  </a:moveTo>
                  <a:cubicBezTo>
                    <a:pt x="587" y="14547"/>
                    <a:pt x="0" y="11668"/>
                    <a:pt x="0" y="8760"/>
                  </a:cubicBezTo>
                  <a:cubicBezTo>
                    <a:pt x="-1" y="5742"/>
                    <a:pt x="632" y="2758"/>
                    <a:pt x="1856" y="0"/>
                  </a:cubicBezTo>
                </a:path>
                <a:path w="21600" h="17224" stroke="0" extrusionOk="0">
                  <a:moveTo>
                    <a:pt x="1727" y="17223"/>
                  </a:moveTo>
                  <a:cubicBezTo>
                    <a:pt x="587" y="14547"/>
                    <a:pt x="0" y="11668"/>
                    <a:pt x="0" y="8760"/>
                  </a:cubicBezTo>
                  <a:cubicBezTo>
                    <a:pt x="-1" y="5742"/>
                    <a:pt x="632" y="2758"/>
                    <a:pt x="1856" y="0"/>
                  </a:cubicBezTo>
                  <a:lnTo>
                    <a:pt x="21600" y="8760"/>
                  </a:lnTo>
                  <a:lnTo>
                    <a:pt x="1727" y="17223"/>
                  </a:lnTo>
                  <a:close/>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p>
              <a:endParaRPr lang="en-US"/>
            </a:p>
          </p:txBody>
        </p:sp>
        <p:sp>
          <p:nvSpPr>
            <p:cNvPr id="40" name="Line 52">
              <a:extLst>
                <a:ext uri="{FF2B5EF4-FFF2-40B4-BE49-F238E27FC236}">
                  <a16:creationId xmlns:a16="http://schemas.microsoft.com/office/drawing/2014/main" id="{CA9FB8E9-79FA-EB8C-AA3B-E62A94018477}"/>
                </a:ext>
              </a:extLst>
            </p:cNvPr>
            <p:cNvSpPr>
              <a:spLocks noChangeShapeType="1"/>
            </p:cNvSpPr>
            <p:nvPr/>
          </p:nvSpPr>
          <p:spPr bwMode="auto">
            <a:xfrm>
              <a:off x="3935" y="2028"/>
              <a:ext cx="3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Arc 53">
              <a:extLst>
                <a:ext uri="{FF2B5EF4-FFF2-40B4-BE49-F238E27FC236}">
                  <a16:creationId xmlns:a16="http://schemas.microsoft.com/office/drawing/2014/main" id="{E2A6872C-81FC-6B0E-045A-AB9245CB0145}"/>
                </a:ext>
              </a:extLst>
            </p:cNvPr>
            <p:cNvSpPr>
              <a:spLocks/>
            </p:cNvSpPr>
            <p:nvPr/>
          </p:nvSpPr>
          <p:spPr bwMode="auto">
            <a:xfrm>
              <a:off x="4237" y="1834"/>
              <a:ext cx="104" cy="97"/>
            </a:xfrm>
            <a:custGeom>
              <a:avLst/>
              <a:gdLst>
                <a:gd name="T0" fmla="*/ 0 w 21600"/>
                <a:gd name="T1" fmla="*/ 0 h 17224"/>
                <a:gd name="T2" fmla="*/ 0 w 21600"/>
                <a:gd name="T3" fmla="*/ 0 h 17224"/>
                <a:gd name="T4" fmla="*/ 0 w 21600"/>
                <a:gd name="T5" fmla="*/ 0 h 17224"/>
                <a:gd name="T6" fmla="*/ 0 60000 65536"/>
                <a:gd name="T7" fmla="*/ 0 60000 65536"/>
                <a:gd name="T8" fmla="*/ 0 60000 65536"/>
                <a:gd name="T9" fmla="*/ 0 w 21600"/>
                <a:gd name="T10" fmla="*/ 0 h 17224"/>
                <a:gd name="T11" fmla="*/ 21600 w 21600"/>
                <a:gd name="T12" fmla="*/ 17224 h 17224"/>
              </a:gdLst>
              <a:ahLst/>
              <a:cxnLst>
                <a:cxn ang="T6">
                  <a:pos x="T0" y="T1"/>
                </a:cxn>
                <a:cxn ang="T7">
                  <a:pos x="T2" y="T3"/>
                </a:cxn>
                <a:cxn ang="T8">
                  <a:pos x="T4" y="T5"/>
                </a:cxn>
              </a:cxnLst>
              <a:rect l="T9" t="T10" r="T11" b="T12"/>
              <a:pathLst>
                <a:path w="21600" h="17224" fill="none" extrusionOk="0">
                  <a:moveTo>
                    <a:pt x="1727" y="17223"/>
                  </a:moveTo>
                  <a:cubicBezTo>
                    <a:pt x="587" y="14547"/>
                    <a:pt x="0" y="11668"/>
                    <a:pt x="0" y="8760"/>
                  </a:cubicBezTo>
                  <a:cubicBezTo>
                    <a:pt x="-1" y="5742"/>
                    <a:pt x="632" y="2758"/>
                    <a:pt x="1856" y="0"/>
                  </a:cubicBezTo>
                </a:path>
                <a:path w="21600" h="17224" stroke="0" extrusionOk="0">
                  <a:moveTo>
                    <a:pt x="1727" y="17223"/>
                  </a:moveTo>
                  <a:cubicBezTo>
                    <a:pt x="587" y="14547"/>
                    <a:pt x="0" y="11668"/>
                    <a:pt x="0" y="8760"/>
                  </a:cubicBezTo>
                  <a:cubicBezTo>
                    <a:pt x="-1" y="5742"/>
                    <a:pt x="632" y="2758"/>
                    <a:pt x="1856" y="0"/>
                  </a:cubicBezTo>
                  <a:lnTo>
                    <a:pt x="21600" y="8760"/>
                  </a:lnTo>
                  <a:lnTo>
                    <a:pt x="1727" y="17223"/>
                  </a:lnTo>
                  <a:close/>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p>
              <a:endParaRPr lang="en-US"/>
            </a:p>
          </p:txBody>
        </p:sp>
        <p:sp>
          <p:nvSpPr>
            <p:cNvPr id="42" name="Line 54">
              <a:extLst>
                <a:ext uri="{FF2B5EF4-FFF2-40B4-BE49-F238E27FC236}">
                  <a16:creationId xmlns:a16="http://schemas.microsoft.com/office/drawing/2014/main" id="{D216EED8-941B-1897-F2A1-0E83733553EC}"/>
                </a:ext>
              </a:extLst>
            </p:cNvPr>
            <p:cNvSpPr>
              <a:spLocks noChangeShapeType="1"/>
            </p:cNvSpPr>
            <p:nvPr/>
          </p:nvSpPr>
          <p:spPr bwMode="auto">
            <a:xfrm>
              <a:off x="3734" y="1886"/>
              <a:ext cx="508"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Arc 55">
              <a:extLst>
                <a:ext uri="{FF2B5EF4-FFF2-40B4-BE49-F238E27FC236}">
                  <a16:creationId xmlns:a16="http://schemas.microsoft.com/office/drawing/2014/main" id="{3EA1720D-663D-1EEF-8815-6C739712E870}"/>
                </a:ext>
              </a:extLst>
            </p:cNvPr>
            <p:cNvSpPr>
              <a:spLocks/>
            </p:cNvSpPr>
            <p:nvPr/>
          </p:nvSpPr>
          <p:spPr bwMode="auto">
            <a:xfrm>
              <a:off x="4223" y="1683"/>
              <a:ext cx="104" cy="97"/>
            </a:xfrm>
            <a:custGeom>
              <a:avLst/>
              <a:gdLst>
                <a:gd name="T0" fmla="*/ 0 w 21600"/>
                <a:gd name="T1" fmla="*/ 0 h 17224"/>
                <a:gd name="T2" fmla="*/ 0 w 21600"/>
                <a:gd name="T3" fmla="*/ 0 h 17224"/>
                <a:gd name="T4" fmla="*/ 0 w 21600"/>
                <a:gd name="T5" fmla="*/ 0 h 17224"/>
                <a:gd name="T6" fmla="*/ 0 60000 65536"/>
                <a:gd name="T7" fmla="*/ 0 60000 65536"/>
                <a:gd name="T8" fmla="*/ 0 60000 65536"/>
                <a:gd name="T9" fmla="*/ 0 w 21600"/>
                <a:gd name="T10" fmla="*/ 0 h 17224"/>
                <a:gd name="T11" fmla="*/ 21600 w 21600"/>
                <a:gd name="T12" fmla="*/ 17224 h 17224"/>
              </a:gdLst>
              <a:ahLst/>
              <a:cxnLst>
                <a:cxn ang="T6">
                  <a:pos x="T0" y="T1"/>
                </a:cxn>
                <a:cxn ang="T7">
                  <a:pos x="T2" y="T3"/>
                </a:cxn>
                <a:cxn ang="T8">
                  <a:pos x="T4" y="T5"/>
                </a:cxn>
              </a:cxnLst>
              <a:rect l="T9" t="T10" r="T11" b="T12"/>
              <a:pathLst>
                <a:path w="21600" h="17224" fill="none" extrusionOk="0">
                  <a:moveTo>
                    <a:pt x="1727" y="17223"/>
                  </a:moveTo>
                  <a:cubicBezTo>
                    <a:pt x="587" y="14547"/>
                    <a:pt x="0" y="11668"/>
                    <a:pt x="0" y="8760"/>
                  </a:cubicBezTo>
                  <a:cubicBezTo>
                    <a:pt x="-1" y="5742"/>
                    <a:pt x="632" y="2758"/>
                    <a:pt x="1856" y="0"/>
                  </a:cubicBezTo>
                </a:path>
                <a:path w="21600" h="17224" stroke="0" extrusionOk="0">
                  <a:moveTo>
                    <a:pt x="1727" y="17223"/>
                  </a:moveTo>
                  <a:cubicBezTo>
                    <a:pt x="587" y="14547"/>
                    <a:pt x="0" y="11668"/>
                    <a:pt x="0" y="8760"/>
                  </a:cubicBezTo>
                  <a:cubicBezTo>
                    <a:pt x="-1" y="5742"/>
                    <a:pt x="632" y="2758"/>
                    <a:pt x="1856" y="0"/>
                  </a:cubicBezTo>
                  <a:lnTo>
                    <a:pt x="21600" y="8760"/>
                  </a:lnTo>
                  <a:lnTo>
                    <a:pt x="1727" y="17223"/>
                  </a:lnTo>
                  <a:close/>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p>
              <a:endParaRPr lang="en-US"/>
            </a:p>
          </p:txBody>
        </p:sp>
        <p:sp>
          <p:nvSpPr>
            <p:cNvPr id="44" name="Line 56">
              <a:extLst>
                <a:ext uri="{FF2B5EF4-FFF2-40B4-BE49-F238E27FC236}">
                  <a16:creationId xmlns:a16="http://schemas.microsoft.com/office/drawing/2014/main" id="{89129E71-4B7F-3B69-5231-4E3A7472DBB1}"/>
                </a:ext>
              </a:extLst>
            </p:cNvPr>
            <p:cNvSpPr>
              <a:spLocks noChangeShapeType="1"/>
            </p:cNvSpPr>
            <p:nvPr/>
          </p:nvSpPr>
          <p:spPr bwMode="auto">
            <a:xfrm>
              <a:off x="3541" y="1735"/>
              <a:ext cx="68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Rectangle 57">
              <a:extLst>
                <a:ext uri="{FF2B5EF4-FFF2-40B4-BE49-F238E27FC236}">
                  <a16:creationId xmlns:a16="http://schemas.microsoft.com/office/drawing/2014/main" id="{396C2519-0A1D-9EF0-4EFE-F0CFE9F54491}"/>
                </a:ext>
              </a:extLst>
            </p:cNvPr>
            <p:cNvSpPr>
              <a:spLocks noChangeArrowheads="1"/>
            </p:cNvSpPr>
            <p:nvPr/>
          </p:nvSpPr>
          <p:spPr bwMode="auto">
            <a:xfrm>
              <a:off x="3884" y="1618"/>
              <a:ext cx="28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RED</a:t>
              </a:r>
            </a:p>
          </p:txBody>
        </p:sp>
        <p:sp>
          <p:nvSpPr>
            <p:cNvPr id="46" name="Rectangle 58">
              <a:extLst>
                <a:ext uri="{FF2B5EF4-FFF2-40B4-BE49-F238E27FC236}">
                  <a16:creationId xmlns:a16="http://schemas.microsoft.com/office/drawing/2014/main" id="{2820E9B7-3FE3-B0F5-8324-2BCC54CA1936}"/>
                </a:ext>
              </a:extLst>
            </p:cNvPr>
            <p:cNvSpPr>
              <a:spLocks noChangeArrowheads="1"/>
            </p:cNvSpPr>
            <p:nvPr/>
          </p:nvSpPr>
          <p:spPr bwMode="auto">
            <a:xfrm>
              <a:off x="3884" y="1752"/>
              <a:ext cx="39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GREEN</a:t>
              </a:r>
            </a:p>
          </p:txBody>
        </p:sp>
        <p:sp>
          <p:nvSpPr>
            <p:cNvPr id="47" name="Rectangle 59">
              <a:extLst>
                <a:ext uri="{FF2B5EF4-FFF2-40B4-BE49-F238E27FC236}">
                  <a16:creationId xmlns:a16="http://schemas.microsoft.com/office/drawing/2014/main" id="{2618566F-D132-5D91-AD19-2EFD0F9AC599}"/>
                </a:ext>
              </a:extLst>
            </p:cNvPr>
            <p:cNvSpPr>
              <a:spLocks noChangeArrowheads="1"/>
            </p:cNvSpPr>
            <p:nvPr/>
          </p:nvSpPr>
          <p:spPr bwMode="auto">
            <a:xfrm>
              <a:off x="3884" y="1903"/>
              <a:ext cx="33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BLUE</a:t>
              </a:r>
            </a:p>
          </p:txBody>
        </p:sp>
        <p:sp>
          <p:nvSpPr>
            <p:cNvPr id="48" name="Rectangle 60">
              <a:extLst>
                <a:ext uri="{FF2B5EF4-FFF2-40B4-BE49-F238E27FC236}">
                  <a16:creationId xmlns:a16="http://schemas.microsoft.com/office/drawing/2014/main" id="{106C6F3F-93DD-657D-CFBB-1357A8437D26}"/>
                </a:ext>
              </a:extLst>
            </p:cNvPr>
            <p:cNvSpPr>
              <a:spLocks noChangeArrowheads="1"/>
            </p:cNvSpPr>
            <p:nvPr/>
          </p:nvSpPr>
          <p:spPr bwMode="auto">
            <a:xfrm>
              <a:off x="4584" y="2333"/>
              <a:ext cx="121" cy="14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 name="Rectangle 61">
              <a:extLst>
                <a:ext uri="{FF2B5EF4-FFF2-40B4-BE49-F238E27FC236}">
                  <a16:creationId xmlns:a16="http://schemas.microsoft.com/office/drawing/2014/main" id="{A7C1B3EC-0264-4277-8F1E-23DF468446AF}"/>
                </a:ext>
              </a:extLst>
            </p:cNvPr>
            <p:cNvSpPr>
              <a:spLocks noChangeArrowheads="1"/>
            </p:cNvSpPr>
            <p:nvPr/>
          </p:nvSpPr>
          <p:spPr bwMode="auto">
            <a:xfrm>
              <a:off x="4680" y="2195"/>
              <a:ext cx="73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Pixel displayed</a:t>
              </a:r>
            </a:p>
            <a:p>
              <a:pPr latinLnBrk="1"/>
              <a:endParaRPr lang="en-US" altLang="en-US" sz="1100">
                <a:solidFill>
                  <a:srgbClr val="000000"/>
                </a:solidFill>
                <a:latin typeface="Geneva"/>
              </a:endParaRPr>
            </a:p>
          </p:txBody>
        </p:sp>
        <p:sp>
          <p:nvSpPr>
            <p:cNvPr id="50" name="Rectangle 62">
              <a:extLst>
                <a:ext uri="{FF2B5EF4-FFF2-40B4-BE49-F238E27FC236}">
                  <a16:creationId xmlns:a16="http://schemas.microsoft.com/office/drawing/2014/main" id="{B74BAABA-98DB-7A21-F2EC-5DF4768EDBFD}"/>
                </a:ext>
              </a:extLst>
            </p:cNvPr>
            <p:cNvSpPr>
              <a:spLocks noChangeArrowheads="1"/>
            </p:cNvSpPr>
            <p:nvPr/>
          </p:nvSpPr>
          <p:spPr bwMode="auto">
            <a:xfrm>
              <a:off x="4680" y="2304"/>
              <a:ext cx="43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at x', y'</a:t>
              </a:r>
            </a:p>
          </p:txBody>
        </p:sp>
        <p:sp>
          <p:nvSpPr>
            <p:cNvPr id="51" name="Rectangle 63">
              <a:extLst>
                <a:ext uri="{FF2B5EF4-FFF2-40B4-BE49-F238E27FC236}">
                  <a16:creationId xmlns:a16="http://schemas.microsoft.com/office/drawing/2014/main" id="{4432A0AF-CF1D-9688-722B-5699019DAB2A}"/>
                </a:ext>
              </a:extLst>
            </p:cNvPr>
            <p:cNvSpPr>
              <a:spLocks noChangeArrowheads="1"/>
            </p:cNvSpPr>
            <p:nvPr/>
          </p:nvSpPr>
          <p:spPr bwMode="auto">
            <a:xfrm>
              <a:off x="917" y="2505"/>
              <a:ext cx="4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Pixel in</a:t>
              </a:r>
            </a:p>
            <a:p>
              <a:pPr latinLnBrk="1"/>
              <a:endParaRPr lang="en-US" altLang="en-US" sz="1100">
                <a:solidFill>
                  <a:srgbClr val="000000"/>
                </a:solidFill>
                <a:latin typeface="Geneva"/>
              </a:endParaRPr>
            </a:p>
          </p:txBody>
        </p:sp>
        <p:sp>
          <p:nvSpPr>
            <p:cNvPr id="52" name="Rectangle 64">
              <a:extLst>
                <a:ext uri="{FF2B5EF4-FFF2-40B4-BE49-F238E27FC236}">
                  <a16:creationId xmlns:a16="http://schemas.microsoft.com/office/drawing/2014/main" id="{7CE6267F-AB93-FF83-003F-CD4B5FC6A3F0}"/>
                </a:ext>
              </a:extLst>
            </p:cNvPr>
            <p:cNvSpPr>
              <a:spLocks noChangeArrowheads="1"/>
            </p:cNvSpPr>
            <p:nvPr/>
          </p:nvSpPr>
          <p:spPr bwMode="auto">
            <a:xfrm>
              <a:off x="917" y="2613"/>
              <a:ext cx="43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bit map</a:t>
              </a:r>
            </a:p>
            <a:p>
              <a:pPr latinLnBrk="1"/>
              <a:endParaRPr lang="en-US" altLang="en-US" sz="1100">
                <a:solidFill>
                  <a:srgbClr val="000000"/>
                </a:solidFill>
                <a:latin typeface="Geneva"/>
              </a:endParaRPr>
            </a:p>
          </p:txBody>
        </p:sp>
        <p:sp>
          <p:nvSpPr>
            <p:cNvPr id="53" name="Rectangle 65">
              <a:extLst>
                <a:ext uri="{FF2B5EF4-FFF2-40B4-BE49-F238E27FC236}">
                  <a16:creationId xmlns:a16="http://schemas.microsoft.com/office/drawing/2014/main" id="{E8C7762C-B2F0-9D90-5E65-24CD37C658B4}"/>
                </a:ext>
              </a:extLst>
            </p:cNvPr>
            <p:cNvSpPr>
              <a:spLocks noChangeArrowheads="1"/>
            </p:cNvSpPr>
            <p:nvPr/>
          </p:nvSpPr>
          <p:spPr bwMode="auto">
            <a:xfrm>
              <a:off x="917" y="2722"/>
              <a:ext cx="43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at x', y'</a:t>
              </a:r>
            </a:p>
          </p:txBody>
        </p:sp>
        <p:sp>
          <p:nvSpPr>
            <p:cNvPr id="54" name="Rectangle 66">
              <a:extLst>
                <a:ext uri="{FF2B5EF4-FFF2-40B4-BE49-F238E27FC236}">
                  <a16:creationId xmlns:a16="http://schemas.microsoft.com/office/drawing/2014/main" id="{C19B1422-C71C-0FF8-ACB3-D8736FB83984}"/>
                </a:ext>
              </a:extLst>
            </p:cNvPr>
            <p:cNvSpPr>
              <a:spLocks noChangeArrowheads="1"/>
            </p:cNvSpPr>
            <p:nvPr/>
          </p:nvSpPr>
          <p:spPr bwMode="auto">
            <a:xfrm>
              <a:off x="673" y="2873"/>
              <a:ext cx="17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0</a:t>
              </a:r>
            </a:p>
          </p:txBody>
        </p:sp>
        <p:sp>
          <p:nvSpPr>
            <p:cNvPr id="55" name="Rectangle 67">
              <a:extLst>
                <a:ext uri="{FF2B5EF4-FFF2-40B4-BE49-F238E27FC236}">
                  <a16:creationId xmlns:a16="http://schemas.microsoft.com/office/drawing/2014/main" id="{809656A0-42EC-6644-04CD-EA941CB94B3A}"/>
                </a:ext>
              </a:extLst>
            </p:cNvPr>
            <p:cNvSpPr>
              <a:spLocks noChangeArrowheads="1"/>
            </p:cNvSpPr>
            <p:nvPr/>
          </p:nvSpPr>
          <p:spPr bwMode="auto">
            <a:xfrm>
              <a:off x="1089" y="2864"/>
              <a:ext cx="16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x</a:t>
              </a:r>
            </a:p>
          </p:txBody>
        </p:sp>
        <p:sp>
          <p:nvSpPr>
            <p:cNvPr id="56" name="Rectangle 68">
              <a:extLst>
                <a:ext uri="{FF2B5EF4-FFF2-40B4-BE49-F238E27FC236}">
                  <a16:creationId xmlns:a16="http://schemas.microsoft.com/office/drawing/2014/main" id="{C4CB7C7B-CA3A-DA09-A408-E2C46697C991}"/>
                </a:ext>
              </a:extLst>
            </p:cNvPr>
            <p:cNvSpPr>
              <a:spLocks noChangeArrowheads="1"/>
            </p:cNvSpPr>
            <p:nvPr/>
          </p:nvSpPr>
          <p:spPr bwMode="auto">
            <a:xfrm>
              <a:off x="573" y="2739"/>
              <a:ext cx="17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0</a:t>
              </a:r>
            </a:p>
          </p:txBody>
        </p:sp>
        <p:sp>
          <p:nvSpPr>
            <p:cNvPr id="57" name="Rectangle 69">
              <a:extLst>
                <a:ext uri="{FF2B5EF4-FFF2-40B4-BE49-F238E27FC236}">
                  <a16:creationId xmlns:a16="http://schemas.microsoft.com/office/drawing/2014/main" id="{59ECE83D-35EA-E647-DDE8-19899DAA9DDF}"/>
                </a:ext>
              </a:extLst>
            </p:cNvPr>
            <p:cNvSpPr>
              <a:spLocks noChangeArrowheads="1"/>
            </p:cNvSpPr>
            <p:nvPr/>
          </p:nvSpPr>
          <p:spPr bwMode="auto">
            <a:xfrm>
              <a:off x="587" y="2128"/>
              <a:ext cx="16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y</a:t>
              </a:r>
            </a:p>
          </p:txBody>
        </p:sp>
        <p:sp>
          <p:nvSpPr>
            <p:cNvPr id="58" name="Rectangle 70">
              <a:extLst>
                <a:ext uri="{FF2B5EF4-FFF2-40B4-BE49-F238E27FC236}">
                  <a16:creationId xmlns:a16="http://schemas.microsoft.com/office/drawing/2014/main" id="{EAD9B778-53E5-2500-C145-602BA4DA8D08}"/>
                </a:ext>
              </a:extLst>
            </p:cNvPr>
            <p:cNvSpPr>
              <a:spLocks noChangeArrowheads="1"/>
            </p:cNvSpPr>
            <p:nvPr/>
          </p:nvSpPr>
          <p:spPr bwMode="auto">
            <a:xfrm>
              <a:off x="1619" y="2864"/>
              <a:ext cx="16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x</a:t>
              </a:r>
            </a:p>
          </p:txBody>
        </p:sp>
        <p:sp>
          <p:nvSpPr>
            <p:cNvPr id="59" name="Rectangle 71">
              <a:extLst>
                <a:ext uri="{FF2B5EF4-FFF2-40B4-BE49-F238E27FC236}">
                  <a16:creationId xmlns:a16="http://schemas.microsoft.com/office/drawing/2014/main" id="{ACE53CEF-41D2-0F9E-8144-A7A9F543416A}"/>
                </a:ext>
              </a:extLst>
            </p:cNvPr>
            <p:cNvSpPr>
              <a:spLocks noChangeArrowheads="1"/>
            </p:cNvSpPr>
            <p:nvPr/>
          </p:nvSpPr>
          <p:spPr bwMode="auto">
            <a:xfrm>
              <a:off x="1676" y="2929"/>
              <a:ext cx="25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max</a:t>
              </a:r>
            </a:p>
          </p:txBody>
        </p:sp>
        <p:sp>
          <p:nvSpPr>
            <p:cNvPr id="60" name="Rectangle 72">
              <a:extLst>
                <a:ext uri="{FF2B5EF4-FFF2-40B4-BE49-F238E27FC236}">
                  <a16:creationId xmlns:a16="http://schemas.microsoft.com/office/drawing/2014/main" id="{D12FFC96-86B7-8170-92FB-E593CAD5FD7F}"/>
                </a:ext>
              </a:extLst>
            </p:cNvPr>
            <p:cNvSpPr>
              <a:spLocks noChangeArrowheads="1"/>
            </p:cNvSpPr>
            <p:nvPr/>
          </p:nvSpPr>
          <p:spPr bwMode="auto">
            <a:xfrm>
              <a:off x="501" y="1692"/>
              <a:ext cx="25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900">
                  <a:solidFill>
                    <a:srgbClr val="000000"/>
                  </a:solidFill>
                  <a:latin typeface="Geneva"/>
                </a:rPr>
                <a:t>max</a:t>
              </a:r>
            </a:p>
          </p:txBody>
        </p:sp>
        <p:sp>
          <p:nvSpPr>
            <p:cNvPr id="61" name="Rectangle 73">
              <a:extLst>
                <a:ext uri="{FF2B5EF4-FFF2-40B4-BE49-F238E27FC236}">
                  <a16:creationId xmlns:a16="http://schemas.microsoft.com/office/drawing/2014/main" id="{0DCCA17F-6154-8170-EE77-9B7DD9E86F52}"/>
                </a:ext>
              </a:extLst>
            </p:cNvPr>
            <p:cNvSpPr>
              <a:spLocks noChangeArrowheads="1"/>
            </p:cNvSpPr>
            <p:nvPr/>
          </p:nvSpPr>
          <p:spPr bwMode="auto">
            <a:xfrm>
              <a:off x="451" y="1618"/>
              <a:ext cx="16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y</a:t>
              </a:r>
            </a:p>
          </p:txBody>
        </p:sp>
        <p:sp>
          <p:nvSpPr>
            <p:cNvPr id="62" name="Arc 74">
              <a:extLst>
                <a:ext uri="{FF2B5EF4-FFF2-40B4-BE49-F238E27FC236}">
                  <a16:creationId xmlns:a16="http://schemas.microsoft.com/office/drawing/2014/main" id="{BA38910E-DFD7-4B6B-7A87-085EACC94E14}"/>
                </a:ext>
              </a:extLst>
            </p:cNvPr>
            <p:cNvSpPr>
              <a:spLocks/>
            </p:cNvSpPr>
            <p:nvPr/>
          </p:nvSpPr>
          <p:spPr bwMode="auto">
            <a:xfrm>
              <a:off x="1362" y="2904"/>
              <a:ext cx="68" cy="63"/>
            </a:xfrm>
            <a:custGeom>
              <a:avLst/>
              <a:gdLst>
                <a:gd name="T0" fmla="*/ 0 w 21600"/>
                <a:gd name="T1" fmla="*/ 0 h 17105"/>
                <a:gd name="T2" fmla="*/ 0 w 21600"/>
                <a:gd name="T3" fmla="*/ 0 h 17105"/>
                <a:gd name="T4" fmla="*/ 0 w 21600"/>
                <a:gd name="T5" fmla="*/ 0 h 17105"/>
                <a:gd name="T6" fmla="*/ 0 60000 65536"/>
                <a:gd name="T7" fmla="*/ 0 60000 65536"/>
                <a:gd name="T8" fmla="*/ 0 60000 65536"/>
                <a:gd name="T9" fmla="*/ 0 w 21600"/>
                <a:gd name="T10" fmla="*/ 0 h 17105"/>
                <a:gd name="T11" fmla="*/ 21600 w 21600"/>
                <a:gd name="T12" fmla="*/ 17105 h 17105"/>
              </a:gdLst>
              <a:ahLst/>
              <a:cxnLst>
                <a:cxn ang="T6">
                  <a:pos x="T0" y="T1"/>
                </a:cxn>
                <a:cxn ang="T7">
                  <a:pos x="T2" y="T3"/>
                </a:cxn>
                <a:cxn ang="T8">
                  <a:pos x="T4" y="T5"/>
                </a:cxn>
              </a:cxnLst>
              <a:rect l="T9" t="T10" r="T11" b="T12"/>
              <a:pathLst>
                <a:path w="21600" h="17105" fill="none" extrusionOk="0">
                  <a:moveTo>
                    <a:pt x="1669" y="17104"/>
                  </a:moveTo>
                  <a:cubicBezTo>
                    <a:pt x="567" y="14467"/>
                    <a:pt x="0" y="11636"/>
                    <a:pt x="0" y="8778"/>
                  </a:cubicBezTo>
                  <a:cubicBezTo>
                    <a:pt x="-1" y="5753"/>
                    <a:pt x="635" y="2763"/>
                    <a:pt x="1864" y="0"/>
                  </a:cubicBezTo>
                </a:path>
                <a:path w="21600" h="17105" stroke="0" extrusionOk="0">
                  <a:moveTo>
                    <a:pt x="1669" y="17104"/>
                  </a:moveTo>
                  <a:cubicBezTo>
                    <a:pt x="567" y="14467"/>
                    <a:pt x="0" y="11636"/>
                    <a:pt x="0" y="8778"/>
                  </a:cubicBezTo>
                  <a:cubicBezTo>
                    <a:pt x="-1" y="5753"/>
                    <a:pt x="635" y="2763"/>
                    <a:pt x="1864" y="0"/>
                  </a:cubicBezTo>
                  <a:lnTo>
                    <a:pt x="21600" y="8778"/>
                  </a:lnTo>
                  <a:lnTo>
                    <a:pt x="1669" y="17104"/>
                  </a:lnTo>
                  <a:close/>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p>
              <a:endParaRPr lang="en-US"/>
            </a:p>
          </p:txBody>
        </p:sp>
        <p:sp>
          <p:nvSpPr>
            <p:cNvPr id="63" name="Line 75">
              <a:extLst>
                <a:ext uri="{FF2B5EF4-FFF2-40B4-BE49-F238E27FC236}">
                  <a16:creationId xmlns:a16="http://schemas.microsoft.com/office/drawing/2014/main" id="{8FC03752-4C4B-F445-47DC-4AF6A9C30945}"/>
                </a:ext>
              </a:extLst>
            </p:cNvPr>
            <p:cNvSpPr>
              <a:spLocks noChangeShapeType="1"/>
            </p:cNvSpPr>
            <p:nvPr/>
          </p:nvSpPr>
          <p:spPr bwMode="auto">
            <a:xfrm>
              <a:off x="1226" y="2944"/>
              <a:ext cx="142"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Arc 76">
              <a:extLst>
                <a:ext uri="{FF2B5EF4-FFF2-40B4-BE49-F238E27FC236}">
                  <a16:creationId xmlns:a16="http://schemas.microsoft.com/office/drawing/2014/main" id="{0892443F-19B2-2D33-07A0-4740C33B85D6}"/>
                </a:ext>
              </a:extLst>
            </p:cNvPr>
            <p:cNvSpPr>
              <a:spLocks/>
            </p:cNvSpPr>
            <p:nvPr/>
          </p:nvSpPr>
          <p:spPr bwMode="auto">
            <a:xfrm>
              <a:off x="636" y="1899"/>
              <a:ext cx="54" cy="80"/>
            </a:xfrm>
            <a:custGeom>
              <a:avLst/>
              <a:gdLst>
                <a:gd name="T0" fmla="*/ 0 w 17339"/>
                <a:gd name="T1" fmla="*/ 0 h 21600"/>
                <a:gd name="T2" fmla="*/ 0 w 17339"/>
                <a:gd name="T3" fmla="*/ 0 h 21600"/>
                <a:gd name="T4" fmla="*/ 0 w 17339"/>
                <a:gd name="T5" fmla="*/ 0 h 21600"/>
                <a:gd name="T6" fmla="*/ 0 60000 65536"/>
                <a:gd name="T7" fmla="*/ 0 60000 65536"/>
                <a:gd name="T8" fmla="*/ 0 60000 65536"/>
                <a:gd name="T9" fmla="*/ 0 w 17339"/>
                <a:gd name="T10" fmla="*/ 0 h 21600"/>
                <a:gd name="T11" fmla="*/ 17339 w 17339"/>
                <a:gd name="T12" fmla="*/ 21600 h 21600"/>
              </a:gdLst>
              <a:ahLst/>
              <a:cxnLst>
                <a:cxn ang="T6">
                  <a:pos x="T0" y="T1"/>
                </a:cxn>
                <a:cxn ang="T7">
                  <a:pos x="T2" y="T3"/>
                </a:cxn>
                <a:cxn ang="T8">
                  <a:pos x="T4" y="T5"/>
                </a:cxn>
              </a:cxnLst>
              <a:rect l="T9" t="T10" r="T11" b="T12"/>
              <a:pathLst>
                <a:path w="17339" h="21600" fill="none" extrusionOk="0">
                  <a:moveTo>
                    <a:pt x="17338" y="19899"/>
                  </a:moveTo>
                  <a:cubicBezTo>
                    <a:pt x="14680" y="21021"/>
                    <a:pt x="11824" y="21599"/>
                    <a:pt x="8939" y="21600"/>
                  </a:cubicBezTo>
                  <a:cubicBezTo>
                    <a:pt x="5855" y="21600"/>
                    <a:pt x="2807" y="20939"/>
                    <a:pt x="0" y="19663"/>
                  </a:cubicBezTo>
                </a:path>
                <a:path w="17339" h="21600" stroke="0" extrusionOk="0">
                  <a:moveTo>
                    <a:pt x="17338" y="19899"/>
                  </a:moveTo>
                  <a:cubicBezTo>
                    <a:pt x="14680" y="21021"/>
                    <a:pt x="11824" y="21599"/>
                    <a:pt x="8939" y="21600"/>
                  </a:cubicBezTo>
                  <a:cubicBezTo>
                    <a:pt x="5855" y="21600"/>
                    <a:pt x="2807" y="20939"/>
                    <a:pt x="0" y="19663"/>
                  </a:cubicBezTo>
                  <a:lnTo>
                    <a:pt x="8939" y="0"/>
                  </a:lnTo>
                  <a:lnTo>
                    <a:pt x="17338" y="19899"/>
                  </a:lnTo>
                  <a:close/>
                </a:path>
              </a:pathLst>
            </a:custGeom>
            <a:solidFill>
              <a:srgbClr val="000000"/>
            </a:solidFill>
            <a:ln>
              <a:noFill/>
            </a:ln>
            <a:extLst>
              <a:ext uri="{91240B29-F687-4F45-9708-019B960494DF}">
                <a14:hiddenLine xmlns:a14="http://schemas.microsoft.com/office/drawing/2010/main" w="127000" cap="rnd">
                  <a:solidFill>
                    <a:srgbClr val="000000"/>
                  </a:solidFill>
                  <a:round/>
                  <a:headEnd/>
                  <a:tailEnd/>
                </a14:hiddenLine>
              </a:ext>
            </a:extLst>
          </p:spPr>
          <p:txBody>
            <a:bodyPr/>
            <a:lstStyle/>
            <a:p>
              <a:endParaRPr lang="en-US"/>
            </a:p>
          </p:txBody>
        </p:sp>
        <p:sp>
          <p:nvSpPr>
            <p:cNvPr id="65" name="Line 77">
              <a:extLst>
                <a:ext uri="{FF2B5EF4-FFF2-40B4-BE49-F238E27FC236}">
                  <a16:creationId xmlns:a16="http://schemas.microsoft.com/office/drawing/2014/main" id="{7BB627E6-CB1F-F45B-AB99-F7B278AEBBE5}"/>
                </a:ext>
              </a:extLst>
            </p:cNvPr>
            <p:cNvSpPr>
              <a:spLocks noChangeShapeType="1"/>
            </p:cNvSpPr>
            <p:nvPr/>
          </p:nvSpPr>
          <p:spPr bwMode="auto">
            <a:xfrm flipV="1">
              <a:off x="663" y="1970"/>
              <a:ext cx="0" cy="13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Rectangle 78">
              <a:extLst>
                <a:ext uri="{FF2B5EF4-FFF2-40B4-BE49-F238E27FC236}">
                  <a16:creationId xmlns:a16="http://schemas.microsoft.com/office/drawing/2014/main" id="{AFF486DB-9DFF-D603-152F-0A131BD948A2}"/>
                </a:ext>
              </a:extLst>
            </p:cNvPr>
            <p:cNvSpPr>
              <a:spLocks noChangeArrowheads="1"/>
            </p:cNvSpPr>
            <p:nvPr/>
          </p:nvSpPr>
          <p:spPr bwMode="auto">
            <a:xfrm>
              <a:off x="1031" y="3065"/>
              <a:ext cx="44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Bit map</a:t>
              </a:r>
            </a:p>
          </p:txBody>
        </p:sp>
        <p:sp>
          <p:nvSpPr>
            <p:cNvPr id="67" name="Rectangle 79">
              <a:extLst>
                <a:ext uri="{FF2B5EF4-FFF2-40B4-BE49-F238E27FC236}">
                  <a16:creationId xmlns:a16="http://schemas.microsoft.com/office/drawing/2014/main" id="{145FA6CF-271B-9747-0B0E-F8DEC71DCFD5}"/>
                </a:ext>
              </a:extLst>
            </p:cNvPr>
            <p:cNvSpPr>
              <a:spLocks noChangeArrowheads="1"/>
            </p:cNvSpPr>
            <p:nvPr/>
          </p:nvSpPr>
          <p:spPr bwMode="auto">
            <a:xfrm>
              <a:off x="2472" y="3065"/>
              <a:ext cx="70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Look-up table</a:t>
              </a:r>
            </a:p>
          </p:txBody>
        </p:sp>
        <p:sp>
          <p:nvSpPr>
            <p:cNvPr id="68" name="Rectangle 80">
              <a:extLst>
                <a:ext uri="{FF2B5EF4-FFF2-40B4-BE49-F238E27FC236}">
                  <a16:creationId xmlns:a16="http://schemas.microsoft.com/office/drawing/2014/main" id="{6525F4D8-DA7B-C4D7-A265-994B834BFE9A}"/>
                </a:ext>
              </a:extLst>
            </p:cNvPr>
            <p:cNvSpPr>
              <a:spLocks noChangeArrowheads="1"/>
            </p:cNvSpPr>
            <p:nvPr/>
          </p:nvSpPr>
          <p:spPr bwMode="auto">
            <a:xfrm>
              <a:off x="4651" y="3065"/>
              <a:ext cx="41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000000"/>
                  </a:solidFill>
                  <a:latin typeface="Geneva"/>
                </a:rPr>
                <a:t>Display</a:t>
              </a:r>
            </a:p>
          </p:txBody>
        </p:sp>
      </p:grpSp>
      <p:sp>
        <p:nvSpPr>
          <p:cNvPr id="83" name="TextBox 82">
            <a:extLst>
              <a:ext uri="{FF2B5EF4-FFF2-40B4-BE49-F238E27FC236}">
                <a16:creationId xmlns:a16="http://schemas.microsoft.com/office/drawing/2014/main" id="{967159C4-60DC-4DCB-8065-BDFDEDD7C134}"/>
              </a:ext>
            </a:extLst>
          </p:cNvPr>
          <p:cNvSpPr txBox="1"/>
          <p:nvPr/>
        </p:nvSpPr>
        <p:spPr>
          <a:xfrm>
            <a:off x="555750" y="4978228"/>
            <a:ext cx="8529556" cy="1338828"/>
          </a:xfrm>
          <a:prstGeom prst="rect">
            <a:avLst/>
          </a:prstGeom>
          <a:noFill/>
        </p:spPr>
        <p:txBody>
          <a:bodyPr wrap="square">
            <a:spAutoFit/>
          </a:bodyPr>
          <a:lstStyle/>
          <a:p>
            <a:pPr>
              <a:spcBef>
                <a:spcPct val="50000"/>
              </a:spcBef>
              <a:defRPr/>
            </a:pPr>
            <a:r>
              <a:rPr lang="en-US" sz="1800" dirty="0">
                <a:latin typeface="+mj-lt"/>
              </a:rPr>
              <a:t>Video look-up table organization: each table entry is a 12 bit per entry. </a:t>
            </a:r>
          </a:p>
          <a:p>
            <a:pPr>
              <a:spcBef>
                <a:spcPct val="50000"/>
              </a:spcBef>
              <a:defRPr/>
            </a:pPr>
            <a:r>
              <a:rPr lang="en-US" sz="1800" dirty="0">
                <a:latin typeface="+mj-lt"/>
              </a:rPr>
              <a:t>A pixel with value 67 is displayed on the screen containing the value in the table is 2465 - with the red electron gun at 9/15 (binary 1001) of maximum, green at 10/15, and the blue is 1/15.</a:t>
            </a:r>
          </a:p>
        </p:txBody>
      </p:sp>
    </p:spTree>
    <p:extLst>
      <p:ext uri="{BB962C8B-B14F-4D97-AF65-F5344CB8AC3E}">
        <p14:creationId xmlns:p14="http://schemas.microsoft.com/office/powerpoint/2010/main" val="75485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A00FAC-CA6C-C972-04D5-8AEB9D3BEE02}"/>
              </a:ext>
            </a:extLst>
          </p:cNvPr>
          <p:cNvSpPr>
            <a:spLocks noGrp="1"/>
          </p:cNvSpPr>
          <p:nvPr>
            <p:ph type="ctrTitle"/>
          </p:nvPr>
        </p:nvSpPr>
        <p:spPr/>
        <p:txBody>
          <a:bodyPr/>
          <a:lstStyle/>
          <a:p>
            <a:r>
              <a:rPr lang="en-US" dirty="0"/>
              <a:t>Problem</a:t>
            </a:r>
          </a:p>
        </p:txBody>
      </p:sp>
      <p:sp>
        <p:nvSpPr>
          <p:cNvPr id="5" name="Subtitle 4">
            <a:extLst>
              <a:ext uri="{FF2B5EF4-FFF2-40B4-BE49-F238E27FC236}">
                <a16:creationId xmlns:a16="http://schemas.microsoft.com/office/drawing/2014/main" id="{DEDC44DD-58D9-1051-040C-D5BD0670D9ED}"/>
              </a:ext>
            </a:extLst>
          </p:cNvPr>
          <p:cNvSpPr>
            <a:spLocks noGrp="1"/>
          </p:cNvSpPr>
          <p:nvPr>
            <p:ph type="subTitle" idx="1"/>
          </p:nvPr>
        </p:nvSpPr>
        <p:spPr/>
        <p:txBody>
          <a:bodyPr/>
          <a:lstStyle/>
          <a:p>
            <a:endParaRPr lang="en-US"/>
          </a:p>
        </p:txBody>
      </p:sp>
      <p:sp>
        <p:nvSpPr>
          <p:cNvPr id="7" name="TextBox 6">
            <a:extLst>
              <a:ext uri="{FF2B5EF4-FFF2-40B4-BE49-F238E27FC236}">
                <a16:creationId xmlns:a16="http://schemas.microsoft.com/office/drawing/2014/main" id="{E6C28D7E-3AA2-3FA5-1F5A-A1896506660B}"/>
              </a:ext>
            </a:extLst>
          </p:cNvPr>
          <p:cNvSpPr txBox="1"/>
          <p:nvPr/>
        </p:nvSpPr>
        <p:spPr>
          <a:xfrm>
            <a:off x="232859" y="2137759"/>
            <a:ext cx="8627165" cy="3108543"/>
          </a:xfrm>
          <a:prstGeom prst="rect">
            <a:avLst/>
          </a:prstGeom>
          <a:noFill/>
        </p:spPr>
        <p:txBody>
          <a:bodyPr wrap="square">
            <a:spAutoFit/>
          </a:bodyPr>
          <a:lstStyle/>
          <a:p>
            <a:pPr algn="just"/>
            <a:r>
              <a:rPr lang="en-US" altLang="en-US" sz="2800" dirty="0"/>
              <a:t>Display </a:t>
            </a:r>
            <a:r>
              <a:rPr lang="en-US" altLang="en-US" sz="2800" b="1" dirty="0"/>
              <a:t>Color Map Look-Up Table</a:t>
            </a:r>
            <a:r>
              <a:rPr lang="en-US" altLang="en-US" sz="2800" dirty="0"/>
              <a:t> with Bit-Plane for the following Video </a:t>
            </a:r>
            <a:r>
              <a:rPr lang="en-US" altLang="en-US" sz="2800" b="1" dirty="0"/>
              <a:t>look-up table organization</a:t>
            </a:r>
            <a:r>
              <a:rPr lang="en-US" altLang="en-US" sz="2800" dirty="0"/>
              <a:t>: </a:t>
            </a:r>
          </a:p>
          <a:p>
            <a:pPr algn="just">
              <a:buFont typeface="Wingdings 2" panose="05020102010507070707" pitchFamily="18" charset="2"/>
              <a:buNone/>
            </a:pPr>
            <a:endParaRPr lang="en-US" altLang="en-US" sz="2800" dirty="0"/>
          </a:p>
          <a:p>
            <a:pPr lvl="1" algn="just">
              <a:buFont typeface="Verdana" panose="020B0604030504040204" pitchFamily="34" charset="0"/>
              <a:buNone/>
            </a:pPr>
            <a:r>
              <a:rPr lang="en-US" altLang="en-US" sz="2800" dirty="0"/>
              <a:t>  	Each </a:t>
            </a:r>
            <a:r>
              <a:rPr lang="en-US" altLang="en-US" sz="2800" b="1" dirty="0"/>
              <a:t>Table</a:t>
            </a:r>
            <a:r>
              <a:rPr lang="en-US" altLang="en-US" sz="2800" dirty="0"/>
              <a:t> </a:t>
            </a:r>
            <a:r>
              <a:rPr lang="en-US" altLang="en-US" sz="2800" b="1" dirty="0"/>
              <a:t>entry</a:t>
            </a:r>
            <a:r>
              <a:rPr lang="en-US" altLang="en-US" sz="2800" dirty="0"/>
              <a:t> is a </a:t>
            </a:r>
            <a:r>
              <a:rPr lang="en-US" altLang="en-US" sz="2800" b="1" dirty="0"/>
              <a:t>12 bit</a:t>
            </a:r>
            <a:r>
              <a:rPr lang="en-US" altLang="en-US" sz="2800" dirty="0"/>
              <a:t> per Entry. A </a:t>
            </a:r>
            <a:r>
              <a:rPr lang="en-US" altLang="en-US" sz="2800" b="1" dirty="0"/>
              <a:t>Pixel</a:t>
            </a:r>
            <a:r>
              <a:rPr lang="en-US" altLang="en-US" sz="2800" dirty="0"/>
              <a:t> with value </a:t>
            </a:r>
            <a:r>
              <a:rPr lang="en-US" altLang="en-US" sz="2800" b="1" dirty="0"/>
              <a:t>79 </a:t>
            </a:r>
            <a:r>
              <a:rPr lang="en-US" altLang="en-US" sz="2800" dirty="0"/>
              <a:t>is displayed on the screen containing the value in the table is 2081 which indicates the values for the </a:t>
            </a:r>
            <a:r>
              <a:rPr lang="en-US" altLang="en-US" sz="2800" b="1" dirty="0"/>
              <a:t>Red, Green and Blue </a:t>
            </a:r>
            <a:r>
              <a:rPr lang="en-US" altLang="en-US" sz="2800" dirty="0"/>
              <a:t>electron gun.</a:t>
            </a:r>
          </a:p>
        </p:txBody>
      </p:sp>
    </p:spTree>
    <p:extLst>
      <p:ext uri="{BB962C8B-B14F-4D97-AF65-F5344CB8AC3E}">
        <p14:creationId xmlns:p14="http://schemas.microsoft.com/office/powerpoint/2010/main" val="1827887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p:cNvPicPr>
            <a:picLocks noChangeAspect="1"/>
          </p:cNvPicPr>
          <p:nvPr/>
        </p:nvPicPr>
        <p:blipFill>
          <a:blip r:embed="rId3"/>
          <a:stretch>
            <a:fillRect/>
          </a:stretch>
        </p:blipFill>
        <p:spPr>
          <a:xfrm>
            <a:off x="1880479" y="3776133"/>
            <a:ext cx="5191125" cy="22860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p:cNvSpPr>
            <a:spLocks noGrp="1"/>
          </p:cNvSpPr>
          <p:nvPr>
            <p:ph type="subTitle" idx="1"/>
          </p:nvPr>
        </p:nvSpPr>
        <p:spPr/>
        <p:txBody>
          <a:bodyPr/>
          <a:lstStyle/>
          <a:p>
            <a:endParaRPr lang="x-none" dirty="0"/>
          </a:p>
        </p:txBody>
      </p:sp>
      <p:grpSp>
        <p:nvGrpSpPr>
          <p:cNvPr id="3" name="Group 2">
            <a:extLst>
              <a:ext uri="{FF2B5EF4-FFF2-40B4-BE49-F238E27FC236}">
                <a16:creationId xmlns:a16="http://schemas.microsoft.com/office/drawing/2014/main" id="{1821CB0D-9D2F-F2DA-1ACF-CEC05D45F917}"/>
              </a:ext>
            </a:extLst>
          </p:cNvPr>
          <p:cNvGrpSpPr>
            <a:grpSpLocks/>
          </p:cNvGrpSpPr>
          <p:nvPr/>
        </p:nvGrpSpPr>
        <p:grpSpPr bwMode="auto">
          <a:xfrm>
            <a:off x="184333" y="3314474"/>
            <a:ext cx="6480176" cy="2917826"/>
            <a:chOff x="1060" y="2290"/>
            <a:chExt cx="4082" cy="1838"/>
          </a:xfrm>
        </p:grpSpPr>
        <p:grpSp>
          <p:nvGrpSpPr>
            <p:cNvPr id="4" name="Group 3">
              <a:extLst>
                <a:ext uri="{FF2B5EF4-FFF2-40B4-BE49-F238E27FC236}">
                  <a16:creationId xmlns:a16="http://schemas.microsoft.com/office/drawing/2014/main" id="{12604BB5-A7E5-C5CA-B93D-390856B9A13E}"/>
                </a:ext>
              </a:extLst>
            </p:cNvPr>
            <p:cNvGrpSpPr>
              <a:grpSpLocks/>
            </p:cNvGrpSpPr>
            <p:nvPr/>
          </p:nvGrpSpPr>
          <p:grpSpPr bwMode="auto">
            <a:xfrm>
              <a:off x="1060" y="2290"/>
              <a:ext cx="4082" cy="1838"/>
              <a:chOff x="1060" y="2471"/>
              <a:chExt cx="4082" cy="1838"/>
            </a:xfrm>
          </p:grpSpPr>
          <p:sp>
            <p:nvSpPr>
              <p:cNvPr id="10" name="Line 5">
                <a:extLst>
                  <a:ext uri="{FF2B5EF4-FFF2-40B4-BE49-F238E27FC236}">
                    <a16:creationId xmlns:a16="http://schemas.microsoft.com/office/drawing/2014/main" id="{BE7172C6-496C-8C3B-8C03-6969B7ED94EF}"/>
                  </a:ext>
                </a:extLst>
              </p:cNvPr>
              <p:cNvSpPr>
                <a:spLocks noChangeShapeType="1"/>
              </p:cNvSpPr>
              <p:nvPr/>
            </p:nvSpPr>
            <p:spPr bwMode="auto">
              <a:xfrm flipV="1">
                <a:off x="1474" y="3385"/>
                <a:ext cx="136" cy="182"/>
              </a:xfrm>
              <a:prstGeom prst="line">
                <a:avLst/>
              </a:prstGeom>
              <a:noFill/>
              <a:ln w="12700" cap="sq">
                <a:solidFill>
                  <a:srgbClr val="FF0000"/>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1" name="Group 10">
                <a:extLst>
                  <a:ext uri="{FF2B5EF4-FFF2-40B4-BE49-F238E27FC236}">
                    <a16:creationId xmlns:a16="http://schemas.microsoft.com/office/drawing/2014/main" id="{3A7F5CD1-ACCC-C405-FDD2-40453BECA1FE}"/>
                  </a:ext>
                </a:extLst>
              </p:cNvPr>
              <p:cNvGrpSpPr>
                <a:grpSpLocks/>
              </p:cNvGrpSpPr>
              <p:nvPr/>
            </p:nvGrpSpPr>
            <p:grpSpPr bwMode="auto">
              <a:xfrm>
                <a:off x="1610" y="2471"/>
                <a:ext cx="3493" cy="1815"/>
                <a:chOff x="1020" y="1298"/>
                <a:chExt cx="3493" cy="1815"/>
              </a:xfrm>
            </p:grpSpPr>
            <p:sp>
              <p:nvSpPr>
                <p:cNvPr id="23" name="Line 7">
                  <a:extLst>
                    <a:ext uri="{FF2B5EF4-FFF2-40B4-BE49-F238E27FC236}">
                      <a16:creationId xmlns:a16="http://schemas.microsoft.com/office/drawing/2014/main" id="{033F0197-97EA-F84A-1D8C-DD9B07147A99}"/>
                    </a:ext>
                  </a:extLst>
                </p:cNvPr>
                <p:cNvSpPr>
                  <a:spLocks noChangeShapeType="1"/>
                </p:cNvSpPr>
                <p:nvPr/>
              </p:nvSpPr>
              <p:spPr bwMode="auto">
                <a:xfrm>
                  <a:off x="1474" y="2495"/>
                  <a:ext cx="1363" cy="0"/>
                </a:xfrm>
                <a:prstGeom prst="line">
                  <a:avLst/>
                </a:prstGeom>
                <a:noFill/>
                <a:ln w="381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Line 8">
                  <a:extLst>
                    <a:ext uri="{FF2B5EF4-FFF2-40B4-BE49-F238E27FC236}">
                      <a16:creationId xmlns:a16="http://schemas.microsoft.com/office/drawing/2014/main" id="{4BE205CD-8333-232E-6EE2-A36E148CCE63}"/>
                    </a:ext>
                  </a:extLst>
                </p:cNvPr>
                <p:cNvSpPr>
                  <a:spLocks noChangeShapeType="1"/>
                </p:cNvSpPr>
                <p:nvPr/>
              </p:nvSpPr>
              <p:spPr bwMode="auto">
                <a:xfrm>
                  <a:off x="1718" y="2206"/>
                  <a:ext cx="1153" cy="0"/>
                </a:xfrm>
                <a:prstGeom prst="line">
                  <a:avLst/>
                </a:prstGeom>
                <a:noFill/>
                <a:ln w="76200" cap="sq">
                  <a:solidFill>
                    <a:srgbClr val="3817FF"/>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Line 9">
                  <a:extLst>
                    <a:ext uri="{FF2B5EF4-FFF2-40B4-BE49-F238E27FC236}">
                      <a16:creationId xmlns:a16="http://schemas.microsoft.com/office/drawing/2014/main" id="{A6CA9AF1-5AE5-BCDE-0B1C-C8B0C6FC0342}"/>
                    </a:ext>
                  </a:extLst>
                </p:cNvPr>
                <p:cNvSpPr>
                  <a:spLocks noChangeShapeType="1"/>
                </p:cNvSpPr>
                <p:nvPr/>
              </p:nvSpPr>
              <p:spPr bwMode="auto">
                <a:xfrm>
                  <a:off x="1474" y="1918"/>
                  <a:ext cx="1363" cy="0"/>
                </a:xfrm>
                <a:prstGeom prst="line">
                  <a:avLst/>
                </a:prstGeom>
                <a:noFill/>
                <a:ln w="381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Rectangle 25">
                  <a:extLst>
                    <a:ext uri="{FF2B5EF4-FFF2-40B4-BE49-F238E27FC236}">
                      <a16:creationId xmlns:a16="http://schemas.microsoft.com/office/drawing/2014/main" id="{4E68CF97-5C92-5B7E-6C33-83F455233DE0}"/>
                    </a:ext>
                  </a:extLst>
                </p:cNvPr>
                <p:cNvSpPr>
                  <a:spLocks noChangeArrowheads="1"/>
                </p:cNvSpPr>
                <p:nvPr/>
              </p:nvSpPr>
              <p:spPr bwMode="auto">
                <a:xfrm>
                  <a:off x="1266" y="1876"/>
                  <a:ext cx="208" cy="701"/>
                </a:xfrm>
                <a:prstGeom prst="rect">
                  <a:avLst/>
                </a:prstGeom>
                <a:solidFill>
                  <a:srgbClr val="008080"/>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Rectangle 26">
                  <a:extLst>
                    <a:ext uri="{FF2B5EF4-FFF2-40B4-BE49-F238E27FC236}">
                      <a16:creationId xmlns:a16="http://schemas.microsoft.com/office/drawing/2014/main" id="{55FB3291-52BA-9C19-AAB1-9CE3CC431C93}"/>
                    </a:ext>
                  </a:extLst>
                </p:cNvPr>
                <p:cNvSpPr>
                  <a:spLocks noChangeArrowheads="1"/>
                </p:cNvSpPr>
                <p:nvPr/>
              </p:nvSpPr>
              <p:spPr bwMode="auto">
                <a:xfrm>
                  <a:off x="1020" y="1918"/>
                  <a:ext cx="245" cy="81"/>
                </a:xfrm>
                <a:prstGeom prst="rect">
                  <a:avLst/>
                </a:prstGeom>
                <a:solidFill>
                  <a:srgbClr val="008080"/>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Rectangle 27">
                  <a:extLst>
                    <a:ext uri="{FF2B5EF4-FFF2-40B4-BE49-F238E27FC236}">
                      <a16:creationId xmlns:a16="http://schemas.microsoft.com/office/drawing/2014/main" id="{060C81A8-6665-1F96-1B37-68EF99B58D57}"/>
                    </a:ext>
                  </a:extLst>
                </p:cNvPr>
                <p:cNvSpPr>
                  <a:spLocks noChangeArrowheads="1"/>
                </p:cNvSpPr>
                <p:nvPr/>
              </p:nvSpPr>
              <p:spPr bwMode="auto">
                <a:xfrm>
                  <a:off x="1020" y="2082"/>
                  <a:ext cx="245" cy="83"/>
                </a:xfrm>
                <a:prstGeom prst="rect">
                  <a:avLst/>
                </a:prstGeom>
                <a:solidFill>
                  <a:srgbClr val="008080"/>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Rectangle 28">
                  <a:extLst>
                    <a:ext uri="{FF2B5EF4-FFF2-40B4-BE49-F238E27FC236}">
                      <a16:creationId xmlns:a16="http://schemas.microsoft.com/office/drawing/2014/main" id="{E72E82E9-C99E-A346-D372-0EED55764A12}"/>
                    </a:ext>
                  </a:extLst>
                </p:cNvPr>
                <p:cNvSpPr>
                  <a:spLocks noChangeArrowheads="1"/>
                </p:cNvSpPr>
                <p:nvPr/>
              </p:nvSpPr>
              <p:spPr bwMode="auto">
                <a:xfrm>
                  <a:off x="1020" y="2247"/>
                  <a:ext cx="245" cy="83"/>
                </a:xfrm>
                <a:prstGeom prst="rect">
                  <a:avLst/>
                </a:prstGeom>
                <a:solidFill>
                  <a:srgbClr val="008080"/>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Rectangle 29">
                  <a:extLst>
                    <a:ext uri="{FF2B5EF4-FFF2-40B4-BE49-F238E27FC236}">
                      <a16:creationId xmlns:a16="http://schemas.microsoft.com/office/drawing/2014/main" id="{55CF6DCE-1B6E-769D-8609-DC904EDD636A}"/>
                    </a:ext>
                  </a:extLst>
                </p:cNvPr>
                <p:cNvSpPr>
                  <a:spLocks noChangeArrowheads="1"/>
                </p:cNvSpPr>
                <p:nvPr/>
              </p:nvSpPr>
              <p:spPr bwMode="auto">
                <a:xfrm>
                  <a:off x="1020" y="2413"/>
                  <a:ext cx="245" cy="82"/>
                </a:xfrm>
                <a:prstGeom prst="rect">
                  <a:avLst/>
                </a:prstGeom>
                <a:solidFill>
                  <a:srgbClr val="008080"/>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Line 15">
                  <a:extLst>
                    <a:ext uri="{FF2B5EF4-FFF2-40B4-BE49-F238E27FC236}">
                      <a16:creationId xmlns:a16="http://schemas.microsoft.com/office/drawing/2014/main" id="{44B0D7A4-6A25-2C2B-A504-BF5FBE5DCF94}"/>
                    </a:ext>
                  </a:extLst>
                </p:cNvPr>
                <p:cNvSpPr>
                  <a:spLocks noChangeShapeType="1"/>
                </p:cNvSpPr>
                <p:nvPr/>
              </p:nvSpPr>
              <p:spPr bwMode="auto">
                <a:xfrm flipV="1">
                  <a:off x="2837" y="1340"/>
                  <a:ext cx="1396" cy="578"/>
                </a:xfrm>
                <a:prstGeom prst="line">
                  <a:avLst/>
                </a:prstGeom>
                <a:noFill/>
                <a:ln w="381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Rectangle 31">
                  <a:extLst>
                    <a:ext uri="{FF2B5EF4-FFF2-40B4-BE49-F238E27FC236}">
                      <a16:creationId xmlns:a16="http://schemas.microsoft.com/office/drawing/2014/main" id="{C8DD45EE-7529-CEF8-7A89-C2E2A5B4C20A}"/>
                    </a:ext>
                  </a:extLst>
                </p:cNvPr>
                <p:cNvSpPr>
                  <a:spLocks noChangeArrowheads="1"/>
                </p:cNvSpPr>
                <p:nvPr/>
              </p:nvSpPr>
              <p:spPr bwMode="auto">
                <a:xfrm>
                  <a:off x="1474" y="2123"/>
                  <a:ext cx="244" cy="166"/>
                </a:xfrm>
                <a:prstGeom prst="rect">
                  <a:avLst/>
                </a:prstGeom>
                <a:solidFill>
                  <a:srgbClr val="008080"/>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3" name="Group 32">
                  <a:extLst>
                    <a:ext uri="{FF2B5EF4-FFF2-40B4-BE49-F238E27FC236}">
                      <a16:creationId xmlns:a16="http://schemas.microsoft.com/office/drawing/2014/main" id="{A10B357F-C0B0-B3F7-FDF0-DA3FD7915BEF}"/>
                    </a:ext>
                  </a:extLst>
                </p:cNvPr>
                <p:cNvGrpSpPr>
                  <a:grpSpLocks/>
                </p:cNvGrpSpPr>
                <p:nvPr/>
              </p:nvGrpSpPr>
              <p:grpSpPr bwMode="auto">
                <a:xfrm>
                  <a:off x="1789" y="2004"/>
                  <a:ext cx="454" cy="414"/>
                  <a:chOff x="2426" y="2069"/>
                  <a:chExt cx="635" cy="454"/>
                </a:xfrm>
              </p:grpSpPr>
              <p:sp>
                <p:nvSpPr>
                  <p:cNvPr id="52" name="Rectangle 51">
                    <a:extLst>
                      <a:ext uri="{FF2B5EF4-FFF2-40B4-BE49-F238E27FC236}">
                        <a16:creationId xmlns:a16="http://schemas.microsoft.com/office/drawing/2014/main" id="{6F54B462-80FB-232B-9047-3B632D3D0BC0}"/>
                      </a:ext>
                    </a:extLst>
                  </p:cNvPr>
                  <p:cNvSpPr>
                    <a:spLocks noChangeArrowheads="1"/>
                  </p:cNvSpPr>
                  <p:nvPr/>
                </p:nvSpPr>
                <p:spPr bwMode="auto">
                  <a:xfrm>
                    <a:off x="2426" y="2432"/>
                    <a:ext cx="635" cy="91"/>
                  </a:xfrm>
                  <a:prstGeom prst="rect">
                    <a:avLst/>
                  </a:prstGeom>
                  <a:solidFill>
                    <a:srgbClr val="008080"/>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Rectangle 52">
                    <a:extLst>
                      <a:ext uri="{FF2B5EF4-FFF2-40B4-BE49-F238E27FC236}">
                        <a16:creationId xmlns:a16="http://schemas.microsoft.com/office/drawing/2014/main" id="{AB9A8B98-A7AF-0B9E-B928-EACDE84BBF1D}"/>
                      </a:ext>
                    </a:extLst>
                  </p:cNvPr>
                  <p:cNvSpPr>
                    <a:spLocks noChangeArrowheads="1"/>
                  </p:cNvSpPr>
                  <p:nvPr/>
                </p:nvSpPr>
                <p:spPr bwMode="auto">
                  <a:xfrm>
                    <a:off x="2426" y="2069"/>
                    <a:ext cx="91" cy="182"/>
                  </a:xfrm>
                  <a:prstGeom prst="rect">
                    <a:avLst/>
                  </a:prstGeom>
                  <a:solidFill>
                    <a:srgbClr val="008080"/>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Rectangle 53">
                    <a:extLst>
                      <a:ext uri="{FF2B5EF4-FFF2-40B4-BE49-F238E27FC236}">
                        <a16:creationId xmlns:a16="http://schemas.microsoft.com/office/drawing/2014/main" id="{EF3B04CA-3166-EE14-9D3B-F2A4D5283DB4}"/>
                      </a:ext>
                    </a:extLst>
                  </p:cNvPr>
                  <p:cNvSpPr>
                    <a:spLocks noChangeArrowheads="1"/>
                  </p:cNvSpPr>
                  <p:nvPr/>
                </p:nvSpPr>
                <p:spPr bwMode="auto">
                  <a:xfrm>
                    <a:off x="2970" y="2069"/>
                    <a:ext cx="91" cy="182"/>
                  </a:xfrm>
                  <a:prstGeom prst="rect">
                    <a:avLst/>
                  </a:prstGeom>
                  <a:solidFill>
                    <a:srgbClr val="008080"/>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Rectangle 54">
                    <a:extLst>
                      <a:ext uri="{FF2B5EF4-FFF2-40B4-BE49-F238E27FC236}">
                        <a16:creationId xmlns:a16="http://schemas.microsoft.com/office/drawing/2014/main" id="{E546F851-98BB-5743-34E8-900BA4788E6B}"/>
                      </a:ext>
                    </a:extLst>
                  </p:cNvPr>
                  <p:cNvSpPr>
                    <a:spLocks noChangeArrowheads="1"/>
                  </p:cNvSpPr>
                  <p:nvPr/>
                </p:nvSpPr>
                <p:spPr bwMode="auto">
                  <a:xfrm>
                    <a:off x="2426" y="2341"/>
                    <a:ext cx="91" cy="182"/>
                  </a:xfrm>
                  <a:prstGeom prst="rect">
                    <a:avLst/>
                  </a:prstGeom>
                  <a:solidFill>
                    <a:srgbClr val="008080"/>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Rectangle 55">
                    <a:extLst>
                      <a:ext uri="{FF2B5EF4-FFF2-40B4-BE49-F238E27FC236}">
                        <a16:creationId xmlns:a16="http://schemas.microsoft.com/office/drawing/2014/main" id="{AFDAEFA4-E7D5-8E57-1582-1DA374AE7E59}"/>
                      </a:ext>
                    </a:extLst>
                  </p:cNvPr>
                  <p:cNvSpPr>
                    <a:spLocks noChangeArrowheads="1"/>
                  </p:cNvSpPr>
                  <p:nvPr/>
                </p:nvSpPr>
                <p:spPr bwMode="auto">
                  <a:xfrm>
                    <a:off x="2970" y="2341"/>
                    <a:ext cx="91" cy="182"/>
                  </a:xfrm>
                  <a:prstGeom prst="rect">
                    <a:avLst/>
                  </a:prstGeom>
                  <a:solidFill>
                    <a:srgbClr val="008080"/>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Rectangle 56">
                    <a:extLst>
                      <a:ext uri="{FF2B5EF4-FFF2-40B4-BE49-F238E27FC236}">
                        <a16:creationId xmlns:a16="http://schemas.microsoft.com/office/drawing/2014/main" id="{B351C798-270B-33E5-8225-A7E97369C12A}"/>
                      </a:ext>
                    </a:extLst>
                  </p:cNvPr>
                  <p:cNvSpPr>
                    <a:spLocks noChangeArrowheads="1"/>
                  </p:cNvSpPr>
                  <p:nvPr/>
                </p:nvSpPr>
                <p:spPr bwMode="auto">
                  <a:xfrm>
                    <a:off x="2426" y="2069"/>
                    <a:ext cx="635" cy="91"/>
                  </a:xfrm>
                  <a:prstGeom prst="rect">
                    <a:avLst/>
                  </a:prstGeom>
                  <a:solidFill>
                    <a:srgbClr val="008080"/>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4" name="Line 24">
                  <a:extLst>
                    <a:ext uri="{FF2B5EF4-FFF2-40B4-BE49-F238E27FC236}">
                      <a16:creationId xmlns:a16="http://schemas.microsoft.com/office/drawing/2014/main" id="{28EFE835-1F11-3ECD-441D-BEB12C5E67A3}"/>
                    </a:ext>
                  </a:extLst>
                </p:cNvPr>
                <p:cNvSpPr>
                  <a:spLocks noChangeShapeType="1"/>
                </p:cNvSpPr>
                <p:nvPr/>
              </p:nvSpPr>
              <p:spPr bwMode="auto">
                <a:xfrm flipV="1">
                  <a:off x="2907" y="1752"/>
                  <a:ext cx="1397" cy="454"/>
                </a:xfrm>
                <a:prstGeom prst="line">
                  <a:avLst/>
                </a:prstGeom>
                <a:noFill/>
                <a:ln w="76200" cap="sq">
                  <a:solidFill>
                    <a:srgbClr val="3817FF"/>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35" name="Group 34">
                  <a:extLst>
                    <a:ext uri="{FF2B5EF4-FFF2-40B4-BE49-F238E27FC236}">
                      <a16:creationId xmlns:a16="http://schemas.microsoft.com/office/drawing/2014/main" id="{5BF008A8-9EF5-F8D3-10EE-8BF6412028C2}"/>
                    </a:ext>
                  </a:extLst>
                </p:cNvPr>
                <p:cNvGrpSpPr>
                  <a:grpSpLocks/>
                </p:cNvGrpSpPr>
                <p:nvPr/>
              </p:nvGrpSpPr>
              <p:grpSpPr bwMode="auto">
                <a:xfrm>
                  <a:off x="2313" y="2036"/>
                  <a:ext cx="524" cy="370"/>
                  <a:chOff x="2835" y="2069"/>
                  <a:chExt cx="772" cy="454"/>
                </a:xfrm>
              </p:grpSpPr>
              <p:grpSp>
                <p:nvGrpSpPr>
                  <p:cNvPr id="38" name="Group 37">
                    <a:extLst>
                      <a:ext uri="{FF2B5EF4-FFF2-40B4-BE49-F238E27FC236}">
                        <a16:creationId xmlns:a16="http://schemas.microsoft.com/office/drawing/2014/main" id="{5BF588C8-793B-C7F8-83EA-5E298DF048F0}"/>
                      </a:ext>
                    </a:extLst>
                  </p:cNvPr>
                  <p:cNvGrpSpPr>
                    <a:grpSpLocks/>
                  </p:cNvGrpSpPr>
                  <p:nvPr/>
                </p:nvGrpSpPr>
                <p:grpSpPr bwMode="auto">
                  <a:xfrm>
                    <a:off x="2835" y="2387"/>
                    <a:ext cx="772" cy="136"/>
                    <a:chOff x="3061" y="3067"/>
                    <a:chExt cx="772" cy="136"/>
                  </a:xfrm>
                </p:grpSpPr>
                <p:sp>
                  <p:nvSpPr>
                    <p:cNvPr id="47" name="Rectangle 46">
                      <a:extLst>
                        <a:ext uri="{FF2B5EF4-FFF2-40B4-BE49-F238E27FC236}">
                          <a16:creationId xmlns:a16="http://schemas.microsoft.com/office/drawing/2014/main" id="{02B8343A-B7DB-934D-2246-25E2D55E60F9}"/>
                        </a:ext>
                      </a:extLst>
                    </p:cNvPr>
                    <p:cNvSpPr>
                      <a:spLocks noChangeArrowheads="1"/>
                    </p:cNvSpPr>
                    <p:nvPr/>
                  </p:nvSpPr>
                  <p:spPr bwMode="auto">
                    <a:xfrm>
                      <a:off x="3152" y="3067"/>
                      <a:ext cx="590" cy="136"/>
                    </a:xfrm>
                    <a:prstGeom prst="rect">
                      <a:avLst/>
                    </a:prstGeom>
                    <a:solidFill>
                      <a:srgbClr val="C0C0C0">
                        <a:alpha val="50195"/>
                      </a:srgbClr>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Line 28">
                      <a:extLst>
                        <a:ext uri="{FF2B5EF4-FFF2-40B4-BE49-F238E27FC236}">
                          <a16:creationId xmlns:a16="http://schemas.microsoft.com/office/drawing/2014/main" id="{CB3F615F-4AE2-C70B-1F22-BF3F597668F8}"/>
                        </a:ext>
                      </a:extLst>
                    </p:cNvPr>
                    <p:cNvSpPr>
                      <a:spLocks noChangeShapeType="1"/>
                    </p:cNvSpPr>
                    <p:nvPr/>
                  </p:nvSpPr>
                  <p:spPr bwMode="auto">
                    <a:xfrm flipV="1">
                      <a:off x="3061" y="3067"/>
                      <a:ext cx="136" cy="136"/>
                    </a:xfrm>
                    <a:prstGeom prst="line">
                      <a:avLst/>
                    </a:prstGeom>
                    <a:noFill/>
                    <a:ln w="127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Line 29">
                      <a:extLst>
                        <a:ext uri="{FF2B5EF4-FFF2-40B4-BE49-F238E27FC236}">
                          <a16:creationId xmlns:a16="http://schemas.microsoft.com/office/drawing/2014/main" id="{A31BB79B-E552-6163-5D28-67D84B974021}"/>
                        </a:ext>
                      </a:extLst>
                    </p:cNvPr>
                    <p:cNvSpPr>
                      <a:spLocks noChangeShapeType="1"/>
                    </p:cNvSpPr>
                    <p:nvPr/>
                  </p:nvSpPr>
                  <p:spPr bwMode="auto">
                    <a:xfrm>
                      <a:off x="3198" y="3067"/>
                      <a:ext cx="635" cy="0"/>
                    </a:xfrm>
                    <a:prstGeom prst="line">
                      <a:avLst/>
                    </a:prstGeom>
                    <a:noFill/>
                    <a:ln w="127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Line 30">
                      <a:extLst>
                        <a:ext uri="{FF2B5EF4-FFF2-40B4-BE49-F238E27FC236}">
                          <a16:creationId xmlns:a16="http://schemas.microsoft.com/office/drawing/2014/main" id="{8ABD894E-BD38-6A3F-35D6-26760FA4E757}"/>
                        </a:ext>
                      </a:extLst>
                    </p:cNvPr>
                    <p:cNvSpPr>
                      <a:spLocks noChangeShapeType="1"/>
                    </p:cNvSpPr>
                    <p:nvPr/>
                  </p:nvSpPr>
                  <p:spPr bwMode="auto">
                    <a:xfrm flipV="1">
                      <a:off x="3697" y="3067"/>
                      <a:ext cx="136" cy="136"/>
                    </a:xfrm>
                    <a:prstGeom prst="line">
                      <a:avLst/>
                    </a:prstGeom>
                    <a:noFill/>
                    <a:ln w="127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Line 31">
                      <a:extLst>
                        <a:ext uri="{FF2B5EF4-FFF2-40B4-BE49-F238E27FC236}">
                          <a16:creationId xmlns:a16="http://schemas.microsoft.com/office/drawing/2014/main" id="{0188E772-AFA8-7BA0-A0E8-CC186282616C}"/>
                        </a:ext>
                      </a:extLst>
                    </p:cNvPr>
                    <p:cNvSpPr>
                      <a:spLocks noChangeShapeType="1"/>
                    </p:cNvSpPr>
                    <p:nvPr/>
                  </p:nvSpPr>
                  <p:spPr bwMode="auto">
                    <a:xfrm>
                      <a:off x="3061" y="3203"/>
                      <a:ext cx="635" cy="0"/>
                    </a:xfrm>
                    <a:prstGeom prst="line">
                      <a:avLst/>
                    </a:prstGeom>
                    <a:noFill/>
                    <a:ln w="127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39" name="Rectangle 38">
                    <a:extLst>
                      <a:ext uri="{FF2B5EF4-FFF2-40B4-BE49-F238E27FC236}">
                        <a16:creationId xmlns:a16="http://schemas.microsoft.com/office/drawing/2014/main" id="{027E4BBB-A2B9-CFCC-8352-AB30BC6CAE90}"/>
                      </a:ext>
                    </a:extLst>
                  </p:cNvPr>
                  <p:cNvSpPr>
                    <a:spLocks noChangeArrowheads="1"/>
                  </p:cNvSpPr>
                  <p:nvPr/>
                </p:nvSpPr>
                <p:spPr bwMode="auto">
                  <a:xfrm>
                    <a:off x="2971" y="2160"/>
                    <a:ext cx="635" cy="181"/>
                  </a:xfrm>
                  <a:prstGeom prst="rect">
                    <a:avLst/>
                  </a:prstGeom>
                  <a:solidFill>
                    <a:srgbClr val="FF6600">
                      <a:alpha val="50195"/>
                    </a:srgbClr>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Rectangle 39">
                    <a:extLst>
                      <a:ext uri="{FF2B5EF4-FFF2-40B4-BE49-F238E27FC236}">
                        <a16:creationId xmlns:a16="http://schemas.microsoft.com/office/drawing/2014/main" id="{87469489-1D4F-4F74-3038-25CBF43A48C4}"/>
                      </a:ext>
                    </a:extLst>
                  </p:cNvPr>
                  <p:cNvSpPr>
                    <a:spLocks noChangeArrowheads="1"/>
                  </p:cNvSpPr>
                  <p:nvPr/>
                </p:nvSpPr>
                <p:spPr bwMode="auto">
                  <a:xfrm>
                    <a:off x="2835" y="2251"/>
                    <a:ext cx="635" cy="181"/>
                  </a:xfrm>
                  <a:prstGeom prst="rect">
                    <a:avLst/>
                  </a:prstGeom>
                  <a:solidFill>
                    <a:srgbClr val="FF6600">
                      <a:alpha val="50195"/>
                    </a:srgbClr>
                  </a:solidFill>
                  <a:ln w="12700" cap="sq">
                    <a:solidFill>
                      <a:schemeClr val="tx1"/>
                    </a:solid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1" name="Group 40">
                    <a:extLst>
                      <a:ext uri="{FF2B5EF4-FFF2-40B4-BE49-F238E27FC236}">
                        <a16:creationId xmlns:a16="http://schemas.microsoft.com/office/drawing/2014/main" id="{616EB6DD-0E7D-509D-8484-BD59C4068D03}"/>
                      </a:ext>
                    </a:extLst>
                  </p:cNvPr>
                  <p:cNvGrpSpPr>
                    <a:grpSpLocks/>
                  </p:cNvGrpSpPr>
                  <p:nvPr/>
                </p:nvGrpSpPr>
                <p:grpSpPr bwMode="auto">
                  <a:xfrm>
                    <a:off x="2835" y="2069"/>
                    <a:ext cx="772" cy="136"/>
                    <a:chOff x="3061" y="3067"/>
                    <a:chExt cx="772" cy="136"/>
                  </a:xfrm>
                </p:grpSpPr>
                <p:sp>
                  <p:nvSpPr>
                    <p:cNvPr id="42" name="Rectangle 41">
                      <a:extLst>
                        <a:ext uri="{FF2B5EF4-FFF2-40B4-BE49-F238E27FC236}">
                          <a16:creationId xmlns:a16="http://schemas.microsoft.com/office/drawing/2014/main" id="{B87F1827-93DA-7018-661B-D9F8B7A1EE5B}"/>
                        </a:ext>
                      </a:extLst>
                    </p:cNvPr>
                    <p:cNvSpPr>
                      <a:spLocks noChangeArrowheads="1"/>
                    </p:cNvSpPr>
                    <p:nvPr/>
                  </p:nvSpPr>
                  <p:spPr bwMode="auto">
                    <a:xfrm>
                      <a:off x="3152" y="3067"/>
                      <a:ext cx="590" cy="136"/>
                    </a:xfrm>
                    <a:prstGeom prst="rect">
                      <a:avLst/>
                    </a:prstGeom>
                    <a:solidFill>
                      <a:srgbClr val="C0C0C0">
                        <a:alpha val="50195"/>
                      </a:srgbClr>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Line 36">
                      <a:extLst>
                        <a:ext uri="{FF2B5EF4-FFF2-40B4-BE49-F238E27FC236}">
                          <a16:creationId xmlns:a16="http://schemas.microsoft.com/office/drawing/2014/main" id="{33C25CEE-37C6-1E1D-A413-A6C81A0C0F58}"/>
                        </a:ext>
                      </a:extLst>
                    </p:cNvPr>
                    <p:cNvSpPr>
                      <a:spLocks noChangeShapeType="1"/>
                    </p:cNvSpPr>
                    <p:nvPr/>
                  </p:nvSpPr>
                  <p:spPr bwMode="auto">
                    <a:xfrm flipV="1">
                      <a:off x="3061" y="3067"/>
                      <a:ext cx="136" cy="136"/>
                    </a:xfrm>
                    <a:prstGeom prst="line">
                      <a:avLst/>
                    </a:prstGeom>
                    <a:noFill/>
                    <a:ln w="127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Line 37">
                      <a:extLst>
                        <a:ext uri="{FF2B5EF4-FFF2-40B4-BE49-F238E27FC236}">
                          <a16:creationId xmlns:a16="http://schemas.microsoft.com/office/drawing/2014/main" id="{02998D9C-F426-B68F-407A-AFF6EE0E7A98}"/>
                        </a:ext>
                      </a:extLst>
                    </p:cNvPr>
                    <p:cNvSpPr>
                      <a:spLocks noChangeShapeType="1"/>
                    </p:cNvSpPr>
                    <p:nvPr/>
                  </p:nvSpPr>
                  <p:spPr bwMode="auto">
                    <a:xfrm>
                      <a:off x="3198" y="3067"/>
                      <a:ext cx="635" cy="0"/>
                    </a:xfrm>
                    <a:prstGeom prst="line">
                      <a:avLst/>
                    </a:prstGeom>
                    <a:noFill/>
                    <a:ln w="127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Line 38">
                      <a:extLst>
                        <a:ext uri="{FF2B5EF4-FFF2-40B4-BE49-F238E27FC236}">
                          <a16:creationId xmlns:a16="http://schemas.microsoft.com/office/drawing/2014/main" id="{E5733619-1033-1D1B-2137-FF9FA8188008}"/>
                        </a:ext>
                      </a:extLst>
                    </p:cNvPr>
                    <p:cNvSpPr>
                      <a:spLocks noChangeShapeType="1"/>
                    </p:cNvSpPr>
                    <p:nvPr/>
                  </p:nvSpPr>
                  <p:spPr bwMode="auto">
                    <a:xfrm flipV="1">
                      <a:off x="3697" y="3067"/>
                      <a:ext cx="136" cy="136"/>
                    </a:xfrm>
                    <a:prstGeom prst="line">
                      <a:avLst/>
                    </a:prstGeom>
                    <a:noFill/>
                    <a:ln w="127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Line 39">
                      <a:extLst>
                        <a:ext uri="{FF2B5EF4-FFF2-40B4-BE49-F238E27FC236}">
                          <a16:creationId xmlns:a16="http://schemas.microsoft.com/office/drawing/2014/main" id="{D8B7CD64-7208-894A-8370-5E20C93473A6}"/>
                        </a:ext>
                      </a:extLst>
                    </p:cNvPr>
                    <p:cNvSpPr>
                      <a:spLocks noChangeShapeType="1"/>
                    </p:cNvSpPr>
                    <p:nvPr/>
                  </p:nvSpPr>
                  <p:spPr bwMode="auto">
                    <a:xfrm>
                      <a:off x="3061" y="3203"/>
                      <a:ext cx="635" cy="0"/>
                    </a:xfrm>
                    <a:prstGeom prst="line">
                      <a:avLst/>
                    </a:prstGeom>
                    <a:noFill/>
                    <a:ln w="127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36" name="Line 40">
                  <a:extLst>
                    <a:ext uri="{FF2B5EF4-FFF2-40B4-BE49-F238E27FC236}">
                      <a16:creationId xmlns:a16="http://schemas.microsoft.com/office/drawing/2014/main" id="{C7B54132-5446-34A7-8F5F-E84D0DC3CF69}"/>
                    </a:ext>
                  </a:extLst>
                </p:cNvPr>
                <p:cNvSpPr>
                  <a:spLocks noChangeShapeType="1"/>
                </p:cNvSpPr>
                <p:nvPr/>
              </p:nvSpPr>
              <p:spPr bwMode="auto">
                <a:xfrm>
                  <a:off x="2837" y="2495"/>
                  <a:ext cx="1396" cy="578"/>
                </a:xfrm>
                <a:prstGeom prst="line">
                  <a:avLst/>
                </a:prstGeom>
                <a:noFill/>
                <a:ln w="38100" cap="sq">
                  <a:solidFill>
                    <a:schemeClr val="tx1"/>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7" name="Oval 36">
                  <a:extLst>
                    <a:ext uri="{FF2B5EF4-FFF2-40B4-BE49-F238E27FC236}">
                      <a16:creationId xmlns:a16="http://schemas.microsoft.com/office/drawing/2014/main" id="{8CD68EA3-A5FA-17BE-B1B2-DC701E925387}"/>
                    </a:ext>
                  </a:extLst>
                </p:cNvPr>
                <p:cNvSpPr>
                  <a:spLocks noChangeArrowheads="1"/>
                </p:cNvSpPr>
                <p:nvPr/>
              </p:nvSpPr>
              <p:spPr bwMode="auto">
                <a:xfrm>
                  <a:off x="4094" y="1298"/>
                  <a:ext cx="419" cy="1815"/>
                </a:xfrm>
                <a:prstGeom prst="ellipse">
                  <a:avLst/>
                </a:prstGeom>
                <a:solidFill>
                  <a:srgbClr val="33CCCC">
                    <a:alpha val="92155"/>
                  </a:srgbClr>
                </a:solidFill>
                <a:ln w="12700" cap="sq">
                  <a:solidFill>
                    <a:schemeClr val="tx1"/>
                  </a:solidFill>
                  <a:round/>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2" name="Text Box 42">
                <a:extLst>
                  <a:ext uri="{FF2B5EF4-FFF2-40B4-BE49-F238E27FC236}">
                    <a16:creationId xmlns:a16="http://schemas.microsoft.com/office/drawing/2014/main" id="{87BC6F7B-E970-1177-A842-FAEFC4F3D566}"/>
                  </a:ext>
                </a:extLst>
              </p:cNvPr>
              <p:cNvSpPr txBox="1">
                <a:spLocks noChangeArrowheads="1"/>
              </p:cNvSpPr>
              <p:nvPr/>
            </p:nvSpPr>
            <p:spPr bwMode="auto">
              <a:xfrm>
                <a:off x="1775" y="2713"/>
                <a:ext cx="334" cy="173"/>
              </a:xfrm>
              <a:prstGeom prst="rect">
                <a:avLst/>
              </a:prstGeom>
              <a:noFill/>
              <a:ln w="12700" cap="sq">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Arial" charset="0"/>
                  </a:rPr>
                  <a:t>Base</a:t>
                </a:r>
                <a:endParaRPr lang="el-GR" sz="1200">
                  <a:latin typeface="Arial" charset="0"/>
                </a:endParaRPr>
              </a:p>
            </p:txBody>
          </p:sp>
          <p:sp>
            <p:nvSpPr>
              <p:cNvPr id="13" name="Text Box 43">
                <a:extLst>
                  <a:ext uri="{FF2B5EF4-FFF2-40B4-BE49-F238E27FC236}">
                    <a16:creationId xmlns:a16="http://schemas.microsoft.com/office/drawing/2014/main" id="{25A8C897-C473-7A5E-F1E2-C3C63DEBDB12}"/>
                  </a:ext>
                </a:extLst>
              </p:cNvPr>
              <p:cNvSpPr txBox="1">
                <a:spLocks noChangeArrowheads="1"/>
              </p:cNvSpPr>
              <p:nvPr/>
            </p:nvSpPr>
            <p:spPr bwMode="auto">
              <a:xfrm>
                <a:off x="1060" y="3550"/>
                <a:ext cx="557" cy="288"/>
              </a:xfrm>
              <a:prstGeom prst="rect">
                <a:avLst/>
              </a:prstGeom>
              <a:noFill/>
              <a:ln w="12700" cap="sq">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Arial" charset="0"/>
                  </a:rPr>
                  <a:t>Connector</a:t>
                </a:r>
              </a:p>
              <a:p>
                <a:pPr algn="ctr"/>
                <a:r>
                  <a:rPr lang="en-US" sz="1200" dirty="0">
                    <a:latin typeface="Arial" charset="0"/>
                  </a:rPr>
                  <a:t>Pins</a:t>
                </a:r>
                <a:endParaRPr lang="el-GR" sz="1200" dirty="0">
                  <a:latin typeface="Arial" charset="0"/>
                </a:endParaRPr>
              </a:p>
            </p:txBody>
          </p:sp>
          <p:sp>
            <p:nvSpPr>
              <p:cNvPr id="14" name="Text Box 44">
                <a:extLst>
                  <a:ext uri="{FF2B5EF4-FFF2-40B4-BE49-F238E27FC236}">
                    <a16:creationId xmlns:a16="http://schemas.microsoft.com/office/drawing/2014/main" id="{27C18BDF-BDB9-F112-5EE0-A40B448FCA8F}"/>
                  </a:ext>
                </a:extLst>
              </p:cNvPr>
              <p:cNvSpPr txBox="1">
                <a:spLocks noChangeArrowheads="1"/>
              </p:cNvSpPr>
              <p:nvPr/>
            </p:nvSpPr>
            <p:spPr bwMode="auto">
              <a:xfrm>
                <a:off x="3061" y="2744"/>
                <a:ext cx="489" cy="173"/>
              </a:xfrm>
              <a:prstGeom prst="rect">
                <a:avLst/>
              </a:prstGeom>
              <a:noFill/>
              <a:ln w="12700" cap="sq">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charset="0"/>
                  </a:rPr>
                  <a:t>Y deflect</a:t>
                </a:r>
                <a:endParaRPr lang="el-GR" sz="1200" dirty="0">
                  <a:latin typeface="Arial" charset="0"/>
                </a:endParaRPr>
              </a:p>
            </p:txBody>
          </p:sp>
          <p:sp>
            <p:nvSpPr>
              <p:cNvPr id="15" name="Line 45">
                <a:extLst>
                  <a:ext uri="{FF2B5EF4-FFF2-40B4-BE49-F238E27FC236}">
                    <a16:creationId xmlns:a16="http://schemas.microsoft.com/office/drawing/2014/main" id="{53CEFB20-3A0A-F5EF-66D9-5212C157547A}"/>
                  </a:ext>
                </a:extLst>
              </p:cNvPr>
              <p:cNvSpPr>
                <a:spLocks noChangeShapeType="1"/>
              </p:cNvSpPr>
              <p:nvPr/>
            </p:nvSpPr>
            <p:spPr bwMode="auto">
              <a:xfrm flipV="1">
                <a:off x="3288" y="2978"/>
                <a:ext cx="0" cy="227"/>
              </a:xfrm>
              <a:prstGeom prst="line">
                <a:avLst/>
              </a:prstGeom>
              <a:noFill/>
              <a:ln w="12700" cap="sq">
                <a:solidFill>
                  <a:srgbClr val="FF0000"/>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Line 46">
                <a:extLst>
                  <a:ext uri="{FF2B5EF4-FFF2-40B4-BE49-F238E27FC236}">
                    <a16:creationId xmlns:a16="http://schemas.microsoft.com/office/drawing/2014/main" id="{1F6BDD97-4DFA-D2ED-08CB-525F14C1AA99}"/>
                  </a:ext>
                </a:extLst>
              </p:cNvPr>
              <p:cNvSpPr>
                <a:spLocks noChangeShapeType="1"/>
              </p:cNvSpPr>
              <p:nvPr/>
            </p:nvSpPr>
            <p:spPr bwMode="auto">
              <a:xfrm flipH="1">
                <a:off x="2925" y="3508"/>
                <a:ext cx="0" cy="273"/>
              </a:xfrm>
              <a:prstGeom prst="line">
                <a:avLst/>
              </a:prstGeom>
              <a:noFill/>
              <a:ln w="12700" cap="sq">
                <a:solidFill>
                  <a:srgbClr val="FF0000"/>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Text Box 47">
                <a:extLst>
                  <a:ext uri="{FF2B5EF4-FFF2-40B4-BE49-F238E27FC236}">
                    <a16:creationId xmlns:a16="http://schemas.microsoft.com/office/drawing/2014/main" id="{225F74E5-4EA7-9529-B085-D0BDE74A9817}"/>
                  </a:ext>
                </a:extLst>
              </p:cNvPr>
              <p:cNvSpPr txBox="1">
                <a:spLocks noChangeArrowheads="1"/>
              </p:cNvSpPr>
              <p:nvPr/>
            </p:nvSpPr>
            <p:spPr bwMode="auto">
              <a:xfrm>
                <a:off x="2843" y="3752"/>
                <a:ext cx="473" cy="173"/>
              </a:xfrm>
              <a:prstGeom prst="rect">
                <a:avLst/>
              </a:prstGeom>
              <a:noFill/>
              <a:ln w="12700" cap="sq">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Arial" charset="0"/>
                  </a:rPr>
                  <a:t>x deflect</a:t>
                </a:r>
                <a:endParaRPr lang="el-GR" sz="1200" dirty="0">
                  <a:latin typeface="Arial" charset="0"/>
                </a:endParaRPr>
              </a:p>
            </p:txBody>
          </p:sp>
          <p:sp>
            <p:nvSpPr>
              <p:cNvPr id="18" name="Text Box 48">
                <a:extLst>
                  <a:ext uri="{FF2B5EF4-FFF2-40B4-BE49-F238E27FC236}">
                    <a16:creationId xmlns:a16="http://schemas.microsoft.com/office/drawing/2014/main" id="{D50EE5CE-FC4B-40A8-F936-D872B73361FC}"/>
                  </a:ext>
                </a:extLst>
              </p:cNvPr>
              <p:cNvSpPr txBox="1">
                <a:spLocks noChangeArrowheads="1"/>
              </p:cNvSpPr>
              <p:nvPr/>
            </p:nvSpPr>
            <p:spPr bwMode="auto">
              <a:xfrm>
                <a:off x="4649" y="3059"/>
                <a:ext cx="493" cy="164"/>
              </a:xfrm>
              <a:prstGeom prst="rect">
                <a:avLst/>
              </a:prstGeom>
              <a:noFill/>
              <a:ln w="12700" cap="sq">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latin typeface="Arial" charset="0"/>
                  </a:rPr>
                  <a:t>Phosphor</a:t>
                </a:r>
                <a:endParaRPr lang="el-GR" sz="1100">
                  <a:latin typeface="Arial" charset="0"/>
                </a:endParaRPr>
              </a:p>
            </p:txBody>
          </p:sp>
          <p:sp>
            <p:nvSpPr>
              <p:cNvPr id="19" name="Line 49">
                <a:extLst>
                  <a:ext uri="{FF2B5EF4-FFF2-40B4-BE49-F238E27FC236}">
                    <a16:creationId xmlns:a16="http://schemas.microsoft.com/office/drawing/2014/main" id="{E005B0C7-5DFB-876C-F9EA-1BDAD4EF63D4}"/>
                  </a:ext>
                </a:extLst>
              </p:cNvPr>
              <p:cNvSpPr>
                <a:spLocks noChangeShapeType="1"/>
              </p:cNvSpPr>
              <p:nvPr/>
            </p:nvSpPr>
            <p:spPr bwMode="auto">
              <a:xfrm>
                <a:off x="2154" y="3386"/>
                <a:ext cx="0" cy="635"/>
              </a:xfrm>
              <a:prstGeom prst="line">
                <a:avLst/>
              </a:prstGeom>
              <a:noFill/>
              <a:ln w="12700" cap="sq">
                <a:solidFill>
                  <a:srgbClr val="FF0000"/>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Text Box 50">
                <a:extLst>
                  <a:ext uri="{FF2B5EF4-FFF2-40B4-BE49-F238E27FC236}">
                    <a16:creationId xmlns:a16="http://schemas.microsoft.com/office/drawing/2014/main" id="{1AD5F1BE-2F00-F4E7-98A9-305C1F89DB90}"/>
                  </a:ext>
                </a:extLst>
              </p:cNvPr>
              <p:cNvSpPr txBox="1">
                <a:spLocks noChangeArrowheads="1"/>
              </p:cNvSpPr>
              <p:nvPr/>
            </p:nvSpPr>
            <p:spPr bwMode="auto">
              <a:xfrm>
                <a:off x="1927" y="4021"/>
                <a:ext cx="467" cy="288"/>
              </a:xfrm>
              <a:prstGeom prst="rect">
                <a:avLst/>
              </a:prstGeom>
              <a:noFill/>
              <a:ln w="12700" cap="sq">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Arial" charset="0"/>
                  </a:rPr>
                  <a:t>Electron</a:t>
                </a:r>
              </a:p>
              <a:p>
                <a:pPr algn="ctr"/>
                <a:r>
                  <a:rPr lang="en-US" sz="1200" dirty="0">
                    <a:latin typeface="Arial" charset="0"/>
                  </a:rPr>
                  <a:t>Gun</a:t>
                </a:r>
                <a:endParaRPr lang="el-GR" sz="1200" dirty="0">
                  <a:latin typeface="Arial" charset="0"/>
                </a:endParaRPr>
              </a:p>
            </p:txBody>
          </p:sp>
          <p:sp>
            <p:nvSpPr>
              <p:cNvPr id="21" name="Line 51">
                <a:extLst>
                  <a:ext uri="{FF2B5EF4-FFF2-40B4-BE49-F238E27FC236}">
                    <a16:creationId xmlns:a16="http://schemas.microsoft.com/office/drawing/2014/main" id="{374909CF-7CBB-DBE5-A9B1-41F1CDC815A7}"/>
                  </a:ext>
                </a:extLst>
              </p:cNvPr>
              <p:cNvSpPr>
                <a:spLocks noChangeShapeType="1"/>
              </p:cNvSpPr>
              <p:nvPr/>
            </p:nvSpPr>
            <p:spPr bwMode="auto">
              <a:xfrm flipV="1">
                <a:off x="2608" y="2795"/>
                <a:ext cx="0" cy="362"/>
              </a:xfrm>
              <a:prstGeom prst="line">
                <a:avLst/>
              </a:prstGeom>
              <a:noFill/>
              <a:ln w="12700" cap="sq">
                <a:solidFill>
                  <a:srgbClr val="FF0000"/>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Text Box 52">
                <a:extLst>
                  <a:ext uri="{FF2B5EF4-FFF2-40B4-BE49-F238E27FC236}">
                    <a16:creationId xmlns:a16="http://schemas.microsoft.com/office/drawing/2014/main" id="{EF1A2AE5-BBF0-9153-C3DB-650040CE212B}"/>
                  </a:ext>
                </a:extLst>
              </p:cNvPr>
              <p:cNvSpPr txBox="1">
                <a:spLocks noChangeArrowheads="1"/>
              </p:cNvSpPr>
              <p:nvPr/>
            </p:nvSpPr>
            <p:spPr bwMode="auto">
              <a:xfrm>
                <a:off x="2351" y="2485"/>
                <a:ext cx="504" cy="288"/>
              </a:xfrm>
              <a:prstGeom prst="rect">
                <a:avLst/>
              </a:prstGeom>
              <a:noFill/>
              <a:ln w="12700" cap="sq">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latin typeface="Arial" charset="0"/>
                  </a:rPr>
                  <a:t>Focusing</a:t>
                </a:r>
              </a:p>
              <a:p>
                <a:pPr algn="ctr"/>
                <a:r>
                  <a:rPr lang="en-US" sz="1200" dirty="0">
                    <a:latin typeface="Arial" charset="0"/>
                  </a:rPr>
                  <a:t>System</a:t>
                </a:r>
                <a:endParaRPr lang="el-GR" sz="1200" dirty="0">
                  <a:latin typeface="Arial" charset="0"/>
                </a:endParaRPr>
              </a:p>
            </p:txBody>
          </p:sp>
        </p:grpSp>
        <p:sp>
          <p:nvSpPr>
            <p:cNvPr id="7" name="Line 53">
              <a:extLst>
                <a:ext uri="{FF2B5EF4-FFF2-40B4-BE49-F238E27FC236}">
                  <a16:creationId xmlns:a16="http://schemas.microsoft.com/office/drawing/2014/main" id="{FEDE3D67-4648-27E6-558F-310E172BE727}"/>
                </a:ext>
              </a:extLst>
            </p:cNvPr>
            <p:cNvSpPr>
              <a:spLocks noChangeShapeType="1"/>
            </p:cNvSpPr>
            <p:nvPr/>
          </p:nvSpPr>
          <p:spPr bwMode="auto">
            <a:xfrm>
              <a:off x="2336" y="3045"/>
              <a:ext cx="0" cy="363"/>
            </a:xfrm>
            <a:prstGeom prst="line">
              <a:avLst/>
            </a:prstGeom>
            <a:noFill/>
            <a:ln w="38100" cap="sq">
              <a:solidFill>
                <a:srgbClr val="FF00FF"/>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Line 54">
              <a:extLst>
                <a:ext uri="{FF2B5EF4-FFF2-40B4-BE49-F238E27FC236}">
                  <a16:creationId xmlns:a16="http://schemas.microsoft.com/office/drawing/2014/main" id="{D5705CBA-BA17-7B98-1DA0-881AB3FA0A91}"/>
                </a:ext>
              </a:extLst>
            </p:cNvPr>
            <p:cNvSpPr>
              <a:spLocks noChangeShapeType="1"/>
            </p:cNvSpPr>
            <p:nvPr/>
          </p:nvSpPr>
          <p:spPr bwMode="auto">
            <a:xfrm>
              <a:off x="2336" y="3158"/>
              <a:ext cx="363" cy="590"/>
            </a:xfrm>
            <a:prstGeom prst="line">
              <a:avLst/>
            </a:prstGeom>
            <a:noFill/>
            <a:ln w="12700" cap="sq">
              <a:solidFill>
                <a:srgbClr val="FF3300"/>
              </a:solidFill>
              <a:round/>
              <a:headEnd type="none" w="sm" len="sm"/>
              <a:tailEnd type="none" w="sm" len="sm"/>
            </a:ln>
          </p:spPr>
          <p:txBody>
            <a:bodyPr wrap="none"/>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Text Box 55">
              <a:extLst>
                <a:ext uri="{FF2B5EF4-FFF2-40B4-BE49-F238E27FC236}">
                  <a16:creationId xmlns:a16="http://schemas.microsoft.com/office/drawing/2014/main" id="{10E11342-0E49-1BB3-DDEA-BB753AEFB77F}"/>
                </a:ext>
              </a:extLst>
            </p:cNvPr>
            <p:cNvSpPr txBox="1">
              <a:spLocks noChangeArrowheads="1"/>
            </p:cNvSpPr>
            <p:nvPr/>
          </p:nvSpPr>
          <p:spPr bwMode="auto">
            <a:xfrm>
              <a:off x="2452" y="3794"/>
              <a:ext cx="424" cy="334"/>
            </a:xfrm>
            <a:prstGeom prst="rect">
              <a:avLst/>
            </a:prstGeom>
            <a:noFill/>
            <a:ln w="12700" cap="sq">
              <a:noFill/>
              <a:miter lim="800000"/>
              <a:headEnd type="none" w="sm" len="sm"/>
              <a:tailEnd type="none" w="sm" len="sm"/>
            </a:ln>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80000"/>
                </a:lnSpc>
              </a:pPr>
              <a:r>
                <a:rPr lang="en-US" sz="1200" dirty="0">
                  <a:latin typeface="Arial" charset="0"/>
                </a:rPr>
                <a:t>Control</a:t>
              </a:r>
            </a:p>
            <a:p>
              <a:pPr algn="ctr">
                <a:lnSpc>
                  <a:spcPct val="80000"/>
                </a:lnSpc>
              </a:pPr>
              <a:r>
                <a:rPr lang="en-US" sz="1200" dirty="0">
                  <a:latin typeface="Arial" charset="0"/>
                </a:rPr>
                <a:t>grid</a:t>
              </a:r>
            </a:p>
            <a:p>
              <a:pPr algn="ctr">
                <a:lnSpc>
                  <a:spcPct val="80000"/>
                </a:lnSpc>
              </a:pPr>
              <a:r>
                <a:rPr lang="en-US" sz="1200" dirty="0">
                  <a:latin typeface="Arial" charset="0"/>
                </a:rPr>
                <a:t>voltage</a:t>
              </a:r>
              <a:endParaRPr lang="en-GB" sz="1200" dirty="0">
                <a:latin typeface="Arial" charset="0"/>
              </a:endParaRPr>
            </a:p>
          </p:txBody>
        </p:sp>
      </p:grpSp>
      <p:grpSp>
        <p:nvGrpSpPr>
          <p:cNvPr id="58" name="Group 57">
            <a:extLst>
              <a:ext uri="{FF2B5EF4-FFF2-40B4-BE49-F238E27FC236}">
                <a16:creationId xmlns:a16="http://schemas.microsoft.com/office/drawing/2014/main" id="{64BF55C8-8047-ADEE-286B-33B6B27A2E1B}"/>
              </a:ext>
            </a:extLst>
          </p:cNvPr>
          <p:cNvGrpSpPr>
            <a:grpSpLocks/>
          </p:cNvGrpSpPr>
          <p:nvPr/>
        </p:nvGrpSpPr>
        <p:grpSpPr bwMode="auto">
          <a:xfrm>
            <a:off x="4753158" y="2085177"/>
            <a:ext cx="4151935" cy="1198563"/>
            <a:chOff x="1066" y="1117"/>
            <a:chExt cx="4354" cy="1270"/>
          </a:xfrm>
        </p:grpSpPr>
        <p:sp>
          <p:nvSpPr>
            <p:cNvPr id="59" name="Rectangle 58">
              <a:extLst>
                <a:ext uri="{FF2B5EF4-FFF2-40B4-BE49-F238E27FC236}">
                  <a16:creationId xmlns:a16="http://schemas.microsoft.com/office/drawing/2014/main" id="{6CB7090D-E144-D370-D226-38994DC518C5}"/>
                </a:ext>
              </a:extLst>
            </p:cNvPr>
            <p:cNvSpPr>
              <a:spLocks noChangeArrowheads="1"/>
            </p:cNvSpPr>
            <p:nvPr/>
          </p:nvSpPr>
          <p:spPr bwMode="auto">
            <a:xfrm>
              <a:off x="4785" y="1117"/>
              <a:ext cx="635" cy="1270"/>
            </a:xfrm>
            <a:prstGeom prst="rect">
              <a:avLst/>
            </a:prstGeom>
            <a:solidFill>
              <a:srgbClr val="FFFFFF"/>
            </a:solidFill>
            <a:ln w="12700" cap="sq">
              <a:noFill/>
              <a:miter lim="800000"/>
              <a:headEnd type="none" w="sm" len="sm"/>
              <a:tailEnd type="none" w="sm" len="sm"/>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60" name="Picture 59" descr="10166">
              <a:extLst>
                <a:ext uri="{FF2B5EF4-FFF2-40B4-BE49-F238E27FC236}">
                  <a16:creationId xmlns:a16="http://schemas.microsoft.com/office/drawing/2014/main" id="{DDC7F64F-29B8-C5BA-68C1-0488256080E9}"/>
                </a:ext>
              </a:extLst>
            </p:cNvPr>
            <p:cNvPicPr>
              <a:picLocks noChangeAspect="1" noChangeArrowheads="1"/>
            </p:cNvPicPr>
            <p:nvPr/>
          </p:nvPicPr>
          <p:blipFill>
            <a:blip r:embed="rId3" cstate="print"/>
            <a:srcRect/>
            <a:stretch>
              <a:fillRect/>
            </a:stretch>
          </p:blipFill>
          <p:spPr bwMode="auto">
            <a:xfrm>
              <a:off x="1066" y="1117"/>
              <a:ext cx="2400" cy="1270"/>
            </a:xfrm>
            <a:prstGeom prst="rect">
              <a:avLst/>
            </a:prstGeom>
            <a:noFill/>
            <a:ln w="9525">
              <a:noFill/>
              <a:miter lim="800000"/>
              <a:headEnd/>
              <a:tailEnd/>
            </a:ln>
          </p:spPr>
        </p:pic>
        <p:pic>
          <p:nvPicPr>
            <p:cNvPr id="61" name="Picture 60" descr="crt">
              <a:extLst>
                <a:ext uri="{FF2B5EF4-FFF2-40B4-BE49-F238E27FC236}">
                  <a16:creationId xmlns:a16="http://schemas.microsoft.com/office/drawing/2014/main" id="{6DE01A44-F10B-7E18-BCCA-1CC38F7923FD}"/>
                </a:ext>
              </a:extLst>
            </p:cNvPr>
            <p:cNvPicPr>
              <a:picLocks noChangeAspect="1" noChangeArrowheads="1"/>
            </p:cNvPicPr>
            <p:nvPr/>
          </p:nvPicPr>
          <p:blipFill>
            <a:blip r:embed="rId4" cstate="print"/>
            <a:srcRect/>
            <a:stretch>
              <a:fillRect/>
            </a:stretch>
          </p:blipFill>
          <p:spPr bwMode="auto">
            <a:xfrm>
              <a:off x="3424" y="1117"/>
              <a:ext cx="1537" cy="1270"/>
            </a:xfrm>
            <a:prstGeom prst="rect">
              <a:avLst/>
            </a:prstGeom>
            <a:noFill/>
            <a:ln w="9525">
              <a:noFill/>
              <a:miter lim="800000"/>
              <a:headEnd/>
              <a:tailEnd/>
            </a:ln>
          </p:spPr>
        </p:pic>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77A8D3-4443-A853-7470-1F492DBDBC2B}"/>
              </a:ext>
            </a:extLst>
          </p:cNvPr>
          <p:cNvSpPr>
            <a:spLocks noGrp="1"/>
          </p:cNvSpPr>
          <p:nvPr>
            <p:ph type="ctrTitle"/>
          </p:nvPr>
        </p:nvSpPr>
        <p:spPr/>
        <p:txBody>
          <a:bodyPr>
            <a:normAutofit/>
          </a:bodyPr>
          <a:lstStyle/>
          <a:p>
            <a:r>
              <a:rPr lang="en-US" sz="4400" dirty="0">
                <a:latin typeface="Times New Roman"/>
                <a:ea typeface="Times New Roman"/>
                <a:cs typeface="Times New Roman"/>
                <a:sym typeface="Times New Roman"/>
              </a:rPr>
              <a:t>Components of CRT:</a:t>
            </a:r>
            <a:endParaRPr lang="en-US" dirty="0"/>
          </a:p>
        </p:txBody>
      </p:sp>
      <p:sp>
        <p:nvSpPr>
          <p:cNvPr id="5" name="Subtitle 4">
            <a:extLst>
              <a:ext uri="{FF2B5EF4-FFF2-40B4-BE49-F238E27FC236}">
                <a16:creationId xmlns:a16="http://schemas.microsoft.com/office/drawing/2014/main" id="{7F5CD4D2-C9CE-AB09-E600-77F185CBDFBD}"/>
              </a:ext>
            </a:extLst>
          </p:cNvPr>
          <p:cNvSpPr>
            <a:spLocks noGrp="1"/>
          </p:cNvSpPr>
          <p:nvPr>
            <p:ph type="subTitle" idx="1"/>
          </p:nvPr>
        </p:nvSpPr>
        <p:spPr/>
        <p:txBody>
          <a:bodyPr/>
          <a:lstStyle/>
          <a:p>
            <a:endParaRPr lang="en-US"/>
          </a:p>
        </p:txBody>
      </p:sp>
      <p:sp>
        <p:nvSpPr>
          <p:cNvPr id="6" name="Google Shape;178;g2405dd98e5a_0_129">
            <a:extLst>
              <a:ext uri="{FF2B5EF4-FFF2-40B4-BE49-F238E27FC236}">
                <a16:creationId xmlns:a16="http://schemas.microsoft.com/office/drawing/2014/main" id="{EA067878-F621-BF1C-F273-3278553F464A}"/>
              </a:ext>
            </a:extLst>
          </p:cNvPr>
          <p:cNvSpPr txBox="1">
            <a:spLocks/>
          </p:cNvSpPr>
          <p:nvPr/>
        </p:nvSpPr>
        <p:spPr>
          <a:xfrm>
            <a:off x="421341" y="2121917"/>
            <a:ext cx="8153400" cy="4667605"/>
          </a:xfrm>
          <a:prstGeom prst="rect">
            <a:avLst/>
          </a:prstGeom>
          <a:noFill/>
          <a:ln>
            <a:noFill/>
          </a:ln>
        </p:spPr>
        <p:txBody>
          <a:bodyPr spcFirstLastPara="1" vert="horz" wrap="square" lIns="91425" tIns="45700" rIns="91425" bIns="45700" rtlCol="0" anchor="t" anchorCtr="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pPr marL="692150" lvl="1" indent="-342900" algn="l">
              <a:lnSpc>
                <a:spcPct val="95000"/>
              </a:lnSpc>
              <a:spcBef>
                <a:spcPts val="0"/>
              </a:spcBef>
              <a:buSzPts val="3500"/>
              <a:buFont typeface="Wingdings" panose="05000000000000000000" pitchFamily="2" charset="2"/>
              <a:buChar char="§"/>
            </a:pPr>
            <a:r>
              <a:rPr lang="en-US" sz="2000" b="1" dirty="0">
                <a:solidFill>
                  <a:schemeClr val="tx1"/>
                </a:solidFill>
                <a:latin typeface="Times New Roman"/>
                <a:ea typeface="Times New Roman"/>
                <a:cs typeface="Times New Roman"/>
                <a:sym typeface="Times New Roman"/>
              </a:rPr>
              <a:t>Electron Gun:</a:t>
            </a:r>
            <a:r>
              <a:rPr lang="en-US" sz="2000" dirty="0">
                <a:solidFill>
                  <a:schemeClr val="tx1"/>
                </a:solidFill>
                <a:latin typeface="Times New Roman"/>
                <a:ea typeface="Times New Roman"/>
                <a:cs typeface="Times New Roman"/>
                <a:sym typeface="Times New Roman"/>
              </a:rPr>
              <a:t> Electron gun consisting of a series of elements, primarily a heating filament (heater) and a cathode. The electron gun creates a source of electrons which are focused into a narrow beam directed at the face of the CRT.</a:t>
            </a:r>
          </a:p>
          <a:p>
            <a:pPr marL="742950" lvl="1" indent="-342900" algn="l">
              <a:lnSpc>
                <a:spcPct val="95000"/>
              </a:lnSpc>
              <a:spcBef>
                <a:spcPts val="0"/>
              </a:spcBef>
              <a:buSzPts val="2700"/>
              <a:buFont typeface="Wingdings" panose="05000000000000000000" pitchFamily="2" charset="2"/>
              <a:buChar char="§"/>
            </a:pPr>
            <a:r>
              <a:rPr lang="en-US" sz="2000" b="1" dirty="0">
                <a:solidFill>
                  <a:schemeClr val="tx1"/>
                </a:solidFill>
                <a:latin typeface="Times New Roman"/>
                <a:ea typeface="Times New Roman"/>
                <a:cs typeface="Times New Roman"/>
                <a:sym typeface="Times New Roman"/>
              </a:rPr>
              <a:t>Control Electrode:</a:t>
            </a:r>
            <a:r>
              <a:rPr lang="en-US" sz="2000" dirty="0">
                <a:solidFill>
                  <a:schemeClr val="tx1"/>
                </a:solidFill>
                <a:latin typeface="Times New Roman"/>
                <a:ea typeface="Times New Roman"/>
                <a:cs typeface="Times New Roman"/>
                <a:sym typeface="Times New Roman"/>
              </a:rPr>
              <a:t> It is used to turn the electron beam on and off.</a:t>
            </a:r>
          </a:p>
          <a:p>
            <a:pPr marL="742950" lvl="1" indent="-342900" algn="l">
              <a:lnSpc>
                <a:spcPct val="95000"/>
              </a:lnSpc>
              <a:spcBef>
                <a:spcPts val="0"/>
              </a:spcBef>
              <a:buSzPts val="2700"/>
              <a:buFont typeface="Wingdings" panose="05000000000000000000" pitchFamily="2" charset="2"/>
              <a:buChar char="§"/>
            </a:pPr>
            <a:r>
              <a:rPr lang="en-US" sz="2000" b="1" dirty="0">
                <a:solidFill>
                  <a:schemeClr val="tx1"/>
                </a:solidFill>
                <a:latin typeface="Times New Roman"/>
                <a:ea typeface="Times New Roman"/>
                <a:cs typeface="Times New Roman"/>
                <a:sym typeface="Times New Roman"/>
              </a:rPr>
              <a:t>Focusing system:</a:t>
            </a:r>
            <a:r>
              <a:rPr lang="en-US" sz="2000" dirty="0">
                <a:solidFill>
                  <a:schemeClr val="tx1"/>
                </a:solidFill>
                <a:latin typeface="Times New Roman"/>
                <a:ea typeface="Times New Roman"/>
                <a:cs typeface="Times New Roman"/>
                <a:sym typeface="Times New Roman"/>
              </a:rPr>
              <a:t> It is used to create a clear picture by focusing the electrons into a narrow beam.</a:t>
            </a:r>
          </a:p>
          <a:p>
            <a:pPr marL="742950" lvl="1" indent="-342900" algn="l">
              <a:lnSpc>
                <a:spcPct val="95000"/>
              </a:lnSpc>
              <a:spcBef>
                <a:spcPts val="0"/>
              </a:spcBef>
              <a:buSzPts val="2700"/>
              <a:buFont typeface="Wingdings" panose="05000000000000000000" pitchFamily="2" charset="2"/>
              <a:buChar char="§"/>
            </a:pPr>
            <a:r>
              <a:rPr lang="en-US" sz="2000" b="1" dirty="0">
                <a:solidFill>
                  <a:schemeClr val="tx1"/>
                </a:solidFill>
                <a:latin typeface="Times New Roman"/>
                <a:ea typeface="Times New Roman"/>
                <a:cs typeface="Times New Roman"/>
                <a:sym typeface="Times New Roman"/>
              </a:rPr>
              <a:t>Deflection Yoke: </a:t>
            </a:r>
            <a:r>
              <a:rPr lang="en-US" sz="2000" dirty="0">
                <a:solidFill>
                  <a:schemeClr val="tx1"/>
                </a:solidFill>
                <a:latin typeface="Times New Roman"/>
                <a:ea typeface="Times New Roman"/>
                <a:cs typeface="Times New Roman"/>
                <a:sym typeface="Times New Roman"/>
              </a:rPr>
              <a:t>It is used to control the direction of the electron beam. It creates an electric or magnetic field which will bend the electron beam as it passes through the area. </a:t>
            </a:r>
          </a:p>
          <a:p>
            <a:pPr marL="742950" lvl="1" indent="-342900" algn="l">
              <a:lnSpc>
                <a:spcPct val="95000"/>
              </a:lnSpc>
              <a:spcBef>
                <a:spcPts val="0"/>
              </a:spcBef>
              <a:buSzPts val="2700"/>
              <a:buFont typeface="Wingdings" panose="05000000000000000000" pitchFamily="2" charset="2"/>
              <a:buChar char="§"/>
            </a:pPr>
            <a:r>
              <a:rPr lang="en-US" sz="2000" b="1" dirty="0">
                <a:solidFill>
                  <a:schemeClr val="tx1"/>
                </a:solidFill>
                <a:latin typeface="Times New Roman"/>
                <a:ea typeface="Times New Roman"/>
                <a:cs typeface="Times New Roman"/>
                <a:sym typeface="Times New Roman"/>
              </a:rPr>
              <a:t>Phosphorus-coated screen: </a:t>
            </a:r>
            <a:r>
              <a:rPr lang="en-US" sz="2000" dirty="0">
                <a:solidFill>
                  <a:schemeClr val="tx1"/>
                </a:solidFill>
                <a:latin typeface="Times New Roman"/>
                <a:ea typeface="Times New Roman"/>
                <a:cs typeface="Times New Roman"/>
                <a:sym typeface="Times New Roman"/>
              </a:rPr>
              <a:t>The inside front surface of every CRT is coated with phosphors. Phosphors glow when a high-energy electron beam hits them. Phosphorescence is the term used to characterize the light given off by a phosphor after it has been exposed to an electron beam.</a:t>
            </a:r>
          </a:p>
          <a:p>
            <a:pPr marL="742950" lvl="1" indent="-342900" algn="l">
              <a:lnSpc>
                <a:spcPct val="95000"/>
              </a:lnSpc>
              <a:spcBef>
                <a:spcPts val="0"/>
              </a:spcBef>
              <a:buSzPts val="2700"/>
              <a:buFont typeface="Wingdings" panose="05000000000000000000" pitchFamily="2" charset="2"/>
              <a:buChar char="§"/>
            </a:pPr>
            <a:endParaRPr lang="en-US" sz="20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313994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p:cNvSpPr>
            <a:spLocks noGrp="1"/>
          </p:cNvSpPr>
          <p:nvPr>
            <p:ph type="subTitle" idx="1"/>
          </p:nvPr>
        </p:nvSpPr>
        <p:spPr/>
        <p:txBody>
          <a:bodyPr/>
          <a:lstStyle/>
          <a:p>
            <a:endParaRPr lang="x-none" dirty="0"/>
          </a:p>
        </p:txBody>
      </p:sp>
      <p:pic>
        <p:nvPicPr>
          <p:cNvPr id="7" name="Picture 2" descr="C:\Users\Teacher\Desktop\thumb534-pixel-36432d61374032deacd012147dd6d424.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p>
          <a:p>
            <a:pPr algn="just"/>
            <a:r>
              <a:rPr lang="en-US" sz="2800" dirty="0"/>
              <a:t>     a halftone), it can be printed using less resources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p:cNvSpPr>
            <a:spLocks noGrp="1"/>
          </p:cNvSpPr>
          <p:nvPr>
            <p:ph type="subTitle" idx="1"/>
          </p:nvPr>
        </p:nvSpPr>
        <p:spPr/>
        <p:txBody>
          <a:bodyPr/>
          <a:lstStyle/>
          <a:p>
            <a:endParaRPr lang="x-none" dirty="0"/>
          </a:p>
        </p:txBody>
      </p:sp>
      <p:sp>
        <p:nvSpPr>
          <p:cNvPr id="3" name="Rectangle 2"/>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p:cNvSpPr txBox="1"/>
          <p:nvPr/>
        </p:nvSpPr>
        <p:spPr>
          <a:xfrm>
            <a:off x="691041" y="1697233"/>
            <a:ext cx="7761917"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err="1"/>
              <a:t>Schaum's</a:t>
            </a:r>
            <a:r>
              <a:rPr lang="en-US" sz="2400" dirty="0"/>
              <a:t> Outline of Theory &amp; Problems of Computer Graphics.</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Peter Shirley Steve </a:t>
            </a:r>
            <a:r>
              <a:rPr lang="en-US" sz="2400" dirty="0" err="1"/>
              <a:t>Marschner</a:t>
            </a:r>
            <a:r>
              <a:rPr lang="en-US" sz="2400" dirty="0"/>
              <a:t> , “Fundamental of computer graphics”, Third Edition.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p:cNvSpPr txBox="1"/>
          <p:nvPr/>
        </p:nvSpPr>
        <p:spPr>
          <a:xfrm>
            <a:off x="335494" y="1559023"/>
            <a:ext cx="8370482" cy="4801314"/>
          </a:xfrm>
          <a:prstGeom prst="rect">
            <a:avLst/>
          </a:prstGeom>
          <a:noFill/>
        </p:spPr>
        <p:txBody>
          <a:bodyPr wrap="square" rtlCol="0">
            <a:spAutoFit/>
          </a:bodyPr>
          <a:lstStyle/>
          <a:p>
            <a:pPr marL="404495" indent="-285750">
              <a:buFont typeface="Arial" panose="020B0604020202020204" pitchFamily="34" charset="0"/>
              <a:buChar char="•"/>
            </a:pPr>
            <a:r>
              <a:rPr lang="en-US" dirty="0">
                <a:hlinkClick r:id="rId2"/>
              </a:rPr>
              <a:t>http://colormine.org/convert/rgb-to-cmy</a:t>
            </a:r>
            <a:endParaRPr lang="en-US" dirty="0"/>
          </a:p>
          <a:p>
            <a:pPr marL="404495" indent="-285750">
              <a:buFont typeface="Arial" panose="020B0604020202020204" pitchFamily="34" charset="0"/>
              <a:buChar char="•"/>
            </a:pPr>
            <a:r>
              <a:rPr lang="en-US" dirty="0">
                <a:hlinkClick r:id="rId3"/>
              </a:rPr>
              <a:t>www.howstuffworks.com</a:t>
            </a:r>
            <a:endParaRPr lang="en-US" dirty="0"/>
          </a:p>
          <a:p>
            <a:pPr marL="404495" indent="-285750">
              <a:buFont typeface="Arial" panose="020B0604020202020204" pitchFamily="34" charset="0"/>
              <a:buChar char="•"/>
            </a:pPr>
            <a:r>
              <a:rPr lang="en-US" dirty="0">
                <a:hlinkClick r:id="rId4"/>
              </a:rPr>
              <a:t>www.wikipedia.com</a:t>
            </a:r>
            <a:endParaRPr lang="en-US" dirty="0"/>
          </a:p>
          <a:p>
            <a:pPr marL="404495"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495"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495" indent="-285750">
              <a:buFont typeface="Arial" panose="020B0604020202020204" pitchFamily="34" charset="0"/>
              <a:buChar char="•"/>
            </a:pPr>
            <a:r>
              <a:rPr lang="en-US" dirty="0">
                <a:hlinkClick r:id="rId7"/>
              </a:rPr>
              <a:t>https://www.chegg.com</a:t>
            </a:r>
            <a:endParaRPr lang="en-US" dirty="0"/>
          </a:p>
          <a:p>
            <a:pPr marL="404495" indent="-285750">
              <a:buFont typeface="Arial" panose="020B0604020202020204" pitchFamily="34" charset="0"/>
              <a:buChar char="•"/>
            </a:pPr>
            <a:r>
              <a:rPr lang="en-US" dirty="0">
                <a:hlinkClick r:id="rId8"/>
              </a:rPr>
              <a:t>https://www.slideshare.net/mustafasalam167/color-model-29181025</a:t>
            </a:r>
            <a:endParaRPr lang="en-US" dirty="0"/>
          </a:p>
          <a:p>
            <a:pPr marL="404495"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495" indent="-285750">
              <a:buFont typeface="Arial" panose="020B0604020202020204" pitchFamily="34" charset="0"/>
              <a:buChar char="•"/>
            </a:pPr>
            <a:r>
              <a:rPr lang="en-US" dirty="0">
                <a:hlinkClick r:id="rId10"/>
              </a:rPr>
              <a:t>https://slideplayer.com/slide/5143930/</a:t>
            </a:r>
            <a:endParaRPr lang="en-US" dirty="0"/>
          </a:p>
          <a:p>
            <a:pPr marL="118745"/>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a:p>
            <a:pPr marL="404495" indent="-285750">
              <a:buFont typeface="Arial" panose="020B0604020202020204" pitchFamily="34" charset="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p:cNvSpPr>
            <a:spLocks noGrp="1"/>
          </p:cNvSpPr>
          <p:nvPr>
            <p:ph type="subTitle" idx="1"/>
          </p:nvPr>
        </p:nvSpPr>
        <p:spPr/>
        <p:txBody>
          <a:bodyPr/>
          <a:lstStyle/>
          <a:p>
            <a:endParaRPr lang="x-none" dirty="0"/>
          </a:p>
        </p:txBody>
      </p:sp>
      <p:sp>
        <p:nvSpPr>
          <p:cNvPr id="306" name="Google Shape;306;p19"/>
          <p:cNvSpPr txBox="1"/>
          <p:nvPr/>
        </p:nvSpPr>
        <p:spPr>
          <a:xfrm>
            <a:off x="457200" y="2294890"/>
            <a:ext cx="8153400" cy="3907790"/>
          </a:xfrm>
          <a:prstGeom prst="rect">
            <a:avLst/>
          </a:prstGeom>
          <a:noFill/>
          <a:ln>
            <a:noFill/>
          </a:ln>
        </p:spPr>
        <p:txBody>
          <a:bodyPr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lvl="0" indent="-342900" algn="l" rtl="0">
              <a:lnSpc>
                <a:spcPct val="90000"/>
              </a:lnSpc>
              <a:spcBef>
                <a:spcPts val="0"/>
              </a:spcBef>
              <a:spcAft>
                <a:spcPts val="0"/>
              </a:spcAft>
              <a:buClr>
                <a:srgbClr val="0070C0"/>
              </a:buClr>
              <a:buSzPts val="2600"/>
              <a:buChar char="•"/>
            </a:pPr>
            <a:r>
              <a:rPr lang="en-US" sz="2600" b="1">
                <a:solidFill>
                  <a:srgbClr val="0070C0"/>
                </a:solidFill>
                <a:latin typeface="Times New Roman" panose="02020603050405020304"/>
                <a:ea typeface="Times New Roman" panose="02020603050405020304"/>
                <a:cs typeface="Times New Roman" panose="02020603050405020304"/>
                <a:sym typeface="Times New Roman" panose="02020603050405020304"/>
              </a:rPr>
              <a:t>Identification of pixel</a:t>
            </a:r>
          </a:p>
          <a:p>
            <a:pPr marL="742950" lvl="1" indent="-285750" algn="l" rtl="0">
              <a:lnSpc>
                <a:spcPct val="90000"/>
              </a:lnSpc>
              <a:spcBef>
                <a:spcPts val="480"/>
              </a:spcBef>
              <a:spcAft>
                <a:spcPts val="0"/>
              </a:spcAft>
              <a:buClr>
                <a:schemeClr val="dk1"/>
              </a:buClr>
              <a:buSzPts val="2400"/>
              <a:buChar char="–"/>
            </a:pPr>
            <a:r>
              <a:rPr lang="en-US" sz="2400" b="1">
                <a:latin typeface="Times New Roman" panose="02020603050405020304"/>
                <a:ea typeface="Times New Roman" panose="02020603050405020304"/>
                <a:cs typeface="Times New Roman" panose="02020603050405020304"/>
                <a:sym typeface="Times New Roman" panose="02020603050405020304"/>
              </a:rPr>
              <a:t>VGA mode</a:t>
            </a:r>
            <a:r>
              <a:rPr lang="en-US" sz="2400">
                <a:latin typeface="Times New Roman" panose="02020603050405020304"/>
                <a:ea typeface="Times New Roman" panose="02020603050405020304"/>
                <a:cs typeface="Times New Roman" panose="02020603050405020304"/>
                <a:sym typeface="Times New Roman" panose="02020603050405020304"/>
              </a:rPr>
              <a:t>- the number of pixels in VGA mode is fixed at 640 x 480. (480 rows of 640 pixels = total 307200 pixels)</a:t>
            </a:r>
          </a:p>
          <a:p>
            <a:pPr marL="742950" lvl="1" indent="-146050" algn="l" rtl="0">
              <a:lnSpc>
                <a:spcPct val="90000"/>
              </a:lnSpc>
              <a:spcBef>
                <a:spcPts val="440"/>
              </a:spcBef>
              <a:spcAft>
                <a:spcPts val="0"/>
              </a:spcAft>
              <a:buClr>
                <a:schemeClr val="dk1"/>
              </a:buClr>
              <a:buSzPts val="2200"/>
              <a:buNone/>
            </a:pPr>
            <a:endParaRPr sz="22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309" name="Google Shape;309;p19"/>
          <p:cNvGrpSpPr/>
          <p:nvPr/>
        </p:nvGrpSpPr>
        <p:grpSpPr>
          <a:xfrm>
            <a:off x="3228975" y="3414402"/>
            <a:ext cx="4090670" cy="2776848"/>
            <a:chOff x="1990797" y="2722860"/>
            <a:chExt cx="3876602" cy="2982572"/>
          </a:xfrm>
        </p:grpSpPr>
        <p:grpSp>
          <p:nvGrpSpPr>
            <p:cNvPr id="310" name="Google Shape;310;p19"/>
            <p:cNvGrpSpPr/>
            <p:nvPr/>
          </p:nvGrpSpPr>
          <p:grpSpPr>
            <a:xfrm>
              <a:off x="1990797" y="2752768"/>
              <a:ext cx="3790806" cy="2952664"/>
              <a:chOff x="1906" y="43"/>
              <a:chExt cx="3950" cy="3086"/>
            </a:xfrm>
          </p:grpSpPr>
          <p:sp>
            <p:nvSpPr>
              <p:cNvPr id="311" name="Google Shape;311;p19"/>
              <p:cNvSpPr/>
              <p:nvPr/>
            </p:nvSpPr>
            <p:spPr>
              <a:xfrm>
                <a:off x="1906" y="43"/>
                <a:ext cx="3950" cy="3086"/>
              </a:xfrm>
              <a:custGeom>
                <a:avLst/>
                <a:gdLst/>
                <a:ahLst/>
                <a:cxnLst/>
                <a:rect l="l" t="t" r="r" b="b"/>
                <a:pathLst>
                  <a:path w="3950" h="3086" extrusionOk="0">
                    <a:moveTo>
                      <a:pt x="518" y="0"/>
                    </a:moveTo>
                    <a:lnTo>
                      <a:pt x="433" y="7"/>
                    </a:lnTo>
                    <a:lnTo>
                      <a:pt x="353" y="26"/>
                    </a:lnTo>
                    <a:lnTo>
                      <a:pt x="279" y="57"/>
                    </a:lnTo>
                    <a:lnTo>
                      <a:pt x="211" y="99"/>
                    </a:lnTo>
                    <a:lnTo>
                      <a:pt x="151" y="150"/>
                    </a:lnTo>
                    <a:lnTo>
                      <a:pt x="99" y="210"/>
                    </a:lnTo>
                    <a:lnTo>
                      <a:pt x="57" y="278"/>
                    </a:lnTo>
                    <a:lnTo>
                      <a:pt x="26" y="351"/>
                    </a:lnTo>
                    <a:lnTo>
                      <a:pt x="6" y="430"/>
                    </a:lnTo>
                    <a:lnTo>
                      <a:pt x="0" y="513"/>
                    </a:lnTo>
                    <a:lnTo>
                      <a:pt x="0" y="2573"/>
                    </a:lnTo>
                    <a:lnTo>
                      <a:pt x="6" y="2656"/>
                    </a:lnTo>
                    <a:lnTo>
                      <a:pt x="26" y="2735"/>
                    </a:lnTo>
                    <a:lnTo>
                      <a:pt x="57" y="2808"/>
                    </a:lnTo>
                    <a:lnTo>
                      <a:pt x="99" y="2876"/>
                    </a:lnTo>
                    <a:lnTo>
                      <a:pt x="151" y="2936"/>
                    </a:lnTo>
                    <a:lnTo>
                      <a:pt x="211" y="2987"/>
                    </a:lnTo>
                    <a:lnTo>
                      <a:pt x="279" y="3029"/>
                    </a:lnTo>
                    <a:lnTo>
                      <a:pt x="353" y="3060"/>
                    </a:lnTo>
                    <a:lnTo>
                      <a:pt x="433" y="3079"/>
                    </a:lnTo>
                    <a:lnTo>
                      <a:pt x="518" y="3086"/>
                    </a:lnTo>
                    <a:lnTo>
                      <a:pt x="3436" y="3086"/>
                    </a:lnTo>
                    <a:lnTo>
                      <a:pt x="3520" y="3079"/>
                    </a:lnTo>
                    <a:lnTo>
                      <a:pt x="3599" y="3060"/>
                    </a:lnTo>
                    <a:lnTo>
                      <a:pt x="3672" y="3029"/>
                    </a:lnTo>
                    <a:lnTo>
                      <a:pt x="3740" y="2987"/>
                    </a:lnTo>
                    <a:lnTo>
                      <a:pt x="3799" y="2936"/>
                    </a:lnTo>
                    <a:lnTo>
                      <a:pt x="3851" y="2876"/>
                    </a:lnTo>
                    <a:lnTo>
                      <a:pt x="3893" y="2808"/>
                    </a:lnTo>
                    <a:lnTo>
                      <a:pt x="3924" y="2735"/>
                    </a:lnTo>
                    <a:lnTo>
                      <a:pt x="3943" y="2656"/>
                    </a:lnTo>
                    <a:lnTo>
                      <a:pt x="3950" y="2573"/>
                    </a:lnTo>
                    <a:lnTo>
                      <a:pt x="3950" y="513"/>
                    </a:lnTo>
                    <a:lnTo>
                      <a:pt x="3943" y="430"/>
                    </a:lnTo>
                    <a:lnTo>
                      <a:pt x="3924" y="351"/>
                    </a:lnTo>
                    <a:lnTo>
                      <a:pt x="3893" y="278"/>
                    </a:lnTo>
                    <a:lnTo>
                      <a:pt x="3851" y="210"/>
                    </a:lnTo>
                    <a:lnTo>
                      <a:pt x="3799" y="150"/>
                    </a:lnTo>
                    <a:lnTo>
                      <a:pt x="3740" y="99"/>
                    </a:lnTo>
                    <a:lnTo>
                      <a:pt x="3672" y="57"/>
                    </a:lnTo>
                    <a:lnTo>
                      <a:pt x="3599" y="26"/>
                    </a:lnTo>
                    <a:lnTo>
                      <a:pt x="3520" y="7"/>
                    </a:lnTo>
                    <a:lnTo>
                      <a:pt x="3436" y="0"/>
                    </a:lnTo>
                    <a:lnTo>
                      <a:pt x="518" y="0"/>
                    </a:lnTo>
                    <a:close/>
                  </a:path>
                </a:pathLst>
              </a:custGeom>
              <a:no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12" name="Google Shape;312;p19"/>
              <p:cNvGrpSpPr/>
              <p:nvPr/>
            </p:nvGrpSpPr>
            <p:grpSpPr>
              <a:xfrm>
                <a:off x="2352" y="465"/>
                <a:ext cx="3072" cy="2266"/>
                <a:chOff x="2352" y="465"/>
                <a:chExt cx="3072" cy="2266"/>
              </a:xfrm>
            </p:grpSpPr>
            <p:sp>
              <p:nvSpPr>
                <p:cNvPr id="313" name="Google Shape;313;p19"/>
                <p:cNvSpPr/>
                <p:nvPr/>
              </p:nvSpPr>
              <p:spPr>
                <a:xfrm>
                  <a:off x="2410" y="465"/>
                  <a:ext cx="3014" cy="120"/>
                </a:xfrm>
                <a:custGeom>
                  <a:avLst/>
                  <a:gdLst/>
                  <a:ahLst/>
                  <a:cxnLst/>
                  <a:rect l="l" t="t" r="r" b="b"/>
                  <a:pathLst>
                    <a:path w="3014" h="120" extrusionOk="0">
                      <a:moveTo>
                        <a:pt x="2913" y="67"/>
                      </a:moveTo>
                      <a:lnTo>
                        <a:pt x="2894" y="67"/>
                      </a:lnTo>
                      <a:lnTo>
                        <a:pt x="2894" y="120"/>
                      </a:lnTo>
                      <a:lnTo>
                        <a:pt x="3014" y="58"/>
                      </a:lnTo>
                      <a:lnTo>
                        <a:pt x="2913" y="6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4" name="Google Shape;314;p19"/>
                <p:cNvSpPr/>
                <p:nvPr/>
              </p:nvSpPr>
              <p:spPr>
                <a:xfrm>
                  <a:off x="2410" y="465"/>
                  <a:ext cx="3014" cy="120"/>
                </a:xfrm>
                <a:custGeom>
                  <a:avLst/>
                  <a:gdLst/>
                  <a:ahLst/>
                  <a:cxnLst/>
                  <a:rect l="l" t="t" r="r" b="b"/>
                  <a:pathLst>
                    <a:path w="3014" h="120" extrusionOk="0">
                      <a:moveTo>
                        <a:pt x="2913" y="48"/>
                      </a:moveTo>
                      <a:lnTo>
                        <a:pt x="2894" y="0"/>
                      </a:lnTo>
                      <a:lnTo>
                        <a:pt x="2894" y="48"/>
                      </a:lnTo>
                      <a:lnTo>
                        <a:pt x="2913" y="4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5" name="Google Shape;315;p19"/>
                <p:cNvSpPr/>
                <p:nvPr/>
              </p:nvSpPr>
              <p:spPr>
                <a:xfrm>
                  <a:off x="2410" y="465"/>
                  <a:ext cx="3014" cy="120"/>
                </a:xfrm>
                <a:custGeom>
                  <a:avLst/>
                  <a:gdLst/>
                  <a:ahLst/>
                  <a:cxnLst/>
                  <a:rect l="l" t="t" r="r" b="b"/>
                  <a:pathLst>
                    <a:path w="3014" h="120" extrusionOk="0">
                      <a:moveTo>
                        <a:pt x="0" y="48"/>
                      </a:moveTo>
                      <a:lnTo>
                        <a:pt x="0" y="67"/>
                      </a:lnTo>
                      <a:lnTo>
                        <a:pt x="2913" y="67"/>
                      </a:lnTo>
                      <a:lnTo>
                        <a:pt x="3014" y="58"/>
                      </a:lnTo>
                      <a:lnTo>
                        <a:pt x="2894" y="0"/>
                      </a:lnTo>
                      <a:lnTo>
                        <a:pt x="2913" y="48"/>
                      </a:lnTo>
                      <a:lnTo>
                        <a:pt x="0" y="4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16" name="Google Shape;316;p19"/>
                <p:cNvGrpSpPr/>
                <p:nvPr/>
              </p:nvGrpSpPr>
              <p:grpSpPr>
                <a:xfrm>
                  <a:off x="2352" y="523"/>
                  <a:ext cx="3072" cy="2208"/>
                  <a:chOff x="2352" y="523"/>
                  <a:chExt cx="3072" cy="2208"/>
                </a:xfrm>
              </p:grpSpPr>
              <p:sp>
                <p:nvSpPr>
                  <p:cNvPr id="317" name="Google Shape;317;p19"/>
                  <p:cNvSpPr/>
                  <p:nvPr/>
                </p:nvSpPr>
                <p:spPr>
                  <a:xfrm>
                    <a:off x="2352" y="523"/>
                    <a:ext cx="120" cy="2208"/>
                  </a:xfrm>
                  <a:custGeom>
                    <a:avLst/>
                    <a:gdLst/>
                    <a:ahLst/>
                    <a:cxnLst/>
                    <a:rect l="l" t="t" r="r" b="b"/>
                    <a:pathLst>
                      <a:path w="120" h="2208" extrusionOk="0">
                        <a:moveTo>
                          <a:pt x="48" y="2088"/>
                        </a:moveTo>
                        <a:lnTo>
                          <a:pt x="0" y="2088"/>
                        </a:lnTo>
                        <a:lnTo>
                          <a:pt x="58" y="2208"/>
                        </a:lnTo>
                        <a:lnTo>
                          <a:pt x="120" y="2088"/>
                        </a:lnTo>
                        <a:lnTo>
                          <a:pt x="72" y="2088"/>
                        </a:lnTo>
                        <a:lnTo>
                          <a:pt x="72" y="2107"/>
                        </a:lnTo>
                        <a:lnTo>
                          <a:pt x="48" y="2107"/>
                        </a:lnTo>
                        <a:lnTo>
                          <a:pt x="48" y="208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18" name="Google Shape;318;p19"/>
                  <p:cNvSpPr/>
                  <p:nvPr/>
                </p:nvSpPr>
                <p:spPr>
                  <a:xfrm>
                    <a:off x="2352" y="523"/>
                    <a:ext cx="120" cy="2208"/>
                  </a:xfrm>
                  <a:custGeom>
                    <a:avLst/>
                    <a:gdLst/>
                    <a:ahLst/>
                    <a:cxnLst/>
                    <a:rect l="l" t="t" r="r" b="b"/>
                    <a:pathLst>
                      <a:path w="120" h="2208" extrusionOk="0">
                        <a:moveTo>
                          <a:pt x="48" y="2107"/>
                        </a:moveTo>
                        <a:lnTo>
                          <a:pt x="72" y="2107"/>
                        </a:lnTo>
                        <a:lnTo>
                          <a:pt x="72" y="0"/>
                        </a:lnTo>
                        <a:lnTo>
                          <a:pt x="48" y="0"/>
                        </a:lnTo>
                        <a:lnTo>
                          <a:pt x="48" y="210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19" name="Google Shape;319;p19"/>
                  <p:cNvGrpSpPr/>
                  <p:nvPr/>
                </p:nvGrpSpPr>
                <p:grpSpPr>
                  <a:xfrm>
                    <a:off x="2410" y="523"/>
                    <a:ext cx="3014" cy="2208"/>
                    <a:chOff x="2410" y="523"/>
                    <a:chExt cx="3014" cy="2208"/>
                  </a:xfrm>
                </p:grpSpPr>
                <p:sp>
                  <p:nvSpPr>
                    <p:cNvPr id="320" name="Google Shape;320;p19"/>
                    <p:cNvSpPr/>
                    <p:nvPr/>
                  </p:nvSpPr>
                  <p:spPr>
                    <a:xfrm>
                      <a:off x="5424" y="523"/>
                      <a:ext cx="0" cy="2208"/>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1" name="Google Shape;321;p19"/>
                    <p:cNvSpPr/>
                    <p:nvPr/>
                  </p:nvSpPr>
                  <p:spPr>
                    <a:xfrm>
                      <a:off x="2410" y="2731"/>
                      <a:ext cx="3014" cy="0"/>
                    </a:xfrm>
                    <a:custGeom>
                      <a:avLst/>
                      <a:gdLst/>
                      <a:ahLst/>
                      <a:cxnLst/>
                      <a:rect l="l" t="t" r="r" b="b"/>
                      <a:pathLst>
                        <a:path w="3014" h="120000" extrusionOk="0">
                          <a:moveTo>
                            <a:pt x="0" y="0"/>
                          </a:moveTo>
                          <a:lnTo>
                            <a:pt x="3014" y="0"/>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grpSp>
        </p:grpSp>
        <p:sp>
          <p:nvSpPr>
            <p:cNvPr id="322" name="Google Shape;322;p19"/>
            <p:cNvSpPr/>
            <p:nvPr/>
          </p:nvSpPr>
          <p:spPr>
            <a:xfrm>
              <a:off x="2133600" y="5324791"/>
              <a:ext cx="914400" cy="29464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(0, 479)</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3" name="Google Shape;323;p19"/>
            <p:cNvSpPr/>
            <p:nvPr/>
          </p:nvSpPr>
          <p:spPr>
            <a:xfrm>
              <a:off x="4876800" y="5353366"/>
              <a:ext cx="914400" cy="29464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(639, 479)</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24" name="Google Shape;324;p19"/>
            <p:cNvGrpSpPr/>
            <p:nvPr/>
          </p:nvGrpSpPr>
          <p:grpSpPr>
            <a:xfrm>
              <a:off x="2133599" y="2722860"/>
              <a:ext cx="3733800" cy="2687340"/>
              <a:chOff x="2133600" y="2722860"/>
              <a:chExt cx="3733800" cy="2687340"/>
            </a:xfrm>
          </p:grpSpPr>
          <p:sp>
            <p:nvSpPr>
              <p:cNvPr id="325" name="Google Shape;325;p19"/>
              <p:cNvSpPr txBox="1"/>
              <p:nvPr/>
            </p:nvSpPr>
            <p:spPr>
              <a:xfrm rot="-5400000">
                <a:off x="1807368" y="3907632"/>
                <a:ext cx="881063" cy="2286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Y-axis</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6" name="Google Shape;326;p19"/>
              <p:cNvSpPr/>
              <p:nvPr/>
            </p:nvSpPr>
            <p:spPr>
              <a:xfrm>
                <a:off x="2209800" y="2733991"/>
                <a:ext cx="685800" cy="29464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Origin</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7" name="Google Shape;327;p19"/>
              <p:cNvSpPr/>
              <p:nvPr/>
            </p:nvSpPr>
            <p:spPr>
              <a:xfrm>
                <a:off x="2209800" y="2722860"/>
                <a:ext cx="2590800" cy="493118"/>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2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(0,0)                          X-axis</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8" name="Google Shape;328;p19"/>
              <p:cNvSpPr/>
              <p:nvPr/>
            </p:nvSpPr>
            <p:spPr>
              <a:xfrm>
                <a:off x="4953000" y="2886391"/>
                <a:ext cx="914400" cy="294643"/>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200" b="1">
                    <a:solidFill>
                      <a:schemeClr val="dk1"/>
                    </a:solidFill>
                    <a:latin typeface="Calibri" panose="020F0502020204030204"/>
                    <a:ea typeface="Calibri" panose="020F0502020204030204"/>
                    <a:cs typeface="Calibri" panose="020F0502020204030204"/>
                    <a:sym typeface="Calibri" panose="020F0502020204030204"/>
                  </a:rPr>
                  <a:t>(639, 0)</a:t>
                </a:r>
                <a:endParaRPr sz="12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9" name="Google Shape;329;p19"/>
              <p:cNvSpPr/>
              <p:nvPr/>
            </p:nvSpPr>
            <p:spPr>
              <a:xfrm rot="5400000">
                <a:off x="3924300" y="39243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0" name="Google Shape;330;p19"/>
              <p:cNvSpPr/>
              <p:nvPr/>
            </p:nvSpPr>
            <p:spPr>
              <a:xfrm flipH="1">
                <a:off x="3230563" y="3200400"/>
                <a:ext cx="46037" cy="22098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1" name="Google Shape;331;p19"/>
              <p:cNvSpPr/>
              <p:nvPr/>
            </p:nvSpPr>
            <p:spPr>
              <a:xfrm>
                <a:off x="3124200" y="3200400"/>
                <a:ext cx="46038" cy="22098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2" name="Google Shape;332;p19"/>
              <p:cNvSpPr/>
              <p:nvPr/>
            </p:nvSpPr>
            <p:spPr>
              <a:xfrm>
                <a:off x="2971800" y="3200400"/>
                <a:ext cx="46038" cy="22098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3" name="Google Shape;333;p19"/>
              <p:cNvSpPr/>
              <p:nvPr/>
            </p:nvSpPr>
            <p:spPr>
              <a:xfrm>
                <a:off x="2819400" y="3200400"/>
                <a:ext cx="46038" cy="22098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4" name="Google Shape;334;p19"/>
              <p:cNvSpPr/>
              <p:nvPr/>
            </p:nvSpPr>
            <p:spPr>
              <a:xfrm>
                <a:off x="2667000" y="3200400"/>
                <a:ext cx="46038" cy="21336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5" name="Google Shape;335;p19"/>
              <p:cNvSpPr/>
              <p:nvPr/>
            </p:nvSpPr>
            <p:spPr>
              <a:xfrm>
                <a:off x="4038600" y="3200400"/>
                <a:ext cx="46038" cy="22098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6" name="Google Shape;336;p19"/>
              <p:cNvSpPr/>
              <p:nvPr/>
            </p:nvSpPr>
            <p:spPr>
              <a:xfrm>
                <a:off x="3886200" y="3200400"/>
                <a:ext cx="46038" cy="22098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7" name="Google Shape;337;p19"/>
              <p:cNvSpPr/>
              <p:nvPr/>
            </p:nvSpPr>
            <p:spPr>
              <a:xfrm>
                <a:off x="3733800" y="32004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8" name="Google Shape;338;p19"/>
              <p:cNvSpPr/>
              <p:nvPr/>
            </p:nvSpPr>
            <p:spPr>
              <a:xfrm>
                <a:off x="3581400" y="32004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9" name="Google Shape;339;p19"/>
              <p:cNvSpPr/>
              <p:nvPr/>
            </p:nvSpPr>
            <p:spPr>
              <a:xfrm>
                <a:off x="3429000" y="3200400"/>
                <a:ext cx="46038" cy="21336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0" name="Google Shape;340;p19"/>
              <p:cNvSpPr/>
              <p:nvPr/>
            </p:nvSpPr>
            <p:spPr>
              <a:xfrm>
                <a:off x="4800600" y="32004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1" name="Google Shape;341;p19"/>
              <p:cNvSpPr/>
              <p:nvPr/>
            </p:nvSpPr>
            <p:spPr>
              <a:xfrm>
                <a:off x="4648200" y="32766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2" name="Google Shape;342;p19"/>
              <p:cNvSpPr/>
              <p:nvPr/>
            </p:nvSpPr>
            <p:spPr>
              <a:xfrm>
                <a:off x="4495800" y="32766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3" name="Google Shape;343;p19"/>
              <p:cNvSpPr/>
              <p:nvPr/>
            </p:nvSpPr>
            <p:spPr>
              <a:xfrm>
                <a:off x="4343400" y="3200400"/>
                <a:ext cx="46038" cy="2209800"/>
              </a:xfrm>
              <a:custGeom>
                <a:avLst/>
                <a:gdLst/>
                <a:ahLst/>
                <a:cxnLst/>
                <a:rect l="l" t="t" r="r" b="b"/>
                <a:pathLst>
                  <a:path w="45719"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4" name="Google Shape;344;p19"/>
              <p:cNvSpPr/>
              <p:nvPr/>
            </p:nvSpPr>
            <p:spPr>
              <a:xfrm>
                <a:off x="4191000" y="32766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5" name="Google Shape;345;p19"/>
              <p:cNvSpPr/>
              <p:nvPr/>
            </p:nvSpPr>
            <p:spPr>
              <a:xfrm>
                <a:off x="5257800" y="32766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6" name="Google Shape;346;p19"/>
              <p:cNvSpPr/>
              <p:nvPr/>
            </p:nvSpPr>
            <p:spPr>
              <a:xfrm>
                <a:off x="5105400" y="32766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7" name="Google Shape;347;p19"/>
              <p:cNvSpPr/>
              <p:nvPr/>
            </p:nvSpPr>
            <p:spPr>
              <a:xfrm>
                <a:off x="4953000" y="3200400"/>
                <a:ext cx="0" cy="2112963"/>
              </a:xfrm>
              <a:custGeom>
                <a:avLst/>
                <a:gdLst/>
                <a:ahLst/>
                <a:cxnLst/>
                <a:rect l="l" t="t" r="r" b="b"/>
                <a:pathLst>
                  <a:path w="1200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8" name="Google Shape;348;p19"/>
              <p:cNvSpPr/>
              <p:nvPr/>
            </p:nvSpPr>
            <p:spPr>
              <a:xfrm rot="5400000">
                <a:off x="3848100" y="28575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49" name="Google Shape;349;p19"/>
              <p:cNvSpPr/>
              <p:nvPr/>
            </p:nvSpPr>
            <p:spPr>
              <a:xfrm rot="5400000">
                <a:off x="3924300" y="27051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0" name="Google Shape;350;p19"/>
              <p:cNvSpPr/>
              <p:nvPr/>
            </p:nvSpPr>
            <p:spPr>
              <a:xfrm rot="5400000">
                <a:off x="3848100" y="25527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1" name="Google Shape;351;p19"/>
              <p:cNvSpPr/>
              <p:nvPr/>
            </p:nvSpPr>
            <p:spPr>
              <a:xfrm rot="5400000">
                <a:off x="3848100" y="24003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2" name="Google Shape;352;p19"/>
              <p:cNvSpPr/>
              <p:nvPr/>
            </p:nvSpPr>
            <p:spPr>
              <a:xfrm rot="5400000">
                <a:off x="3924300" y="21717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3" name="Google Shape;353;p19"/>
              <p:cNvSpPr/>
              <p:nvPr/>
            </p:nvSpPr>
            <p:spPr>
              <a:xfrm rot="5400000">
                <a:off x="3924300" y="19431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4" name="Google Shape;354;p19"/>
              <p:cNvSpPr/>
              <p:nvPr/>
            </p:nvSpPr>
            <p:spPr>
              <a:xfrm rot="5400000">
                <a:off x="3848100" y="34671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5" name="Google Shape;355;p19"/>
              <p:cNvSpPr/>
              <p:nvPr/>
            </p:nvSpPr>
            <p:spPr>
              <a:xfrm rot="5400000">
                <a:off x="3924300" y="33147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6" name="Google Shape;356;p19"/>
              <p:cNvSpPr/>
              <p:nvPr/>
            </p:nvSpPr>
            <p:spPr>
              <a:xfrm rot="5400000">
                <a:off x="3848100" y="31623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7" name="Google Shape;357;p19"/>
              <p:cNvSpPr/>
              <p:nvPr/>
            </p:nvSpPr>
            <p:spPr>
              <a:xfrm rot="5400000">
                <a:off x="3848100" y="30099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8" name="Google Shape;358;p19"/>
              <p:cNvSpPr/>
              <p:nvPr/>
            </p:nvSpPr>
            <p:spPr>
              <a:xfrm rot="5400000">
                <a:off x="3924300" y="37719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59" name="Google Shape;359;p19"/>
              <p:cNvSpPr/>
              <p:nvPr/>
            </p:nvSpPr>
            <p:spPr>
              <a:xfrm rot="5400000">
                <a:off x="3924300" y="3619500"/>
                <a:ext cx="76200" cy="2895600"/>
              </a:xfrm>
              <a:custGeom>
                <a:avLst/>
                <a:gdLst/>
                <a:ahLst/>
                <a:cxnLst/>
                <a:rect l="l" t="t" r="r" b="b"/>
                <a:pathLst>
                  <a:path w="76200" h="2208" extrusionOk="0">
                    <a:moveTo>
                      <a:pt x="0" y="0"/>
                    </a:moveTo>
                    <a:lnTo>
                      <a:pt x="0" y="2208"/>
                    </a:lnTo>
                  </a:path>
                </a:pathLst>
              </a:custGeom>
              <a:noFill/>
              <a:ln w="12700" cap="flat" cmpd="sng">
                <a:solidFill>
                  <a:srgbClr val="000000"/>
                </a:solidFill>
                <a:prstDash val="lgDash"/>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p:cNvSpPr>
            <a:spLocks noGrp="1"/>
          </p:cNvSpPr>
          <p:nvPr>
            <p:ph type="subTitle" idx="1"/>
          </p:nvPr>
        </p:nvSpPr>
        <p:spPr/>
        <p:txBody>
          <a:bodyPr/>
          <a:lstStyle/>
          <a:p>
            <a:endParaRPr lang="x-none" dirty="0"/>
          </a:p>
        </p:txBody>
      </p:sp>
      <p:sp>
        <p:nvSpPr>
          <p:cNvPr id="3" name="Text Box 2"/>
          <p:cNvSpPr txBox="1"/>
          <p:nvPr/>
        </p:nvSpPr>
        <p:spPr>
          <a:xfrm>
            <a:off x="438785" y="2058035"/>
            <a:ext cx="8406765" cy="4982210"/>
          </a:xfrm>
          <a:prstGeom prst="rect">
            <a:avLst/>
          </a:prstGeom>
          <a:noFill/>
        </p:spPr>
        <p:txBody>
          <a:bodyPr wrap="square" rtlCol="0" anchor="t">
            <a:noAutofit/>
          </a:bodyPr>
          <a:lstStyle/>
          <a:p>
            <a:pPr marL="342900" lvl="0" indent="-342900" algn="l" rtl="0">
              <a:lnSpc>
                <a:spcPct val="90000"/>
              </a:lnSpc>
              <a:spcBef>
                <a:spcPts val="0"/>
              </a:spcBef>
              <a:spcAft>
                <a:spcPts val="0"/>
              </a:spcAft>
              <a:buClr>
                <a:schemeClr val="dk1"/>
              </a:buClr>
              <a:buSzPts val="2800"/>
              <a:buChar char="•"/>
            </a:pPr>
            <a:r>
              <a:rPr lang="en-US" sz="2400" b="1">
                <a:solidFill>
                  <a:srgbClr val="0070C0"/>
                </a:solidFill>
                <a:latin typeface="Times New Roman" panose="02020603050405020304"/>
                <a:ea typeface="Times New Roman" panose="02020603050405020304"/>
                <a:cs typeface="Times New Roman" panose="02020603050405020304"/>
                <a:sym typeface="Times New Roman" panose="02020603050405020304"/>
              </a:rPr>
              <a:t>Address of pixel</a:t>
            </a:r>
          </a:p>
          <a:p>
            <a:pPr marL="742950" lvl="1" indent="-285750" algn="l" rtl="0">
              <a:spcBef>
                <a:spcPts val="480"/>
              </a:spcBef>
              <a:spcAft>
                <a:spcPts val="0"/>
              </a:spcAft>
              <a:buClr>
                <a:schemeClr val="dk1"/>
              </a:buClr>
              <a:buSzPts val="2400"/>
              <a:buChar char="–"/>
            </a:pPr>
            <a:r>
              <a:rPr lang="en-US" sz="2000">
                <a:latin typeface="Times New Roman" panose="02020603050405020304"/>
                <a:ea typeface="Times New Roman" panose="02020603050405020304"/>
                <a:cs typeface="Times New Roman" panose="02020603050405020304"/>
                <a:sym typeface="Times New Roman" panose="02020603050405020304"/>
              </a:rPr>
              <a:t>Pixel is the smallest addressable screen element which can be controlled.</a:t>
            </a:r>
          </a:p>
          <a:p>
            <a:pPr marL="742950" lvl="1" indent="-285750" algn="l" rtl="0">
              <a:spcBef>
                <a:spcPts val="480"/>
              </a:spcBef>
              <a:spcAft>
                <a:spcPts val="0"/>
              </a:spcAft>
              <a:buClr>
                <a:schemeClr val="dk1"/>
              </a:buClr>
              <a:buSzPts val="24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monitor can be visualized as one dimensional array of pixels.</a:t>
            </a:r>
          </a:p>
          <a:p>
            <a:pPr marL="742950" lvl="1" indent="-285750" algn="l" rtl="0">
              <a:spcBef>
                <a:spcPts val="480"/>
              </a:spcBef>
              <a:spcAft>
                <a:spcPts val="0"/>
              </a:spcAft>
              <a:buClr>
                <a:schemeClr val="dk1"/>
              </a:buClr>
              <a:buSzPts val="2400"/>
              <a:buChar char="–"/>
            </a:pPr>
            <a:r>
              <a:rPr lang="en-US" sz="2000">
                <a:latin typeface="Times New Roman" panose="02020603050405020304"/>
                <a:ea typeface="Times New Roman" panose="02020603050405020304"/>
                <a:cs typeface="Times New Roman" panose="02020603050405020304"/>
                <a:sym typeface="Times New Roman" panose="02020603050405020304"/>
              </a:rPr>
              <a:t>Thus each pixel has an address, which can be computed as: </a:t>
            </a:r>
          </a:p>
          <a:p>
            <a:pPr marL="742950" lvl="1" indent="-285750" algn="l" rtl="0">
              <a:spcBef>
                <a:spcPts val="480"/>
              </a:spcBef>
              <a:spcAft>
                <a:spcPts val="0"/>
              </a:spcAft>
              <a:buClr>
                <a:schemeClr val="dk1"/>
              </a:buClr>
              <a:buSzPts val="2400"/>
              <a:buNone/>
            </a:pPr>
            <a:r>
              <a:rPr lang="en-US" sz="2000">
                <a:latin typeface="Times New Roman" panose="02020603050405020304"/>
                <a:ea typeface="Times New Roman" panose="02020603050405020304"/>
                <a:cs typeface="Times New Roman" panose="02020603050405020304"/>
                <a:sym typeface="Times New Roman" panose="02020603050405020304"/>
              </a:rPr>
              <a:t>			address of P(i,j) =</a:t>
            </a:r>
            <a:r>
              <a:rPr lang="en-US" sz="2000">
                <a:sym typeface="+mn-ea"/>
              </a:rPr>
              <a:t> </a:t>
            </a:r>
            <a:r>
              <a:rPr lang="en-US" sz="2000">
                <a:latin typeface="Times New Roman" panose="02020603050405020304"/>
                <a:ea typeface="Times New Roman" panose="02020603050405020304"/>
                <a:cs typeface="Times New Roman" panose="02020603050405020304"/>
                <a:sym typeface="Times New Roman" panose="02020603050405020304"/>
              </a:rPr>
              <a:t>addr(0,0) + j x i</a:t>
            </a:r>
            <a:r>
              <a:rPr lang="en-US" sz="1200">
                <a:latin typeface="Times New Roman" panose="02020603050405020304"/>
                <a:ea typeface="Times New Roman" panose="02020603050405020304"/>
                <a:cs typeface="Times New Roman" panose="02020603050405020304"/>
                <a:sym typeface="Times New Roman" panose="02020603050405020304"/>
              </a:rPr>
              <a:t>max</a:t>
            </a:r>
            <a:r>
              <a:rPr lang="en-US" sz="2000">
                <a:latin typeface="Times New Roman" panose="02020603050405020304"/>
                <a:ea typeface="Times New Roman" panose="02020603050405020304"/>
                <a:cs typeface="Times New Roman" panose="02020603050405020304"/>
                <a:sym typeface="Times New Roman" panose="02020603050405020304"/>
              </a:rPr>
              <a:t> +i</a:t>
            </a:r>
            <a:endParaRPr sz="20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480"/>
              </a:spcBef>
              <a:spcAft>
                <a:spcPts val="0"/>
              </a:spcAft>
              <a:buClr>
                <a:schemeClr val="dk1"/>
              </a:buClr>
              <a:buSzPts val="2400"/>
              <a:buChar char="–"/>
            </a:pPr>
            <a:r>
              <a:rPr lang="en-US" sz="2000">
                <a:latin typeface="Times New Roman" panose="02020603050405020304"/>
                <a:ea typeface="Times New Roman" panose="02020603050405020304"/>
                <a:cs typeface="Times New Roman" panose="02020603050405020304"/>
                <a:sym typeface="Times New Roman" panose="02020603050405020304"/>
              </a:rPr>
              <a:t>where i</a:t>
            </a:r>
            <a:r>
              <a:rPr lang="en-US" sz="1200">
                <a:latin typeface="Times New Roman" panose="02020603050405020304"/>
                <a:ea typeface="Times New Roman" panose="02020603050405020304"/>
                <a:cs typeface="Times New Roman" panose="02020603050405020304"/>
                <a:sym typeface="Times New Roman" panose="02020603050405020304"/>
              </a:rPr>
              <a:t>max</a:t>
            </a:r>
            <a:r>
              <a:rPr lang="en-US" sz="2000">
                <a:latin typeface="Times New Roman" panose="02020603050405020304"/>
                <a:ea typeface="Times New Roman" panose="02020603050405020304"/>
                <a:cs typeface="Times New Roman" panose="02020603050405020304"/>
                <a:sym typeface="Times New Roman" panose="02020603050405020304"/>
              </a:rPr>
              <a:t> is the maximum number of pixels in a row,</a:t>
            </a:r>
          </a:p>
          <a:p>
            <a:pPr marL="742950" lvl="1" indent="-285750" algn="l" rtl="0">
              <a:spcBef>
                <a:spcPts val="480"/>
              </a:spcBef>
              <a:spcAft>
                <a:spcPts val="0"/>
              </a:spcAft>
              <a:buClr>
                <a:schemeClr val="dk1"/>
              </a:buClr>
              <a:buSzPts val="2400"/>
              <a:buChar char="–"/>
            </a:pPr>
            <a:r>
              <a:rPr lang="en-US" sz="2000">
                <a:latin typeface="Times New Roman" panose="02020603050405020304"/>
                <a:ea typeface="Times New Roman" panose="02020603050405020304"/>
                <a:cs typeface="Times New Roman" panose="02020603050405020304"/>
                <a:sym typeface="Times New Roman" panose="02020603050405020304"/>
              </a:rPr>
              <a:t> j = number of rows .</a:t>
            </a:r>
            <a:endParaRPr sz="20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480"/>
              </a:spcBef>
              <a:spcAft>
                <a:spcPts val="0"/>
              </a:spcAft>
              <a:buClr>
                <a:schemeClr val="dk1"/>
              </a:buClr>
              <a:buSzPts val="2400"/>
              <a:buChar char="–"/>
            </a:pPr>
            <a:r>
              <a:rPr lang="en-US" sz="2000">
                <a:latin typeface="Times New Roman" panose="02020603050405020304"/>
                <a:ea typeface="Times New Roman" panose="02020603050405020304"/>
                <a:cs typeface="Times New Roman" panose="02020603050405020304"/>
                <a:sym typeface="Times New Roman" panose="02020603050405020304"/>
              </a:rPr>
              <a:t>0&lt;= i &lt; i</a:t>
            </a:r>
            <a:r>
              <a:rPr lang="en-US" sz="1200">
                <a:latin typeface="Times New Roman" panose="02020603050405020304"/>
                <a:ea typeface="Times New Roman" panose="02020603050405020304"/>
                <a:cs typeface="Times New Roman" panose="02020603050405020304"/>
                <a:sym typeface="Times New Roman" panose="02020603050405020304"/>
              </a:rPr>
              <a:t>max</a:t>
            </a:r>
            <a:r>
              <a:rPr lang="en-US" sz="2000">
                <a:latin typeface="Times New Roman" panose="02020603050405020304"/>
                <a:ea typeface="Times New Roman" panose="02020603050405020304"/>
                <a:cs typeface="Times New Roman" panose="02020603050405020304"/>
                <a:sym typeface="Times New Roman" panose="02020603050405020304"/>
              </a:rPr>
              <a:t> and 0&lt;= j &lt; j</a:t>
            </a:r>
            <a:r>
              <a:rPr lang="en-US" sz="1200">
                <a:latin typeface="Times New Roman" panose="02020603050405020304"/>
                <a:ea typeface="Times New Roman" panose="02020603050405020304"/>
                <a:cs typeface="Times New Roman" panose="02020603050405020304"/>
                <a:sym typeface="Times New Roman" panose="02020603050405020304"/>
              </a:rPr>
              <a:t>max</a:t>
            </a:r>
            <a:r>
              <a:rPr lang="en-US" sz="2000">
                <a:latin typeface="Times New Roman" panose="02020603050405020304"/>
                <a:ea typeface="Times New Roman" panose="02020603050405020304"/>
                <a:cs typeface="Times New Roman" panose="02020603050405020304"/>
                <a:sym typeface="Times New Roman" panose="02020603050405020304"/>
              </a:rPr>
              <a:t> .</a:t>
            </a:r>
          </a:p>
          <a:p>
            <a:pPr marL="742950" lvl="1" indent="-285750" algn="l" rtl="0">
              <a:spcBef>
                <a:spcPts val="480"/>
              </a:spcBef>
              <a:spcAft>
                <a:spcPts val="0"/>
              </a:spcAft>
              <a:buClr>
                <a:schemeClr val="dk1"/>
              </a:buClr>
              <a:buSzPts val="2400"/>
              <a:buChar char="–"/>
            </a:pPr>
            <a:r>
              <a:rPr lang="en-US" sz="2000">
                <a:latin typeface="Times New Roman" panose="02020603050405020304"/>
                <a:ea typeface="Times New Roman" panose="02020603050405020304"/>
                <a:cs typeface="Times New Roman" panose="02020603050405020304"/>
                <a:sym typeface="Times New Roman" panose="02020603050405020304"/>
              </a:rPr>
              <a:t> (In standard VGA mode i</a:t>
            </a:r>
            <a:r>
              <a:rPr lang="en-US" sz="1200">
                <a:latin typeface="Times New Roman" panose="02020603050405020304"/>
                <a:ea typeface="Times New Roman" panose="02020603050405020304"/>
                <a:cs typeface="Times New Roman" panose="02020603050405020304"/>
                <a:sym typeface="Times New Roman" panose="02020603050405020304"/>
              </a:rPr>
              <a:t>max</a:t>
            </a:r>
            <a:r>
              <a:rPr lang="en-US" sz="2000">
                <a:latin typeface="Times New Roman" panose="02020603050405020304"/>
                <a:ea typeface="Times New Roman" panose="02020603050405020304"/>
                <a:cs typeface="Times New Roman" panose="02020603050405020304"/>
                <a:sym typeface="Times New Roman" panose="02020603050405020304"/>
              </a:rPr>
              <a:t> = 640 and j</a:t>
            </a:r>
            <a:r>
              <a:rPr lang="en-US" sz="1200">
                <a:latin typeface="Times New Roman" panose="02020603050405020304"/>
                <a:ea typeface="Times New Roman" panose="02020603050405020304"/>
                <a:cs typeface="Times New Roman" panose="02020603050405020304"/>
                <a:sym typeface="Times New Roman" panose="02020603050405020304"/>
              </a:rPr>
              <a:t>max</a:t>
            </a:r>
            <a:r>
              <a:rPr lang="en-US" sz="2000">
                <a:latin typeface="Times New Roman" panose="02020603050405020304"/>
                <a:ea typeface="Times New Roman" panose="02020603050405020304"/>
                <a:cs typeface="Times New Roman" panose="02020603050405020304"/>
                <a:sym typeface="Times New Roman" panose="02020603050405020304"/>
              </a:rPr>
              <a:t> = 480)</a:t>
            </a:r>
            <a:endParaRPr lang="en-US" altLang="en-US"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p:cNvSpPr>
            <a:spLocks noGrp="1"/>
          </p:cNvSpPr>
          <p:nvPr>
            <p:ph type="subTitle" idx="1"/>
          </p:nvPr>
        </p:nvSpPr>
        <p:spPr/>
        <p:txBody>
          <a:bodyPr/>
          <a:lstStyle/>
          <a:p>
            <a:endParaRPr lang="x-none" dirty="0"/>
          </a:p>
        </p:txBody>
      </p:sp>
      <p:pic>
        <p:nvPicPr>
          <p:cNvPr id="377" name="Google Shape;377;g2480fbbbf83_0_19"/>
          <p:cNvPicPr preferRelativeResize="0"/>
          <p:nvPr/>
        </p:nvPicPr>
        <p:blipFill>
          <a:blip r:embed="rId2"/>
          <a:stretch>
            <a:fillRect/>
          </a:stretch>
        </p:blipFill>
        <p:spPr>
          <a:xfrm>
            <a:off x="1344930" y="2194560"/>
            <a:ext cx="6631305" cy="4118610"/>
          </a:xfrm>
          <a:prstGeom prst="rect">
            <a:avLst/>
          </a:prstGeom>
          <a:noFill/>
          <a:ln>
            <a:noFill/>
          </a:ln>
        </p:spPr>
      </p:pic>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8189736D4A604FA52893B1CC172FEA" ma:contentTypeVersion="3" ma:contentTypeDescription="Create a new document." ma:contentTypeScope="" ma:versionID="8de9b7b26e52f7016f49c1d2d174c06d">
  <xsd:schema xmlns:xsd="http://www.w3.org/2001/XMLSchema" xmlns:xs="http://www.w3.org/2001/XMLSchema" xmlns:p="http://schemas.microsoft.com/office/2006/metadata/properties" xmlns:ns2="c5d5fd09-b806-46de-8e90-a93e4727f13b" targetNamespace="http://schemas.microsoft.com/office/2006/metadata/properties" ma:root="true" ma:fieldsID="e2ed553ad8a73bff7d353ac330fd45c5" ns2:_="">
    <xsd:import namespace="c5d5fd09-b806-46de-8e90-a93e4727f13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d5fd09-b806-46de-8e90-a93e4727f1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7544FD-A3A8-45B5-9C5C-FC4AAFEA4823}"/>
</file>

<file path=customXml/itemProps2.xml><?xml version="1.0" encoding="utf-8"?>
<ds:datastoreItem xmlns:ds="http://schemas.openxmlformats.org/officeDocument/2006/customXml" ds:itemID="{7566F0EE-6360-4C53-88E4-179A925D2094}"/>
</file>

<file path=customXml/itemProps3.xml><?xml version="1.0" encoding="utf-8"?>
<ds:datastoreItem xmlns:ds="http://schemas.openxmlformats.org/officeDocument/2006/customXml" ds:itemID="{26BDC9B7-FB5E-4A35-8F20-84F1FE4F82EE}"/>
</file>

<file path=docProps/app.xml><?xml version="1.0" encoding="utf-8"?>
<Properties xmlns="http://schemas.openxmlformats.org/officeDocument/2006/extended-properties" xmlns:vt="http://schemas.openxmlformats.org/officeDocument/2006/docPropsVTypes">
  <TotalTime>63</TotalTime>
  <Words>3252</Words>
  <Application>Microsoft Office PowerPoint</Application>
  <PresentationFormat>On-screen Show (4:3)</PresentationFormat>
  <Paragraphs>463</Paragraphs>
  <Slides>65</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8" baseType="lpstr">
      <vt:lpstr>Arial</vt:lpstr>
      <vt:lpstr>Calibri</vt:lpstr>
      <vt:lpstr>Corbel</vt:lpstr>
      <vt:lpstr>Geneva</vt:lpstr>
      <vt:lpstr>Noto Sans Symbols</vt:lpstr>
      <vt:lpstr>Old Standard TT</vt:lpstr>
      <vt:lpstr>StarSymbol</vt:lpstr>
      <vt:lpstr>Times New Roman</vt:lpstr>
      <vt:lpstr>Verdana</vt:lpstr>
      <vt:lpstr>Wingdings</vt:lpstr>
      <vt:lpstr>Wingdings 2</vt:lpstr>
      <vt:lpstr>Spectrum</vt:lpstr>
      <vt:lpstr>Equation</vt:lpstr>
      <vt:lpstr>Image Representation</vt:lpstr>
      <vt:lpstr>Outline</vt:lpstr>
      <vt:lpstr>Computer Graphics</vt:lpstr>
      <vt:lpstr>Pixel</vt:lpstr>
      <vt:lpstr>Graphics consists of</vt:lpstr>
      <vt:lpstr>Pixel</vt:lpstr>
      <vt:lpstr>Pixel</vt:lpstr>
      <vt:lpstr>Pixel</vt:lpstr>
      <vt:lpstr>Pixel</vt:lpstr>
      <vt:lpstr>Address of a Pixel Exercise</vt:lpstr>
      <vt:lpstr>Types of Computer Graphics </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Raster vs Vector  </vt:lpstr>
      <vt:lpstr>Interactive Computer Graphics</vt:lpstr>
      <vt:lpstr>Non-Interactive Computer Graphics</vt:lpstr>
      <vt:lpstr>Color Model</vt:lpstr>
      <vt:lpstr>Additive and Subtractive Model</vt:lpstr>
      <vt:lpstr>RGB and CMYK</vt:lpstr>
      <vt:lpstr>RGB</vt:lpstr>
      <vt:lpstr>RGB</vt:lpstr>
      <vt:lpstr>RGB</vt:lpstr>
      <vt:lpstr>RGB Value</vt:lpstr>
      <vt:lpstr>RGB Color Palette </vt:lpstr>
      <vt:lpstr>Color Palette </vt:lpstr>
      <vt:lpstr>CMYK</vt:lpstr>
      <vt:lpstr>CMYK</vt:lpstr>
      <vt:lpstr>CMY</vt:lpstr>
      <vt:lpstr>CMY</vt:lpstr>
      <vt:lpstr>RGB to CMY Color </vt:lpstr>
      <vt:lpstr> CMY to RGB Color </vt:lpstr>
      <vt:lpstr>Another RGB to CMYK conversion</vt:lpstr>
      <vt:lpstr>Example</vt:lpstr>
      <vt:lpstr>RGB to CMY</vt:lpstr>
      <vt:lpstr>RGB to CMY</vt:lpstr>
      <vt:lpstr>RGB -&gt; CMY -&gt; RGB</vt:lpstr>
      <vt:lpstr>HSV Color Model</vt:lpstr>
      <vt:lpstr>Hue</vt:lpstr>
      <vt:lpstr>Saturation</vt:lpstr>
      <vt:lpstr>Value</vt:lpstr>
      <vt:lpstr>HSV Color Model</vt:lpstr>
      <vt:lpstr>Direct Coding</vt:lpstr>
      <vt:lpstr>Direct Coding</vt:lpstr>
      <vt:lpstr>Direct Coding</vt:lpstr>
      <vt:lpstr>Lookup Table </vt:lpstr>
      <vt:lpstr>Steps to plot a point using  lookup table </vt:lpstr>
      <vt:lpstr>Lookup table</vt:lpstr>
      <vt:lpstr>Problem</vt:lpstr>
      <vt:lpstr>Lookup Table </vt:lpstr>
      <vt:lpstr>Display Monitor (CRT)</vt:lpstr>
      <vt:lpstr>Components of CRT:</vt:lpstr>
      <vt:lpstr>Printing</vt:lpstr>
      <vt:lpstr>Halftone</vt:lpstr>
      <vt:lpstr>Halftone Image</vt:lpstr>
      <vt:lpstr>How Halftone work</vt:lpstr>
      <vt:lpstr>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Shahnaj shipu</cp:lastModifiedBy>
  <cp:revision>38</cp:revision>
  <dcterms:created xsi:type="dcterms:W3CDTF">2020-04-25T12:14:00Z</dcterms:created>
  <dcterms:modified xsi:type="dcterms:W3CDTF">2023-10-01T17:23:38Z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8DA374CB2D114BF5B9FBD1B43C23F984_12</vt:lpwstr>
  </property>
  <property fmtid="{D5CDD505-2E9C-101B-9397-08002B2CF9AE}" pid="3" name="KSOProductBuildVer">
    <vt:lpwstr>2057-12.2.0.13215</vt:lpwstr>
  </property>
  <property fmtid="{D5CDD505-2E9C-101B-9397-08002B2CF9AE}" pid="4" name="ContentTypeId">
    <vt:lpwstr>0x0101005D8189736D4A604FA52893B1CC172FEA</vt:lpwstr>
  </property>
</Properties>
</file>