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Lst>
  <p:sldSz cx="9144000" cy="5143500" type="screen16x9"/>
  <p:notesSz cx="6858000" cy="9144000"/>
  <p:embeddedFontLst>
    <p:embeddedFont>
      <p:font typeface="Economica"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581f4858f4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581f4858f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81f4858f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581f4858f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581f4858f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581f4858f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81f4858f4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81f4858f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581f4858f4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581f4858f4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81f4858f4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81f4858f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81f4858f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81f4858f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81f4858f4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81f4858f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88a10590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88a1059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588a1059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588a1059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81f4858f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81f4858f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88a10590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88a1059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88a10590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88a10590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588a10590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588a10590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88a10590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88a10590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88a105905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88a105905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588a10590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588a10590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59c2e0ea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59c2e0ea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81f4858f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81f4858f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81f4858f4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81f4858f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581f4858f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581f4858f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581f4858f4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581f4858f4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81f4858f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81f4858f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81f4858f4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81f4858f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81f4858f4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81f4858f4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Times New Roman"/>
                <a:ea typeface="Times New Roman"/>
                <a:cs typeface="Times New Roman"/>
                <a:sym typeface="Times New Roman"/>
              </a:rPr>
              <a:t>Clipping Algorithm</a:t>
            </a:r>
            <a:endParaRPr>
              <a:latin typeface="Times New Roman"/>
              <a:ea typeface="Times New Roman"/>
              <a:cs typeface="Times New Roman"/>
              <a:sym typeface="Times New Roman"/>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dirty="0">
                <a:latin typeface="Times New Roman"/>
                <a:ea typeface="Times New Roman"/>
                <a:cs typeface="Times New Roman"/>
                <a:sym typeface="Times New Roman"/>
              </a:rPr>
              <a:t>Computer Graphics</a:t>
            </a:r>
            <a:endParaRPr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Line Clipping</a:t>
            </a:r>
            <a:endParaRPr>
              <a:latin typeface="Times New Roman"/>
              <a:ea typeface="Times New Roman"/>
              <a:cs typeface="Times New Roman"/>
              <a:sym typeface="Times New Roman"/>
            </a:endParaRPr>
          </a:p>
        </p:txBody>
      </p:sp>
      <p:sp>
        <p:nvSpPr>
          <p:cNvPr id="132" name="Google Shape;132;p22"/>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134" name="Google Shape;134;p22"/>
          <p:cNvPicPr preferRelativeResize="0"/>
          <p:nvPr/>
        </p:nvPicPr>
        <p:blipFill>
          <a:blip r:embed="rId3">
            <a:alphaModFix/>
          </a:blip>
          <a:stretch>
            <a:fillRect/>
          </a:stretch>
        </p:blipFill>
        <p:spPr>
          <a:xfrm>
            <a:off x="1425400" y="1273025"/>
            <a:ext cx="6225551" cy="339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Line Clipping</a:t>
            </a:r>
            <a:endParaRPr>
              <a:latin typeface="Times New Roman"/>
              <a:ea typeface="Times New Roman"/>
              <a:cs typeface="Times New Roman"/>
              <a:sym typeface="Times New Roman"/>
            </a:endParaRPr>
          </a:p>
        </p:txBody>
      </p:sp>
      <p:sp>
        <p:nvSpPr>
          <p:cNvPr id="140" name="Google Shape;140;p23"/>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42" name="Google Shape;142;p23"/>
          <p:cNvSpPr txBox="1"/>
          <p:nvPr/>
        </p:nvSpPr>
        <p:spPr>
          <a:xfrm>
            <a:off x="475750" y="1147225"/>
            <a:ext cx="8280900" cy="1776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2100">
                <a:solidFill>
                  <a:srgbClr val="333333"/>
                </a:solidFill>
                <a:highlight>
                  <a:srgbClr val="FFFFFF"/>
                </a:highlight>
                <a:latin typeface="Times New Roman"/>
                <a:ea typeface="Times New Roman"/>
                <a:cs typeface="Times New Roman"/>
                <a:sym typeface="Times New Roman"/>
              </a:rPr>
              <a:t>Clipping can be applied through hardware as well as software. In some computers, hardware devices automatically do work of clipping. In a system where hardware clipping is not available software clipping applied.</a:t>
            </a:r>
            <a:endParaRPr sz="21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sz="2100">
                <a:solidFill>
                  <a:srgbClr val="333333"/>
                </a:solidFill>
                <a:highlight>
                  <a:srgbClr val="FFFFFF"/>
                </a:highlight>
                <a:latin typeface="Times New Roman"/>
                <a:ea typeface="Times New Roman"/>
                <a:cs typeface="Times New Roman"/>
                <a:sym typeface="Times New Roman"/>
              </a:rPr>
              <a:t>Following figure show before and after clipping</a:t>
            </a:r>
            <a:endParaRPr sz="2100">
              <a:solidFill>
                <a:srgbClr val="333333"/>
              </a:solidFill>
              <a:highlight>
                <a:srgbClr val="FFFFFF"/>
              </a:highlight>
              <a:latin typeface="Times New Roman"/>
              <a:ea typeface="Times New Roman"/>
              <a:cs typeface="Times New Roman"/>
              <a:sym typeface="Times New Roman"/>
            </a:endParaRPr>
          </a:p>
        </p:txBody>
      </p:sp>
      <p:pic>
        <p:nvPicPr>
          <p:cNvPr id="143" name="Google Shape;143;p23"/>
          <p:cNvPicPr preferRelativeResize="0"/>
          <p:nvPr/>
        </p:nvPicPr>
        <p:blipFill>
          <a:blip r:embed="rId3">
            <a:alphaModFix/>
          </a:blip>
          <a:stretch>
            <a:fillRect/>
          </a:stretch>
        </p:blipFill>
        <p:spPr>
          <a:xfrm>
            <a:off x="3034675" y="2858625"/>
            <a:ext cx="4423400" cy="219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49" name="Google Shape;149;p24"/>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50" name="Google Shape;15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51" name="Google Shape;151;p24"/>
          <p:cNvSpPr txBox="1"/>
          <p:nvPr/>
        </p:nvSpPr>
        <p:spPr>
          <a:xfrm>
            <a:off x="475750" y="1147225"/>
            <a:ext cx="8280900" cy="3571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2100">
                <a:solidFill>
                  <a:srgbClr val="333333"/>
                </a:solidFill>
                <a:highlight>
                  <a:srgbClr val="FFFFFF"/>
                </a:highlight>
                <a:latin typeface="Times New Roman"/>
                <a:ea typeface="Times New Roman"/>
                <a:cs typeface="Times New Roman"/>
                <a:sym typeface="Times New Roman"/>
              </a:rPr>
              <a:t>In the algorithm, first of all, it is detected whether line lies inside the screen or it is outside the screen. All lines come under any one of the following categories:</a:t>
            </a:r>
            <a:endParaRPr sz="21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120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Visible</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Not Visible</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Clipping Case</a:t>
            </a:r>
            <a:endParaRPr sz="21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1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57" name="Google Shape;157;p25"/>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58" name="Google Shape;15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59" name="Google Shape;159;p25"/>
          <p:cNvSpPr txBox="1"/>
          <p:nvPr/>
        </p:nvSpPr>
        <p:spPr>
          <a:xfrm>
            <a:off x="475750" y="1147225"/>
            <a:ext cx="8280900" cy="3571800"/>
          </a:xfrm>
          <a:prstGeom prst="rect">
            <a:avLst/>
          </a:prstGeom>
          <a:noFill/>
          <a:ln>
            <a:noFill/>
          </a:ln>
        </p:spPr>
        <p:txBody>
          <a:bodyPr spcFirstLastPara="1" wrap="square" lIns="91425" tIns="91425" rIns="91425" bIns="91425" anchor="t" anchorCtr="0">
            <a:spAutoFit/>
          </a:bodyPr>
          <a:lstStyle/>
          <a:p>
            <a:pPr marL="457200" lvl="0" indent="-361950" algn="just" rtl="0">
              <a:lnSpc>
                <a:spcPct val="115000"/>
              </a:lnSpc>
              <a:spcBef>
                <a:spcPts val="1200"/>
              </a:spcBef>
              <a:spcAft>
                <a:spcPts val="0"/>
              </a:spcAft>
              <a:buClr>
                <a:srgbClr val="333333"/>
              </a:buClr>
              <a:buSzPts val="2100"/>
              <a:buFont typeface="Times New Roman"/>
              <a:buAutoNum type="arabicPeriod"/>
            </a:pPr>
            <a:r>
              <a:rPr lang="en" sz="2100" b="1">
                <a:solidFill>
                  <a:srgbClr val="333333"/>
                </a:solidFill>
                <a:highlight>
                  <a:srgbClr val="FFFFFF"/>
                </a:highlight>
                <a:latin typeface="Times New Roman"/>
                <a:ea typeface="Times New Roman"/>
                <a:cs typeface="Times New Roman"/>
                <a:sym typeface="Times New Roman"/>
              </a:rPr>
              <a:t>Visible: </a:t>
            </a:r>
            <a:r>
              <a:rPr lang="en" sz="2100">
                <a:solidFill>
                  <a:srgbClr val="333333"/>
                </a:solidFill>
                <a:highlight>
                  <a:srgbClr val="FFFFFF"/>
                </a:highlight>
                <a:latin typeface="Times New Roman"/>
                <a:ea typeface="Times New Roman"/>
                <a:cs typeface="Times New Roman"/>
                <a:sym typeface="Times New Roman"/>
              </a:rPr>
              <a:t>If a line lies within the window, i.e., both endpoints of the line lies within the window. A line is visible and will be displayed as it is.</a:t>
            </a:r>
            <a:endParaRPr sz="2100">
              <a:solidFill>
                <a:srgbClr val="333333"/>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1200"/>
              </a:spcBef>
              <a:spcAft>
                <a:spcPts val="0"/>
              </a:spcAft>
              <a:buClr>
                <a:srgbClr val="333333"/>
              </a:buClr>
              <a:buSzPts val="2100"/>
              <a:buFont typeface="Times New Roman"/>
              <a:buAutoNum type="arabicPeriod"/>
            </a:pPr>
            <a:r>
              <a:rPr lang="en" sz="2100" b="1">
                <a:solidFill>
                  <a:srgbClr val="333333"/>
                </a:solidFill>
                <a:highlight>
                  <a:srgbClr val="FFFFFF"/>
                </a:highlight>
                <a:latin typeface="Times New Roman"/>
                <a:ea typeface="Times New Roman"/>
                <a:cs typeface="Times New Roman"/>
                <a:sym typeface="Times New Roman"/>
              </a:rPr>
              <a:t>Not Visible: </a:t>
            </a:r>
            <a:r>
              <a:rPr lang="en" sz="2100">
                <a:solidFill>
                  <a:srgbClr val="333333"/>
                </a:solidFill>
                <a:highlight>
                  <a:srgbClr val="FFFFFF"/>
                </a:highlight>
                <a:latin typeface="Times New Roman"/>
                <a:ea typeface="Times New Roman"/>
                <a:cs typeface="Times New Roman"/>
                <a:sym typeface="Times New Roman"/>
              </a:rPr>
              <a:t>If a line lies outside the window it will be invisible and rejected. Such lines will not display. If any one of the following inequalities is satisfied, then the line is considered invisible. Let A (x1,y2) and B (x2,y2) are endpoints of line.</a:t>
            </a:r>
            <a:endParaRPr sz="210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21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65" name="Google Shape;165;p26"/>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66" name="Google Shape;166;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167" name="Google Shape;167;p26"/>
          <p:cNvSpPr txBox="1"/>
          <p:nvPr/>
        </p:nvSpPr>
        <p:spPr>
          <a:xfrm>
            <a:off x="475750" y="1147225"/>
            <a:ext cx="8280900" cy="3635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 sz="2100">
                <a:solidFill>
                  <a:srgbClr val="333333"/>
                </a:solidFill>
                <a:highlight>
                  <a:srgbClr val="FFFFFF"/>
                </a:highlight>
                <a:latin typeface="Times New Roman"/>
                <a:ea typeface="Times New Roman"/>
                <a:cs typeface="Times New Roman"/>
                <a:sym typeface="Times New Roman"/>
              </a:rPr>
              <a:t>Xmin,xmax and ymin,ymax are coordinates of the window.</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120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x1&gt;xmax</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x2&gt;xmax</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y1&gt;ymax</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y2&gt;ymax</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x1&lt;xmin</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x2&lt;xmin</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y1&lt;ymin</a:t>
            </a:r>
            <a:endParaRPr sz="2100">
              <a:solidFill>
                <a:srgbClr val="333333"/>
              </a:solidFill>
              <a:highlight>
                <a:srgbClr val="FFFFFF"/>
              </a:highlight>
              <a:latin typeface="Times New Roman"/>
              <a:ea typeface="Times New Roman"/>
              <a:cs typeface="Times New Roman"/>
              <a:sym typeface="Times New Roman"/>
            </a:endParaRPr>
          </a:p>
          <a:p>
            <a:pPr marL="4572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          y2&lt;ymin</a:t>
            </a:r>
            <a:endParaRPr sz="21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73" name="Google Shape;173;p27"/>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74" name="Google Shape;17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75" name="Google Shape;175;p27"/>
          <p:cNvSpPr txBox="1"/>
          <p:nvPr/>
        </p:nvSpPr>
        <p:spPr>
          <a:xfrm>
            <a:off x="475750" y="1147225"/>
            <a:ext cx="8280900" cy="30462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0"/>
              </a:spcAft>
              <a:buNone/>
            </a:pPr>
            <a:r>
              <a:rPr lang="en" sz="2100" b="1">
                <a:solidFill>
                  <a:srgbClr val="333333"/>
                </a:solidFill>
                <a:highlight>
                  <a:srgbClr val="FFFFFF"/>
                </a:highlight>
                <a:latin typeface="Times New Roman"/>
                <a:ea typeface="Times New Roman"/>
                <a:cs typeface="Times New Roman"/>
                <a:sym typeface="Times New Roman"/>
              </a:rPr>
              <a:t>3.Clipping Case: </a:t>
            </a:r>
            <a:r>
              <a:rPr lang="en" sz="2100">
                <a:solidFill>
                  <a:srgbClr val="333333"/>
                </a:solidFill>
                <a:highlight>
                  <a:srgbClr val="FFFFFF"/>
                </a:highlight>
                <a:latin typeface="Times New Roman"/>
                <a:ea typeface="Times New Roman"/>
                <a:cs typeface="Times New Roman"/>
                <a:sym typeface="Times New Roman"/>
              </a:rPr>
              <a:t>If the line is neither visible case nor invisible case. It is considered to be clipped case. </a:t>
            </a:r>
            <a:endParaRPr sz="2100">
              <a:solidFill>
                <a:srgbClr val="333333"/>
              </a:solidFill>
              <a:highlight>
                <a:srgbClr val="FFFFFF"/>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 sz="2100">
                <a:solidFill>
                  <a:srgbClr val="333333"/>
                </a:solidFill>
                <a:highlight>
                  <a:srgbClr val="FFFFFF"/>
                </a:highlight>
                <a:latin typeface="Times New Roman"/>
                <a:ea typeface="Times New Roman"/>
                <a:cs typeface="Times New Roman"/>
                <a:sym typeface="Times New Roman"/>
              </a:rPr>
              <a:t>First of all, the category of a line is found based on nine regions. </a:t>
            </a:r>
            <a:endParaRPr sz="2100">
              <a:solidFill>
                <a:srgbClr val="333333"/>
              </a:solidFill>
              <a:highlight>
                <a:srgbClr val="FFFFFF"/>
              </a:highlight>
              <a:latin typeface="Times New Roman"/>
              <a:ea typeface="Times New Roman"/>
              <a:cs typeface="Times New Roman"/>
              <a:sym typeface="Times New Roman"/>
            </a:endParaRPr>
          </a:p>
          <a:p>
            <a:pPr marL="1371600" lvl="0" indent="-361950" algn="just" rtl="0">
              <a:lnSpc>
                <a:spcPct val="115000"/>
              </a:lnSpc>
              <a:spcBef>
                <a:spcPts val="120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All nine regions are assigned codes.</a:t>
            </a:r>
            <a:endParaRPr sz="2100">
              <a:solidFill>
                <a:srgbClr val="333333"/>
              </a:solidFill>
              <a:highlight>
                <a:srgbClr val="FFFFFF"/>
              </a:highlight>
              <a:latin typeface="Times New Roman"/>
              <a:ea typeface="Times New Roman"/>
              <a:cs typeface="Times New Roman"/>
              <a:sym typeface="Times New Roman"/>
            </a:endParaRPr>
          </a:p>
          <a:p>
            <a:pPr marL="13716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Each code is of 4 bits. </a:t>
            </a:r>
            <a:endParaRPr sz="2100">
              <a:solidFill>
                <a:srgbClr val="333333"/>
              </a:solidFill>
              <a:highlight>
                <a:srgbClr val="FFFFFF"/>
              </a:highlight>
              <a:latin typeface="Times New Roman"/>
              <a:ea typeface="Times New Roman"/>
              <a:cs typeface="Times New Roman"/>
              <a:sym typeface="Times New Roman"/>
            </a:endParaRPr>
          </a:p>
          <a:p>
            <a:pPr marL="1371600" lvl="0" indent="-361950" algn="just" rtl="0">
              <a:lnSpc>
                <a:spcPct val="115000"/>
              </a:lnSpc>
              <a:spcBef>
                <a:spcPts val="0"/>
              </a:spcBef>
              <a:spcAft>
                <a:spcPts val="0"/>
              </a:spcAft>
              <a:buClr>
                <a:srgbClr val="333333"/>
              </a:buClr>
              <a:buSzPts val="2100"/>
              <a:buFont typeface="Times New Roman"/>
              <a:buChar char="➔"/>
            </a:pPr>
            <a:r>
              <a:rPr lang="en" sz="2100">
                <a:solidFill>
                  <a:srgbClr val="333333"/>
                </a:solidFill>
                <a:highlight>
                  <a:srgbClr val="FFFFFF"/>
                </a:highlight>
                <a:latin typeface="Times New Roman"/>
                <a:ea typeface="Times New Roman"/>
                <a:cs typeface="Times New Roman"/>
                <a:sym typeface="Times New Roman"/>
              </a:rPr>
              <a:t>If both endpoints of the line have end bits zero, then the line is considered to be visible.</a:t>
            </a:r>
            <a:endParaRPr sz="2100" b="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81" name="Google Shape;181;p28"/>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82" name="Google Shape;1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83" name="Google Shape;183;p28"/>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pic>
        <p:nvPicPr>
          <p:cNvPr id="184" name="Google Shape;184;p28"/>
          <p:cNvPicPr preferRelativeResize="0"/>
          <p:nvPr/>
        </p:nvPicPr>
        <p:blipFill rotWithShape="1">
          <a:blip r:embed="rId3">
            <a:alphaModFix/>
          </a:blip>
          <a:srcRect r="53246"/>
          <a:stretch/>
        </p:blipFill>
        <p:spPr>
          <a:xfrm>
            <a:off x="743925" y="1273025"/>
            <a:ext cx="2907976" cy="2876550"/>
          </a:xfrm>
          <a:prstGeom prst="rect">
            <a:avLst/>
          </a:prstGeom>
          <a:noFill/>
          <a:ln>
            <a:noFill/>
          </a:ln>
        </p:spPr>
      </p:pic>
      <p:pic>
        <p:nvPicPr>
          <p:cNvPr id="185" name="Google Shape;185;p28"/>
          <p:cNvPicPr preferRelativeResize="0"/>
          <p:nvPr/>
        </p:nvPicPr>
        <p:blipFill>
          <a:blip r:embed="rId4">
            <a:alphaModFix/>
          </a:blip>
          <a:stretch>
            <a:fillRect/>
          </a:stretch>
        </p:blipFill>
        <p:spPr>
          <a:xfrm>
            <a:off x="4511526" y="1273025"/>
            <a:ext cx="4100927" cy="3026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191" name="Google Shape;191;p29"/>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93" name="Google Shape;193;p29"/>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pic>
        <p:nvPicPr>
          <p:cNvPr id="194" name="Google Shape;194;p29"/>
          <p:cNvPicPr preferRelativeResize="0"/>
          <p:nvPr/>
        </p:nvPicPr>
        <p:blipFill>
          <a:blip r:embed="rId3">
            <a:alphaModFix/>
          </a:blip>
          <a:stretch>
            <a:fillRect/>
          </a:stretch>
        </p:blipFill>
        <p:spPr>
          <a:xfrm>
            <a:off x="4061475" y="1811825"/>
            <a:ext cx="4625506" cy="3026875"/>
          </a:xfrm>
          <a:prstGeom prst="rect">
            <a:avLst/>
          </a:prstGeom>
          <a:noFill/>
          <a:ln>
            <a:noFill/>
          </a:ln>
        </p:spPr>
      </p:pic>
      <p:sp>
        <p:nvSpPr>
          <p:cNvPr id="195" name="Google Shape;195;p29"/>
          <p:cNvSpPr txBox="1"/>
          <p:nvPr/>
        </p:nvSpPr>
        <p:spPr>
          <a:xfrm>
            <a:off x="565775" y="1350175"/>
            <a:ext cx="3793500" cy="257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300">
                <a:solidFill>
                  <a:srgbClr val="FF0000"/>
                </a:solidFill>
                <a:latin typeface="Times New Roman"/>
                <a:ea typeface="Times New Roman"/>
                <a:cs typeface="Times New Roman"/>
                <a:sym typeface="Times New Roman"/>
              </a:rPr>
              <a:t>Step 1</a:t>
            </a:r>
            <a:r>
              <a:rPr lang="en" sz="2300">
                <a:solidFill>
                  <a:schemeClr val="dk1"/>
                </a:solidFill>
                <a:latin typeface="Times New Roman"/>
                <a:ea typeface="Times New Roman"/>
                <a:cs typeface="Times New Roman"/>
                <a:sym typeface="Times New Roman"/>
              </a:rPr>
              <a:t>:Determine the bit values of the two end-points of the line to be clipped (which is similar to labelling every end-point with the appropriate region code)</a:t>
            </a:r>
            <a:endParaRPr sz="1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01" name="Google Shape;201;p30"/>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02" name="Google Shape;20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03" name="Google Shape;203;p30"/>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sp>
        <p:nvSpPr>
          <p:cNvPr id="204" name="Google Shape;204;p30"/>
          <p:cNvSpPr txBox="1"/>
          <p:nvPr/>
        </p:nvSpPr>
        <p:spPr>
          <a:xfrm>
            <a:off x="565775" y="1350175"/>
            <a:ext cx="3793500" cy="313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300">
                <a:solidFill>
                  <a:srgbClr val="FF0000"/>
                </a:solidFill>
                <a:latin typeface="Times New Roman"/>
                <a:ea typeface="Times New Roman"/>
                <a:cs typeface="Times New Roman"/>
                <a:sym typeface="Times New Roman"/>
              </a:rPr>
              <a:t>Don’t Clip: </a:t>
            </a:r>
            <a:r>
              <a:rPr lang="en" sz="2300">
                <a:solidFill>
                  <a:schemeClr val="dk1"/>
                </a:solidFill>
                <a:latin typeface="Times New Roman"/>
                <a:ea typeface="Times New Roman"/>
                <a:cs typeface="Times New Roman"/>
                <a:sym typeface="Times New Roman"/>
              </a:rPr>
              <a:t>If both endpoint codes are [0000],then the line lies completely inside the window, no need to clip. This is the simplest case. </a:t>
            </a:r>
            <a:endParaRPr sz="23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300">
              <a:solidFill>
                <a:srgbClr val="FF0000"/>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300">
              <a:solidFill>
                <a:srgbClr val="FF0000"/>
              </a:solidFill>
              <a:latin typeface="Times New Roman"/>
              <a:ea typeface="Times New Roman"/>
              <a:cs typeface="Times New Roman"/>
              <a:sym typeface="Times New Roman"/>
            </a:endParaRPr>
          </a:p>
        </p:txBody>
      </p:sp>
      <p:pic>
        <p:nvPicPr>
          <p:cNvPr id="205" name="Google Shape;205;p30"/>
          <p:cNvPicPr preferRelativeResize="0"/>
          <p:nvPr/>
        </p:nvPicPr>
        <p:blipFill>
          <a:blip r:embed="rId3">
            <a:alphaModFix/>
          </a:blip>
          <a:stretch>
            <a:fillRect/>
          </a:stretch>
        </p:blipFill>
        <p:spPr>
          <a:xfrm>
            <a:off x="4511675" y="1964225"/>
            <a:ext cx="3891562" cy="25465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11" name="Google Shape;211;p31"/>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12" name="Google Shape;21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13" name="Google Shape;213;p31"/>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sp>
        <p:nvSpPr>
          <p:cNvPr id="214" name="Google Shape;214;p31"/>
          <p:cNvSpPr txBox="1"/>
          <p:nvPr/>
        </p:nvSpPr>
        <p:spPr>
          <a:xfrm>
            <a:off x="565775" y="1350175"/>
            <a:ext cx="3793500" cy="332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200">
                <a:solidFill>
                  <a:srgbClr val="FF0000"/>
                </a:solidFill>
                <a:latin typeface="Times New Roman"/>
                <a:ea typeface="Times New Roman"/>
                <a:cs typeface="Times New Roman"/>
                <a:sym typeface="Times New Roman"/>
              </a:rPr>
              <a:t>Reject: </a:t>
            </a:r>
            <a:r>
              <a:rPr lang="en" sz="2200">
                <a:solidFill>
                  <a:schemeClr val="dk1"/>
                </a:solidFill>
                <a:latin typeface="Times New Roman"/>
                <a:ea typeface="Times New Roman"/>
                <a:cs typeface="Times New Roman"/>
                <a:sym typeface="Times New Roman"/>
              </a:rPr>
              <a:t>Any line that has 1 in the same bit position of both end points, is guaranteed to lie outside the window completely. </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200">
                <a:solidFill>
                  <a:srgbClr val="38761D"/>
                </a:solidFill>
                <a:latin typeface="Times New Roman"/>
                <a:ea typeface="Times New Roman"/>
                <a:cs typeface="Times New Roman"/>
                <a:sym typeface="Times New Roman"/>
              </a:rPr>
              <a:t>Test: </a:t>
            </a:r>
            <a:r>
              <a:rPr lang="en" sz="2200">
                <a:solidFill>
                  <a:schemeClr val="dk1"/>
                </a:solidFill>
                <a:latin typeface="Times New Roman"/>
                <a:ea typeface="Times New Roman"/>
                <a:cs typeface="Times New Roman"/>
                <a:sym typeface="Times New Roman"/>
              </a:rPr>
              <a:t>Perform bitwise AND operation of the endpoint codes. If  the result is not [0000], reject the line.</a:t>
            </a:r>
            <a:endParaRPr sz="2200">
              <a:solidFill>
                <a:schemeClr val="dk1"/>
              </a:solidFill>
              <a:latin typeface="Times New Roman"/>
              <a:ea typeface="Times New Roman"/>
              <a:cs typeface="Times New Roman"/>
              <a:sym typeface="Times New Roman"/>
            </a:endParaRPr>
          </a:p>
        </p:txBody>
      </p:sp>
      <p:pic>
        <p:nvPicPr>
          <p:cNvPr id="215" name="Google Shape;215;p31"/>
          <p:cNvPicPr preferRelativeResize="0"/>
          <p:nvPr/>
        </p:nvPicPr>
        <p:blipFill>
          <a:blip r:embed="rId3">
            <a:alphaModFix/>
          </a:blip>
          <a:stretch>
            <a:fillRect/>
          </a:stretch>
        </p:blipFill>
        <p:spPr>
          <a:xfrm>
            <a:off x="4511675" y="1964225"/>
            <a:ext cx="3891562" cy="2546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9" name="Google Shape;69;p14"/>
          <p:cNvSpPr txBox="1">
            <a:spLocks noGrp="1"/>
          </p:cNvSpPr>
          <p:nvPr>
            <p:ph type="body" idx="1"/>
          </p:nvPr>
        </p:nvSpPr>
        <p:spPr>
          <a:xfrm>
            <a:off x="311700" y="1225225"/>
            <a:ext cx="4536000" cy="3699600"/>
          </a:xfrm>
          <a:prstGeom prst="rect">
            <a:avLst/>
          </a:prstGeom>
        </p:spPr>
        <p:txBody>
          <a:bodyPr spcFirstLastPara="1" wrap="square" lIns="91425" tIns="91425" rIns="91425" bIns="91425" anchor="t" anchorCtr="0">
            <a:normAutofit lnSpcReduction="10000"/>
          </a:bodyPr>
          <a:lstStyle/>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When we have to display a large portion of the picture, then not only scaling &amp; translation is necessary, the visible part of picture is also identified. This process is not easy. Certain parts of the image are inside, while others are partially inside. The elements which are partially visible will be omitted.</a:t>
            </a:r>
            <a:endParaRPr sz="2100">
              <a:latin typeface="Times New Roman"/>
              <a:ea typeface="Times New Roman"/>
              <a:cs typeface="Times New Roman"/>
              <a:sym typeface="Times New Roman"/>
            </a:endParaRPr>
          </a:p>
          <a:p>
            <a:pPr marL="457200" lvl="0" indent="0" algn="l" rtl="0">
              <a:spcBef>
                <a:spcPts val="1200"/>
              </a:spcBef>
              <a:spcAft>
                <a:spcPts val="1200"/>
              </a:spcAft>
              <a:buNone/>
            </a:pPr>
            <a:endParaRPr sz="2100"/>
          </a:p>
        </p:txBody>
      </p:sp>
      <p:pic>
        <p:nvPicPr>
          <p:cNvPr id="70" name="Google Shape;70;p14"/>
          <p:cNvPicPr preferRelativeResize="0"/>
          <p:nvPr/>
        </p:nvPicPr>
        <p:blipFill>
          <a:blip r:embed="rId3">
            <a:alphaModFix/>
          </a:blip>
          <a:stretch>
            <a:fillRect/>
          </a:stretch>
        </p:blipFill>
        <p:spPr>
          <a:xfrm>
            <a:off x="5029650" y="592050"/>
            <a:ext cx="3991502" cy="1979708"/>
          </a:xfrm>
          <a:prstGeom prst="rect">
            <a:avLst/>
          </a:prstGeom>
          <a:noFill/>
          <a:ln>
            <a:noFill/>
          </a:ln>
        </p:spPr>
      </p:pic>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72" name="Google Shape;72;p14"/>
          <p:cNvPicPr preferRelativeResize="0"/>
          <p:nvPr/>
        </p:nvPicPr>
        <p:blipFill>
          <a:blip r:embed="rId4">
            <a:alphaModFix/>
          </a:blip>
          <a:stretch>
            <a:fillRect/>
          </a:stretch>
        </p:blipFill>
        <p:spPr>
          <a:xfrm>
            <a:off x="4625400" y="2710425"/>
            <a:ext cx="4518600" cy="22143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21" name="Google Shape;221;p32"/>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22" name="Google Shape;22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23" name="Google Shape;223;p32"/>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sp>
        <p:nvSpPr>
          <p:cNvPr id="224" name="Google Shape;224;p32"/>
          <p:cNvSpPr txBox="1"/>
          <p:nvPr/>
        </p:nvSpPr>
        <p:spPr>
          <a:xfrm>
            <a:off x="565775" y="1350175"/>
            <a:ext cx="3793500" cy="332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2200">
                <a:solidFill>
                  <a:srgbClr val="FF0000"/>
                </a:solidFill>
                <a:latin typeface="Times New Roman"/>
                <a:ea typeface="Times New Roman"/>
                <a:cs typeface="Times New Roman"/>
                <a:sym typeface="Times New Roman"/>
              </a:rPr>
              <a:t>Reject: </a:t>
            </a:r>
            <a:r>
              <a:rPr lang="en" sz="2200">
                <a:solidFill>
                  <a:schemeClr val="dk1"/>
                </a:solidFill>
                <a:latin typeface="Times New Roman"/>
                <a:ea typeface="Times New Roman"/>
                <a:cs typeface="Times New Roman"/>
                <a:sym typeface="Times New Roman"/>
              </a:rPr>
              <a:t>Any line that has 1 in the same bit position of both end points, is guaranteed to lie outside the window completely. </a:t>
            </a:r>
            <a:endParaRPr sz="22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 sz="2200">
                <a:solidFill>
                  <a:srgbClr val="38761D"/>
                </a:solidFill>
                <a:latin typeface="Times New Roman"/>
                <a:ea typeface="Times New Roman"/>
                <a:cs typeface="Times New Roman"/>
                <a:sym typeface="Times New Roman"/>
              </a:rPr>
              <a:t>Test: </a:t>
            </a:r>
            <a:r>
              <a:rPr lang="en" sz="2200">
                <a:solidFill>
                  <a:schemeClr val="dk1"/>
                </a:solidFill>
                <a:latin typeface="Times New Roman"/>
                <a:ea typeface="Times New Roman"/>
                <a:cs typeface="Times New Roman"/>
                <a:sym typeface="Times New Roman"/>
              </a:rPr>
              <a:t>Perform bitwise AND operation of the endpoint codes. If  the result is not [0000], reject the line.</a:t>
            </a:r>
            <a:endParaRPr sz="2200">
              <a:solidFill>
                <a:schemeClr val="dk1"/>
              </a:solidFill>
              <a:latin typeface="Times New Roman"/>
              <a:ea typeface="Times New Roman"/>
              <a:cs typeface="Times New Roman"/>
              <a:sym typeface="Times New Roman"/>
            </a:endParaRPr>
          </a:p>
        </p:txBody>
      </p:sp>
      <p:pic>
        <p:nvPicPr>
          <p:cNvPr id="225" name="Google Shape;225;p32"/>
          <p:cNvPicPr preferRelativeResize="0"/>
          <p:nvPr/>
        </p:nvPicPr>
        <p:blipFill>
          <a:blip r:embed="rId3">
            <a:alphaModFix/>
          </a:blip>
          <a:stretch>
            <a:fillRect/>
          </a:stretch>
        </p:blipFill>
        <p:spPr>
          <a:xfrm>
            <a:off x="4511675" y="1964225"/>
            <a:ext cx="3891562" cy="25465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31" name="Google Shape;231;p33"/>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33" name="Google Shape;233;p33"/>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sp>
        <p:nvSpPr>
          <p:cNvPr id="234" name="Google Shape;234;p33"/>
          <p:cNvSpPr txBox="1"/>
          <p:nvPr/>
        </p:nvSpPr>
        <p:spPr>
          <a:xfrm>
            <a:off x="573600" y="1147225"/>
            <a:ext cx="7996800" cy="3447067"/>
          </a:xfrm>
          <a:prstGeom prst="rect">
            <a:avLst/>
          </a:prstGeom>
          <a:noFill/>
          <a:ln>
            <a:noFill/>
          </a:ln>
        </p:spPr>
        <p:txBody>
          <a:bodyPr spcFirstLastPara="1" wrap="square" lIns="91425" tIns="91425" rIns="91425" bIns="91425" anchor="t" anchorCtr="0">
            <a:spAutoFit/>
          </a:bodyPr>
          <a:lstStyle/>
          <a:p>
            <a:pPr marL="457200" lvl="0" indent="-361950" algn="l" rtl="0">
              <a:lnSpc>
                <a:spcPct val="115000"/>
              </a:lnSpc>
              <a:spcBef>
                <a:spcPts val="600"/>
              </a:spcBef>
              <a:spcAft>
                <a:spcPts val="0"/>
              </a:spcAft>
              <a:buClr>
                <a:schemeClr val="dk1"/>
              </a:buClr>
              <a:buSzPts val="2100"/>
              <a:buFont typeface="Times New Roman"/>
              <a:buChar char="➔"/>
            </a:pPr>
            <a:r>
              <a:rPr lang="en" sz="2000" dirty="0">
                <a:solidFill>
                  <a:schemeClr val="dk1"/>
                </a:solidFill>
                <a:latin typeface="Times New Roman"/>
                <a:ea typeface="Times New Roman"/>
                <a:cs typeface="Times New Roman"/>
                <a:sym typeface="Times New Roman"/>
              </a:rPr>
              <a:t>Once the codes for each endpoint of a line are determined, the logical AND operation of the codes determines if the line is completely outside of the window.</a:t>
            </a:r>
            <a:endParaRPr sz="2000" dirty="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 sz="2000" dirty="0">
                <a:solidFill>
                  <a:schemeClr val="dk1"/>
                </a:solidFill>
                <a:latin typeface="Times New Roman"/>
                <a:ea typeface="Times New Roman"/>
                <a:cs typeface="Times New Roman"/>
                <a:sym typeface="Times New Roman"/>
              </a:rPr>
              <a:t>If the logical AND of the endpoint codes is not zero, the line can be trivially rejected. For example, if an endpoint had a code of 1001 while the other endpoint had a code of 1010, the logical AND would be 1000 which indicates the line segment lies outside of the window.</a:t>
            </a:r>
            <a:endParaRPr sz="2000" dirty="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Times New Roman"/>
              <a:buChar char="➔"/>
            </a:pPr>
            <a:r>
              <a:rPr lang="en" sz="2000" dirty="0">
                <a:solidFill>
                  <a:schemeClr val="dk1"/>
                </a:solidFill>
                <a:latin typeface="Times New Roman"/>
                <a:ea typeface="Times New Roman"/>
                <a:cs typeface="Times New Roman"/>
                <a:sym typeface="Times New Roman"/>
              </a:rPr>
              <a:t>On the other hand, if the endpoints had codes of 1001 and 0110, the logical AND would be 0000, and the line could not be trivially rejected.</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40" name="Google Shape;240;p34"/>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41" name="Google Shape;24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42" name="Google Shape;242;p34"/>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sp>
        <p:nvSpPr>
          <p:cNvPr id="243" name="Google Shape;243;p34"/>
          <p:cNvSpPr txBox="1"/>
          <p:nvPr/>
        </p:nvSpPr>
        <p:spPr>
          <a:xfrm>
            <a:off x="573600" y="1147225"/>
            <a:ext cx="7996800" cy="3264000"/>
          </a:xfrm>
          <a:prstGeom prst="rect">
            <a:avLst/>
          </a:prstGeom>
          <a:noFill/>
          <a:ln>
            <a:noFill/>
          </a:ln>
        </p:spPr>
        <p:txBody>
          <a:bodyPr spcFirstLastPara="1" wrap="square" lIns="91425" tIns="91425" rIns="91425" bIns="91425" anchor="t" anchorCtr="0">
            <a:spAutoFit/>
          </a:bodyPr>
          <a:lstStyle/>
          <a:p>
            <a:pPr marL="457200" lvl="0" indent="-361950" algn="l" rtl="0">
              <a:lnSpc>
                <a:spcPct val="115000"/>
              </a:lnSpc>
              <a:spcBef>
                <a:spcPts val="6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The logical OR of the endpoint codes determines if the line is completely inside the window. If the logical OR is zero, the line can be trivially accepted. </a:t>
            </a:r>
            <a:endParaRPr sz="21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60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For example, if the endpoint codes are 0000 and 0000, the logical OR is 0000 - the line can be trivially accepted. If the endpoint codes are 0000 and 0110, the logical OR is 0110 and the line can not be trivially accepted.</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67" name="Google Shape;267;p37"/>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68" name="Google Shape;26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69" name="Google Shape;269;p37"/>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pic>
        <p:nvPicPr>
          <p:cNvPr id="270" name="Google Shape;270;p37"/>
          <p:cNvPicPr preferRelativeResize="0"/>
          <p:nvPr/>
        </p:nvPicPr>
        <p:blipFill>
          <a:blip r:embed="rId3">
            <a:alphaModFix/>
          </a:blip>
          <a:stretch>
            <a:fillRect/>
          </a:stretch>
        </p:blipFill>
        <p:spPr>
          <a:xfrm>
            <a:off x="1116800" y="1491625"/>
            <a:ext cx="6894200" cy="3420425"/>
          </a:xfrm>
          <a:prstGeom prst="rect">
            <a:avLst/>
          </a:prstGeom>
          <a:noFill/>
          <a:ln>
            <a:noFill/>
          </a:ln>
        </p:spPr>
      </p:pic>
      <p:sp>
        <p:nvSpPr>
          <p:cNvPr id="271" name="Google Shape;271;p37"/>
          <p:cNvSpPr txBox="1"/>
          <p:nvPr/>
        </p:nvSpPr>
        <p:spPr>
          <a:xfrm>
            <a:off x="1015850" y="1028700"/>
            <a:ext cx="567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Open Sans"/>
                <a:ea typeface="Open Sans"/>
                <a:cs typeface="Open Sans"/>
                <a:sym typeface="Open Sans"/>
              </a:rPr>
              <a:t>Calculating the line intersection</a:t>
            </a:r>
            <a:endParaRPr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77" name="Google Shape;277;p38"/>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79" name="Google Shape;279;p38"/>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pic>
        <p:nvPicPr>
          <p:cNvPr id="280" name="Google Shape;280;p38"/>
          <p:cNvPicPr preferRelativeResize="0"/>
          <p:nvPr/>
        </p:nvPicPr>
        <p:blipFill rotWithShape="1">
          <a:blip r:embed="rId3">
            <a:alphaModFix/>
          </a:blip>
          <a:srcRect b="7045"/>
          <a:stretch/>
        </p:blipFill>
        <p:spPr>
          <a:xfrm>
            <a:off x="1568775" y="1041550"/>
            <a:ext cx="6493648" cy="38576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Cohen-Sutherland Clipping Algorithm</a:t>
            </a:r>
            <a:endParaRPr>
              <a:latin typeface="Times New Roman"/>
              <a:ea typeface="Times New Roman"/>
              <a:cs typeface="Times New Roman"/>
              <a:sym typeface="Times New Roman"/>
            </a:endParaRPr>
          </a:p>
        </p:txBody>
      </p:sp>
      <p:sp>
        <p:nvSpPr>
          <p:cNvPr id="286" name="Google Shape;286;p39"/>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287" name="Google Shape;28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88" name="Google Shape;288;p39"/>
          <p:cNvSpPr txBox="1"/>
          <p:nvPr/>
        </p:nvSpPr>
        <p:spPr>
          <a:xfrm>
            <a:off x="475750" y="1147225"/>
            <a:ext cx="8280900" cy="5079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200"/>
              </a:spcBef>
              <a:spcAft>
                <a:spcPts val="1200"/>
              </a:spcAft>
              <a:buNone/>
            </a:pPr>
            <a:endParaRPr sz="2100" b="1">
              <a:solidFill>
                <a:srgbClr val="333333"/>
              </a:solidFill>
              <a:highlight>
                <a:srgbClr val="FFFFFF"/>
              </a:highlight>
              <a:latin typeface="Times New Roman"/>
              <a:ea typeface="Times New Roman"/>
              <a:cs typeface="Times New Roman"/>
              <a:sym typeface="Times New Roman"/>
            </a:endParaRPr>
          </a:p>
        </p:txBody>
      </p:sp>
      <p:pic>
        <p:nvPicPr>
          <p:cNvPr id="289" name="Google Shape;289;p39"/>
          <p:cNvPicPr preferRelativeResize="0"/>
          <p:nvPr/>
        </p:nvPicPr>
        <p:blipFill rotWithShape="1">
          <a:blip r:embed="rId3">
            <a:alphaModFix/>
          </a:blip>
          <a:srcRect b="6838"/>
          <a:stretch/>
        </p:blipFill>
        <p:spPr>
          <a:xfrm>
            <a:off x="1350175" y="1273025"/>
            <a:ext cx="6686551" cy="370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Test</a:t>
            </a:r>
            <a:endParaRPr/>
          </a:p>
        </p:txBody>
      </p:sp>
      <p:sp>
        <p:nvSpPr>
          <p:cNvPr id="295" name="Google Shape;295;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500">
                <a:latin typeface="Times New Roman"/>
                <a:ea typeface="Times New Roman"/>
                <a:cs typeface="Times New Roman"/>
                <a:sym typeface="Times New Roman"/>
              </a:rPr>
              <a:t>Identify the category of the lines A(-1,5) and B(3,8), C(1,3) and D(5,4), E(-2,3) and F(1,3) using the cohen sutherland algorithm with window coordinates (-3,1) and (2,6). Does it require clipping? If yes then find the new coordinates (intersection point) of the clipped line.</a:t>
            </a:r>
            <a:endParaRPr sz="2500">
              <a:latin typeface="Times New Roman"/>
              <a:ea typeface="Times New Roman"/>
              <a:cs typeface="Times New Roman"/>
              <a:sym typeface="Times New Roman"/>
            </a:endParaRPr>
          </a:p>
        </p:txBody>
      </p:sp>
      <p:sp>
        <p:nvSpPr>
          <p:cNvPr id="296" name="Google Shape;29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8" name="Google Shape;78;p15"/>
          <p:cNvSpPr txBox="1">
            <a:spLocks noGrp="1"/>
          </p:cNvSpPr>
          <p:nvPr>
            <p:ph type="body" idx="1"/>
          </p:nvPr>
        </p:nvSpPr>
        <p:spPr>
          <a:xfrm>
            <a:off x="311700" y="1225225"/>
            <a:ext cx="4008900" cy="3699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For deciding the visible and invisible portion, a particular process called clipping is used. </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Clipping determines each element into the visible and invisible portion. Visible portion is selected. An invisible portion is discarded.</a:t>
            </a:r>
            <a:endParaRPr sz="2100"/>
          </a:p>
        </p:txBody>
      </p:sp>
      <p:pic>
        <p:nvPicPr>
          <p:cNvPr id="79" name="Google Shape;79;p15"/>
          <p:cNvPicPr preferRelativeResize="0"/>
          <p:nvPr/>
        </p:nvPicPr>
        <p:blipFill>
          <a:blip r:embed="rId3">
            <a:alphaModFix/>
          </a:blip>
          <a:stretch>
            <a:fillRect/>
          </a:stretch>
        </p:blipFill>
        <p:spPr>
          <a:xfrm>
            <a:off x="4572000" y="1147216"/>
            <a:ext cx="4518600" cy="2166026"/>
          </a:xfrm>
          <a:prstGeom prst="rect">
            <a:avLst/>
          </a:prstGeom>
          <a:noFill/>
          <a:ln>
            <a:noFill/>
          </a:ln>
        </p:spPr>
      </p:pic>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pic>
        <p:nvPicPr>
          <p:cNvPr id="86" name="Google Shape;86;p16"/>
          <p:cNvPicPr preferRelativeResize="0"/>
          <p:nvPr/>
        </p:nvPicPr>
        <p:blipFill>
          <a:blip r:embed="rId3">
            <a:alphaModFix/>
          </a:blip>
          <a:stretch>
            <a:fillRect/>
          </a:stretch>
        </p:blipFill>
        <p:spPr>
          <a:xfrm>
            <a:off x="3701400" y="1147225"/>
            <a:ext cx="5224122" cy="3691475"/>
          </a:xfrm>
          <a:prstGeom prst="rect">
            <a:avLst/>
          </a:prstGeom>
          <a:noFill/>
          <a:ln>
            <a:noFill/>
          </a:ln>
        </p:spPr>
      </p:pic>
      <p:pic>
        <p:nvPicPr>
          <p:cNvPr id="87" name="Google Shape;87;p16"/>
          <p:cNvPicPr preferRelativeResize="0"/>
          <p:nvPr/>
        </p:nvPicPr>
        <p:blipFill>
          <a:blip r:embed="rId4">
            <a:alphaModFix/>
          </a:blip>
          <a:stretch>
            <a:fillRect/>
          </a:stretch>
        </p:blipFill>
        <p:spPr>
          <a:xfrm>
            <a:off x="4629150" y="1452025"/>
            <a:ext cx="848675" cy="2855650"/>
          </a:xfrm>
          <a:prstGeom prst="rect">
            <a:avLst/>
          </a:prstGeom>
          <a:noFill/>
          <a:ln>
            <a:noFill/>
          </a:ln>
        </p:spPr>
      </p:pic>
      <p:sp>
        <p:nvSpPr>
          <p:cNvPr id="88" name="Google Shape;88;p16"/>
          <p:cNvSpPr txBox="1"/>
          <p:nvPr/>
        </p:nvSpPr>
        <p:spPr>
          <a:xfrm>
            <a:off x="475750" y="1610125"/>
            <a:ext cx="3000000" cy="242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2600">
                <a:solidFill>
                  <a:schemeClr val="dk1"/>
                </a:solidFill>
                <a:latin typeface="Times New Roman"/>
                <a:ea typeface="Times New Roman"/>
                <a:cs typeface="Times New Roman"/>
                <a:sym typeface="Times New Roman"/>
              </a:rPr>
              <a:t>For the image below consider which lines and points should be kept and which ones should be clipped</a:t>
            </a:r>
            <a:endParaRPr sz="2600">
              <a:solidFill>
                <a:schemeClr val="dk1"/>
              </a:solidFill>
              <a:latin typeface="Times New Roman"/>
              <a:ea typeface="Times New Roman"/>
              <a:cs typeface="Times New Roman"/>
              <a:sym typeface="Times New Roman"/>
            </a:endParaRPr>
          </a:p>
        </p:txBody>
      </p:sp>
      <p:sp>
        <p:nvSpPr>
          <p:cNvPr id="89" name="Google Shape;8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Types of Clipping</a:t>
            </a:r>
            <a:endParaRPr>
              <a:latin typeface="Times New Roman"/>
              <a:ea typeface="Times New Roman"/>
              <a:cs typeface="Times New Roman"/>
              <a:sym typeface="Times New Roman"/>
            </a:endParaRPr>
          </a:p>
        </p:txBody>
      </p:sp>
      <p:sp>
        <p:nvSpPr>
          <p:cNvPr id="95" name="Google Shape;95;p17"/>
          <p:cNvSpPr txBox="1">
            <a:spLocks noGrp="1"/>
          </p:cNvSpPr>
          <p:nvPr>
            <p:ph type="body" idx="1"/>
          </p:nvPr>
        </p:nvSpPr>
        <p:spPr>
          <a:xfrm>
            <a:off x="552000" y="1228225"/>
            <a:ext cx="7973400" cy="31566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Point Clipping</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Line Clipping</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Area Clipping (Polygon)</a:t>
            </a:r>
            <a:endParaRPr sz="210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 sz="2100">
                <a:latin typeface="Times New Roman"/>
                <a:ea typeface="Times New Roman"/>
                <a:cs typeface="Times New Roman"/>
                <a:sym typeface="Times New Roman"/>
              </a:rPr>
              <a:t>Curve Clipping</a:t>
            </a:r>
            <a:endParaRPr sz="2100">
              <a:latin typeface="Times New Roman"/>
              <a:ea typeface="Times New Roman"/>
              <a:cs typeface="Times New Roman"/>
              <a:sym typeface="Times New Roman"/>
            </a:endParaRPr>
          </a:p>
          <a:p>
            <a:pPr marL="457200" lvl="0" indent="0" algn="l" rtl="0">
              <a:spcBef>
                <a:spcPts val="1200"/>
              </a:spcBef>
              <a:spcAft>
                <a:spcPts val="1200"/>
              </a:spcAft>
              <a:buNone/>
            </a:pPr>
            <a:endParaRPr sz="2100">
              <a:latin typeface="Times New Roman"/>
              <a:ea typeface="Times New Roman"/>
              <a:cs typeface="Times New Roman"/>
              <a:sym typeface="Times New Roman"/>
            </a:endParaRPr>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Point Clipping</a:t>
            </a:r>
            <a:endParaRPr>
              <a:latin typeface="Times New Roman"/>
              <a:ea typeface="Times New Roman"/>
              <a:cs typeface="Times New Roman"/>
              <a:sym typeface="Times New Roman"/>
            </a:endParaRPr>
          </a:p>
        </p:txBody>
      </p:sp>
      <p:sp>
        <p:nvSpPr>
          <p:cNvPr id="102" name="Google Shape;102;p18"/>
          <p:cNvSpPr txBox="1"/>
          <p:nvPr/>
        </p:nvSpPr>
        <p:spPr>
          <a:xfrm>
            <a:off x="475750" y="1273025"/>
            <a:ext cx="7996800" cy="3756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2600">
                <a:solidFill>
                  <a:schemeClr val="dk1"/>
                </a:solidFill>
                <a:latin typeface="Times New Roman"/>
                <a:ea typeface="Times New Roman"/>
                <a:cs typeface="Times New Roman"/>
                <a:sym typeface="Times New Roman"/>
              </a:rPr>
              <a:t>Point Clipping is used to determining, whether the point is inside the window or not. For this following conditions are checked.</a:t>
            </a:r>
            <a:endParaRPr sz="260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2600">
                <a:solidFill>
                  <a:schemeClr val="dk1"/>
                </a:solidFill>
                <a:latin typeface="Times New Roman"/>
                <a:ea typeface="Times New Roman"/>
                <a:cs typeface="Times New Roman"/>
                <a:sym typeface="Times New Roman"/>
              </a:rPr>
              <a:t>Easy - a point (x,y) is not clipped if:</a:t>
            </a:r>
            <a:endParaRPr sz="260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2600">
                <a:solidFill>
                  <a:schemeClr val="dk1"/>
                </a:solidFill>
                <a:latin typeface="Times New Roman"/>
                <a:ea typeface="Times New Roman"/>
                <a:cs typeface="Times New Roman"/>
                <a:sym typeface="Times New Roman"/>
              </a:rPr>
              <a:t>	wx</a:t>
            </a:r>
            <a:r>
              <a:rPr lang="en" sz="2600" baseline="-25000">
                <a:solidFill>
                  <a:schemeClr val="dk1"/>
                </a:solidFill>
                <a:latin typeface="Times New Roman"/>
                <a:ea typeface="Times New Roman"/>
                <a:cs typeface="Times New Roman"/>
                <a:sym typeface="Times New Roman"/>
              </a:rPr>
              <a:t>min</a:t>
            </a:r>
            <a:r>
              <a:rPr lang="en" sz="2600">
                <a:solidFill>
                  <a:schemeClr val="dk1"/>
                </a:solidFill>
                <a:latin typeface="Times New Roman"/>
                <a:ea typeface="Times New Roman"/>
                <a:cs typeface="Times New Roman"/>
                <a:sym typeface="Times New Roman"/>
              </a:rPr>
              <a:t> ≤ x ≤ wx</a:t>
            </a:r>
            <a:r>
              <a:rPr lang="en" sz="2600" baseline="-25000">
                <a:solidFill>
                  <a:schemeClr val="dk1"/>
                </a:solidFill>
                <a:latin typeface="Times New Roman"/>
                <a:ea typeface="Times New Roman"/>
                <a:cs typeface="Times New Roman"/>
                <a:sym typeface="Times New Roman"/>
              </a:rPr>
              <a:t>max</a:t>
            </a:r>
            <a:r>
              <a:rPr lang="en" sz="2600">
                <a:solidFill>
                  <a:schemeClr val="dk1"/>
                </a:solidFill>
                <a:latin typeface="Times New Roman"/>
                <a:ea typeface="Times New Roman"/>
                <a:cs typeface="Times New Roman"/>
                <a:sym typeface="Times New Roman"/>
              </a:rPr>
              <a:t> AND wy</a:t>
            </a:r>
            <a:r>
              <a:rPr lang="en" sz="2600" baseline="-25000">
                <a:solidFill>
                  <a:schemeClr val="dk1"/>
                </a:solidFill>
                <a:latin typeface="Times New Roman"/>
                <a:ea typeface="Times New Roman"/>
                <a:cs typeface="Times New Roman"/>
                <a:sym typeface="Times New Roman"/>
              </a:rPr>
              <a:t>min</a:t>
            </a:r>
            <a:r>
              <a:rPr lang="en" sz="2600">
                <a:solidFill>
                  <a:schemeClr val="dk1"/>
                </a:solidFill>
                <a:latin typeface="Times New Roman"/>
                <a:ea typeface="Times New Roman"/>
                <a:cs typeface="Times New Roman"/>
                <a:sym typeface="Times New Roman"/>
              </a:rPr>
              <a:t> ≤ y ≤ wy</a:t>
            </a:r>
            <a:r>
              <a:rPr lang="en" sz="2600" baseline="-25000">
                <a:solidFill>
                  <a:schemeClr val="dk1"/>
                </a:solidFill>
                <a:latin typeface="Times New Roman"/>
                <a:ea typeface="Times New Roman"/>
                <a:cs typeface="Times New Roman"/>
                <a:sym typeface="Times New Roman"/>
              </a:rPr>
              <a:t>max</a:t>
            </a:r>
            <a:endParaRPr sz="2600" baseline="-2500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None/>
            </a:pPr>
            <a:r>
              <a:rPr lang="en" sz="2600">
                <a:solidFill>
                  <a:schemeClr val="dk1"/>
                </a:solidFill>
                <a:latin typeface="Times New Roman"/>
                <a:ea typeface="Times New Roman"/>
                <a:cs typeface="Times New Roman"/>
                <a:sym typeface="Times New Roman"/>
              </a:rPr>
              <a:t>otherwise it is clipped</a:t>
            </a:r>
            <a:endParaRPr sz="2600">
              <a:solidFill>
                <a:schemeClr val="dk1"/>
              </a:solidFill>
              <a:latin typeface="Times New Roman"/>
              <a:ea typeface="Times New Roman"/>
              <a:cs typeface="Times New Roman"/>
              <a:sym typeface="Times New Roman"/>
            </a:endParaRPr>
          </a:p>
          <a:p>
            <a:pPr marL="0" lvl="0" indent="0" algn="l" rtl="0">
              <a:lnSpc>
                <a:spcPct val="115000"/>
              </a:lnSpc>
              <a:spcBef>
                <a:spcPts val="800"/>
              </a:spcBef>
              <a:spcAft>
                <a:spcPts val="0"/>
              </a:spcAft>
              <a:buNone/>
            </a:pPr>
            <a:endParaRPr sz="2600">
              <a:solidFill>
                <a:schemeClr val="dk1"/>
              </a:solidFill>
              <a:latin typeface="Times New Roman"/>
              <a:ea typeface="Times New Roman"/>
              <a:cs typeface="Times New Roman"/>
              <a:sym typeface="Times New Roman"/>
            </a:endParaRPr>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Point Clipping</a:t>
            </a:r>
            <a:endParaRPr>
              <a:latin typeface="Times New Roman"/>
              <a:ea typeface="Times New Roman"/>
              <a:cs typeface="Times New Roman"/>
              <a:sym typeface="Times New Roman"/>
            </a:endParaRPr>
          </a:p>
        </p:txBody>
      </p:sp>
      <p:sp>
        <p:nvSpPr>
          <p:cNvPr id="109" name="Google Shape;10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10" name="Google Shape;110;p19"/>
          <p:cNvPicPr preferRelativeResize="0"/>
          <p:nvPr/>
        </p:nvPicPr>
        <p:blipFill>
          <a:blip r:embed="rId3">
            <a:alphaModFix/>
          </a:blip>
          <a:stretch>
            <a:fillRect/>
          </a:stretch>
        </p:blipFill>
        <p:spPr>
          <a:xfrm>
            <a:off x="3109925" y="1093875"/>
            <a:ext cx="5239935" cy="3691476"/>
          </a:xfrm>
          <a:prstGeom prst="rect">
            <a:avLst/>
          </a:prstGeom>
          <a:noFill/>
          <a:ln>
            <a:noFill/>
          </a:ln>
        </p:spPr>
      </p:pic>
      <p:pic>
        <p:nvPicPr>
          <p:cNvPr id="111" name="Google Shape;111;p19"/>
          <p:cNvPicPr preferRelativeResize="0"/>
          <p:nvPr/>
        </p:nvPicPr>
        <p:blipFill>
          <a:blip r:embed="rId4">
            <a:alphaModFix/>
          </a:blip>
          <a:stretch>
            <a:fillRect/>
          </a:stretch>
        </p:blipFill>
        <p:spPr>
          <a:xfrm>
            <a:off x="4732025" y="4564850"/>
            <a:ext cx="2533175" cy="32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Line Clipping</a:t>
            </a:r>
            <a:endParaRPr>
              <a:latin typeface="Times New Roman"/>
              <a:ea typeface="Times New Roman"/>
              <a:cs typeface="Times New Roman"/>
              <a:sym typeface="Times New Roman"/>
            </a:endParaRPr>
          </a:p>
        </p:txBody>
      </p:sp>
      <p:sp>
        <p:nvSpPr>
          <p:cNvPr id="117" name="Google Shape;117;p20"/>
          <p:cNvSpPr txBox="1"/>
          <p:nvPr/>
        </p:nvSpPr>
        <p:spPr>
          <a:xfrm>
            <a:off x="475750" y="1273025"/>
            <a:ext cx="7996800" cy="349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2300">
                <a:solidFill>
                  <a:schemeClr val="dk1"/>
                </a:solidFill>
                <a:latin typeface="Times New Roman"/>
                <a:ea typeface="Times New Roman"/>
                <a:cs typeface="Times New Roman"/>
                <a:sym typeface="Times New Roman"/>
              </a:rPr>
              <a:t>Lines are of three types:</a:t>
            </a:r>
            <a:endParaRPr sz="2300">
              <a:solidFill>
                <a:schemeClr val="dk1"/>
              </a:solidFill>
              <a:latin typeface="Times New Roman"/>
              <a:ea typeface="Times New Roman"/>
              <a:cs typeface="Times New Roman"/>
              <a:sym typeface="Times New Roman"/>
            </a:endParaRPr>
          </a:p>
          <a:p>
            <a:pPr marL="457200" lvl="0" indent="-374650" algn="l" rtl="0">
              <a:lnSpc>
                <a:spcPct val="115000"/>
              </a:lnSpc>
              <a:spcBef>
                <a:spcPts val="800"/>
              </a:spcBef>
              <a:spcAft>
                <a:spcPts val="0"/>
              </a:spcAft>
              <a:buClr>
                <a:schemeClr val="dk1"/>
              </a:buClr>
              <a:buSzPts val="2300"/>
              <a:buFont typeface="Times New Roman"/>
              <a:buChar char="➔"/>
            </a:pPr>
            <a:r>
              <a:rPr lang="en" sz="2300" b="1">
                <a:solidFill>
                  <a:schemeClr val="dk1"/>
                </a:solidFill>
                <a:latin typeface="Times New Roman"/>
                <a:ea typeface="Times New Roman"/>
                <a:cs typeface="Times New Roman"/>
                <a:sym typeface="Times New Roman"/>
              </a:rPr>
              <a:t>Visible:</a:t>
            </a:r>
            <a:r>
              <a:rPr lang="en" sz="2300">
                <a:solidFill>
                  <a:schemeClr val="dk1"/>
                </a:solidFill>
                <a:latin typeface="Times New Roman"/>
                <a:ea typeface="Times New Roman"/>
                <a:cs typeface="Times New Roman"/>
                <a:sym typeface="Times New Roman"/>
              </a:rPr>
              <a:t> A line or lines entirely inside the window is considered visible</a:t>
            </a:r>
            <a:endParaRPr sz="2300">
              <a:solidFill>
                <a:schemeClr val="dk1"/>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chemeClr val="dk1"/>
              </a:buClr>
              <a:buSzPts val="2300"/>
              <a:buFont typeface="Times New Roman"/>
              <a:buChar char="➔"/>
            </a:pPr>
            <a:r>
              <a:rPr lang="en" sz="2300" b="1">
                <a:solidFill>
                  <a:schemeClr val="dk1"/>
                </a:solidFill>
                <a:latin typeface="Times New Roman"/>
                <a:ea typeface="Times New Roman"/>
                <a:cs typeface="Times New Roman"/>
                <a:sym typeface="Times New Roman"/>
              </a:rPr>
              <a:t>Invisible:</a:t>
            </a:r>
            <a:r>
              <a:rPr lang="en" sz="2300">
                <a:solidFill>
                  <a:schemeClr val="dk1"/>
                </a:solidFill>
                <a:latin typeface="Times New Roman"/>
                <a:ea typeface="Times New Roman"/>
                <a:cs typeface="Times New Roman"/>
                <a:sym typeface="Times New Roman"/>
              </a:rPr>
              <a:t> A line entirely outside the window is considered invisible</a:t>
            </a:r>
            <a:endParaRPr sz="2300">
              <a:solidFill>
                <a:schemeClr val="dk1"/>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chemeClr val="dk1"/>
              </a:buClr>
              <a:buSzPts val="2300"/>
              <a:buFont typeface="Times New Roman"/>
              <a:buChar char="➔"/>
            </a:pPr>
            <a:r>
              <a:rPr lang="en" sz="2300" b="1">
                <a:solidFill>
                  <a:schemeClr val="dk1"/>
                </a:solidFill>
                <a:latin typeface="Times New Roman"/>
                <a:ea typeface="Times New Roman"/>
                <a:cs typeface="Times New Roman"/>
                <a:sym typeface="Times New Roman"/>
              </a:rPr>
              <a:t>Clipped:</a:t>
            </a:r>
            <a:r>
              <a:rPr lang="en" sz="2300">
                <a:solidFill>
                  <a:schemeClr val="dk1"/>
                </a:solidFill>
                <a:latin typeface="Times New Roman"/>
                <a:ea typeface="Times New Roman"/>
                <a:cs typeface="Times New Roman"/>
                <a:sym typeface="Times New Roman"/>
              </a:rPr>
              <a:t> A line partially inside the window and partially outside is clipped. For clipping point of intersection of a line with the window is determined.</a:t>
            </a:r>
            <a:endParaRPr sz="2300">
              <a:solidFill>
                <a:schemeClr val="dk1"/>
              </a:solidFill>
              <a:latin typeface="Times New Roman"/>
              <a:ea typeface="Times New Roman"/>
              <a:cs typeface="Times New Roman"/>
              <a:sym typeface="Times New Roman"/>
            </a:endParaRPr>
          </a:p>
        </p:txBody>
      </p:sp>
      <p:sp>
        <p:nvSpPr>
          <p:cNvPr id="118" name="Google Shape;11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Line Clipping</a:t>
            </a:r>
            <a:endParaRPr>
              <a:latin typeface="Times New Roman"/>
              <a:ea typeface="Times New Roman"/>
              <a:cs typeface="Times New Roman"/>
              <a:sym typeface="Times New Roman"/>
            </a:endParaRPr>
          </a:p>
        </p:txBody>
      </p:sp>
      <p:sp>
        <p:nvSpPr>
          <p:cNvPr id="124" name="Google Shape;124;p21"/>
          <p:cNvSpPr txBox="1"/>
          <p:nvPr/>
        </p:nvSpPr>
        <p:spPr>
          <a:xfrm>
            <a:off x="475750" y="1273025"/>
            <a:ext cx="7996800" cy="538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800"/>
              </a:spcBef>
              <a:spcAft>
                <a:spcPts val="0"/>
              </a:spcAft>
              <a:buNone/>
            </a:pPr>
            <a:endParaRPr sz="2300">
              <a:solidFill>
                <a:schemeClr val="dk1"/>
              </a:solidFill>
              <a:latin typeface="Times New Roman"/>
              <a:ea typeface="Times New Roman"/>
              <a:cs typeface="Times New Roman"/>
              <a:sym typeface="Times New Roman"/>
            </a:endParaRPr>
          </a:p>
        </p:txBody>
      </p:sp>
      <p:sp>
        <p:nvSpPr>
          <p:cNvPr id="125" name="Google Shape;12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26" name="Google Shape;126;p21"/>
          <p:cNvPicPr preferRelativeResize="0"/>
          <p:nvPr/>
        </p:nvPicPr>
        <p:blipFill>
          <a:blip r:embed="rId3">
            <a:alphaModFix/>
          </a:blip>
          <a:stretch>
            <a:fillRect/>
          </a:stretch>
        </p:blipFill>
        <p:spPr>
          <a:xfrm>
            <a:off x="2389825" y="1334150"/>
            <a:ext cx="3833799" cy="332907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189736D4A604FA52893B1CC172FEA" ma:contentTypeVersion="3" ma:contentTypeDescription="Create a new document." ma:contentTypeScope="" ma:versionID="8de9b7b26e52f7016f49c1d2d174c06d">
  <xsd:schema xmlns:xsd="http://www.w3.org/2001/XMLSchema" xmlns:xs="http://www.w3.org/2001/XMLSchema" xmlns:p="http://schemas.microsoft.com/office/2006/metadata/properties" xmlns:ns2="c5d5fd09-b806-46de-8e90-a93e4727f13b" targetNamespace="http://schemas.microsoft.com/office/2006/metadata/properties" ma:root="true" ma:fieldsID="e2ed553ad8a73bff7d353ac330fd45c5" ns2:_="">
    <xsd:import namespace="c5d5fd09-b806-46de-8e90-a93e4727f13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5fd09-b806-46de-8e90-a93e4727f1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0C3FCE-5CBB-49A6-B3D9-89E94D37EB4F}"/>
</file>

<file path=customXml/itemProps2.xml><?xml version="1.0" encoding="utf-8"?>
<ds:datastoreItem xmlns:ds="http://schemas.openxmlformats.org/officeDocument/2006/customXml" ds:itemID="{E1027BBA-C7E7-400B-8DF2-62B21532F924}"/>
</file>

<file path=customXml/itemProps3.xml><?xml version="1.0" encoding="utf-8"?>
<ds:datastoreItem xmlns:ds="http://schemas.openxmlformats.org/officeDocument/2006/customXml" ds:itemID="{3774ADB9-9D07-44E9-B582-5520B199C356}"/>
</file>

<file path=docProps/app.xml><?xml version="1.0" encoding="utf-8"?>
<Properties xmlns="http://schemas.openxmlformats.org/officeDocument/2006/extended-properties" xmlns:vt="http://schemas.openxmlformats.org/officeDocument/2006/docPropsVTypes">
  <TotalTime>2</TotalTime>
  <Words>1056</Words>
  <Application>Microsoft Office PowerPoint</Application>
  <PresentationFormat>On-screen Show (16:9)</PresentationFormat>
  <Paragraphs>106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vt:lpstr>
      <vt:lpstr>Economica</vt:lpstr>
      <vt:lpstr>Arial</vt:lpstr>
      <vt:lpstr>Open Sans</vt:lpstr>
      <vt:lpstr>Luxe</vt:lpstr>
      <vt:lpstr>Clipping Algorithm</vt:lpstr>
      <vt:lpstr>Introduction</vt:lpstr>
      <vt:lpstr>Introduction</vt:lpstr>
      <vt:lpstr>Introduction</vt:lpstr>
      <vt:lpstr>Types of Clipping</vt:lpstr>
      <vt:lpstr>Point Clipping</vt:lpstr>
      <vt:lpstr>Point Clipping</vt:lpstr>
      <vt:lpstr>Line Clipping</vt:lpstr>
      <vt:lpstr>Line Clipping</vt:lpstr>
      <vt:lpstr>Line Clipping</vt:lpstr>
      <vt:lpstr>Line Clipping</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Cohen-Sutherland Clipping Algorithm</vt:lpstr>
      <vt:lpstr>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Clipping Algorithm</dc:title>
  <cp:lastModifiedBy>Shahnaj shipu</cp:lastModifiedBy>
  <cp:revision>3</cp:revision>
  <dcterms:modified xsi:type="dcterms:W3CDTF">2023-12-06T14:22:46Z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0x0101005D8189736D4A604FA52893B1CC172FEA</vt:lpwstr>
  </property>
</Properties>
</file>