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25" r:id="rId2"/>
    <p:sldId id="630" r:id="rId3"/>
    <p:sldId id="629" r:id="rId4"/>
    <p:sldId id="631" r:id="rId5"/>
    <p:sldId id="632" r:id="rId6"/>
    <p:sldId id="633" r:id="rId7"/>
    <p:sldId id="634" r:id="rId8"/>
    <p:sldId id="635" r:id="rId9"/>
    <p:sldId id="636" r:id="rId10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118" d="100"/>
          <a:sy n="118" d="100"/>
        </p:scale>
        <p:origin x="3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91" d="100"/>
          <a:sy n="91" d="100"/>
        </p:scale>
        <p:origin x="-2778" y="-96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3078" name="Picture 6" descr="j-yoko1">
            <a:extLst>
              <a:ext uri="{FF2B5EF4-FFF2-40B4-BE49-F238E27FC236}">
                <a16:creationId xmlns:a16="http://schemas.microsoft.com/office/drawing/2014/main" id="{99F1B550-6FCD-4631-945F-858D01416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5025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77318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4016930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418314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03638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995346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88822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b="1"/>
              <a:t>第</a:t>
            </a:r>
            <a:r>
              <a:rPr lang="en-US" altLang="ja-JP" b="1"/>
              <a:t>2</a:t>
            </a:r>
            <a:r>
              <a:rPr lang="ja-JP" altLang="en-US" b="1"/>
              <a:t>部</a:t>
            </a:r>
            <a:br>
              <a:rPr lang="en-US" altLang="ja-JP" b="1"/>
            </a:br>
            <a:r>
              <a:rPr lang="en-US" altLang="ja-JP" b="1"/>
              <a:t>RT</a:t>
            </a:r>
            <a:r>
              <a:rPr lang="ja-JP" altLang="en-US" b="1"/>
              <a:t>コンポーネント作成入門</a:t>
            </a:r>
            <a:r>
              <a:rPr lang="ja-JP" altLang="en-US"/>
              <a:t> </a:t>
            </a:r>
            <a:endParaRPr lang="ja-JP" altLang="en-US" sz="360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ロボットイノベーション研究センター</a:t>
            </a:r>
            <a:endParaRPr lang="en-US" altLang="ja-JP" sz="200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ロボットソフトウェアプラットフォーム研究チーム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USB</a:t>
            </a:r>
            <a:r>
              <a:rPr lang="ja-JP" altLang="en-US" sz="2000" kern="0" dirty="0">
                <a:solidFill>
                  <a:srgbClr val="5F5F5F"/>
                </a:solidFill>
              </a:rPr>
              <a:t>メモリで配布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「</a:t>
            </a:r>
            <a:r>
              <a:rPr lang="en-US" altLang="ja-JP" sz="1600" kern="0" dirty="0">
                <a:solidFill>
                  <a:srgbClr val="5F5F5F"/>
                </a:solidFill>
              </a:rPr>
              <a:t>WEB</a:t>
            </a:r>
            <a:r>
              <a:rPr lang="ja-JP" altLang="en-US" sz="1600" kern="0" dirty="0">
                <a:solidFill>
                  <a:srgbClr val="5F5F5F"/>
                </a:solidFill>
              </a:rPr>
              <a:t>ページ」フォルダの</a:t>
            </a:r>
            <a:r>
              <a:rPr lang="en-US" altLang="ja-JP" sz="1600" kern="0" dirty="0">
                <a:solidFill>
                  <a:srgbClr val="5F5F5F"/>
                </a:solidFill>
              </a:rPr>
              <a:t>HTML</a:t>
            </a:r>
            <a:r>
              <a:rPr lang="ja-JP" altLang="en-US" sz="1600" kern="0" dirty="0">
                <a:solidFill>
                  <a:srgbClr val="5F5F5F"/>
                </a:solidFill>
              </a:rPr>
              <a:t>ファイルを開く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4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400" kern="0" dirty="0">
                <a:solidFill>
                  <a:srgbClr val="5F5F5F"/>
                </a:solidFill>
              </a:rPr>
              <a:t>(EV3</a:t>
            </a:r>
            <a:r>
              <a:rPr lang="ja-JP" altLang="en-US" sz="1400" kern="0" dirty="0" err="1">
                <a:solidFill>
                  <a:srgbClr val="5F5F5F"/>
                </a:solidFill>
              </a:rPr>
              <a:t>、</a:t>
            </a:r>
            <a:r>
              <a:rPr lang="ja-JP" altLang="en-US" sz="1400" kern="0" dirty="0">
                <a:solidFill>
                  <a:srgbClr val="5F5F5F"/>
                </a:solidFill>
              </a:rPr>
              <a:t>第</a:t>
            </a:r>
            <a:r>
              <a:rPr lang="en-US" altLang="ja-JP" sz="1400" kern="0" dirty="0">
                <a:solidFill>
                  <a:srgbClr val="5F5F5F"/>
                </a:solidFill>
              </a:rPr>
              <a:t>3</a:t>
            </a:r>
            <a:r>
              <a:rPr lang="ja-JP" altLang="en-US" sz="1400" kern="0" dirty="0">
                <a:solidFill>
                  <a:srgbClr val="5F5F5F"/>
                </a:solidFill>
              </a:rPr>
              <a:t>部</a:t>
            </a:r>
            <a:r>
              <a:rPr lang="en-US" altLang="ja-JP" sz="1400" kern="0" dirty="0">
                <a:solidFill>
                  <a:srgbClr val="5F5F5F"/>
                </a:solidFill>
              </a:rPr>
              <a:t>) _ OpenRTM-aist.html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</a:t>
            </a:r>
            <a:r>
              <a:rPr lang="en-US" altLang="ja-JP" sz="2000" kern="0" dirty="0">
                <a:solidFill>
                  <a:srgbClr val="5F5F5F"/>
                </a:solidFill>
              </a:rPr>
              <a:t>RT</a:t>
            </a:r>
            <a:r>
              <a:rPr lang="ja-JP" altLang="en-US" sz="2000" kern="0" dirty="0">
                <a:solidFill>
                  <a:srgbClr val="5F5F5F"/>
                </a:solidFill>
              </a:rPr>
              <a:t>ミドルウェア講習会のページからリンクをクリック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部、</a:t>
            </a:r>
            <a:r>
              <a:rPr lang="en-US" altLang="ja-JP" sz="1600" kern="0" dirty="0">
                <a:solidFill>
                  <a:srgbClr val="5F5F5F"/>
                </a:solidFill>
              </a:rPr>
              <a:t>Windows)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部、</a:t>
            </a:r>
            <a:r>
              <a:rPr lang="en-US" altLang="ja-JP" sz="1600" kern="0" dirty="0">
                <a:solidFill>
                  <a:srgbClr val="5F5F5F"/>
                </a:solidFill>
              </a:rPr>
              <a:t>Ubuntu)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0F6C03E-E034-4444-B060-32E257F4C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710" y="2809896"/>
            <a:ext cx="5427095" cy="39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714500"/>
            <a:ext cx="791527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800" dirty="0">
                <a:solidFill>
                  <a:srgbClr val="5F5F5F"/>
                </a:solidFill>
              </a:rPr>
              <a:t>アクセスポイントの</a:t>
            </a:r>
            <a:r>
              <a:rPr lang="en-US" altLang="ja-JP" sz="2800" dirty="0">
                <a:solidFill>
                  <a:srgbClr val="5F5F5F"/>
                </a:solidFill>
              </a:rPr>
              <a:t>EV3</a:t>
            </a:r>
            <a:r>
              <a:rPr lang="ja-JP" altLang="en-US" sz="2800" dirty="0">
                <a:solidFill>
                  <a:srgbClr val="5F5F5F"/>
                </a:solidFill>
              </a:rPr>
              <a:t>にノート</a:t>
            </a:r>
            <a:r>
              <a:rPr lang="en-US" altLang="ja-JP" sz="2800" dirty="0">
                <a:solidFill>
                  <a:srgbClr val="5F5F5F"/>
                </a:solidFill>
              </a:rPr>
              <a:t>PC</a:t>
            </a:r>
            <a:r>
              <a:rPr lang="ja-JP" altLang="en-US" sz="2800" dirty="0">
                <a:solidFill>
                  <a:srgbClr val="5F5F5F"/>
                </a:solidFill>
              </a:rPr>
              <a:t>と別の</a:t>
            </a:r>
            <a:r>
              <a:rPr lang="en-US" altLang="ja-JP" sz="2800" dirty="0">
                <a:solidFill>
                  <a:srgbClr val="5F5F5F"/>
                </a:solidFill>
              </a:rPr>
              <a:t>EV3</a:t>
            </a:r>
            <a:r>
              <a:rPr lang="ja-JP" altLang="en-US" sz="2800" dirty="0">
                <a:solidFill>
                  <a:srgbClr val="5F5F5F"/>
                </a:solidFill>
              </a:rPr>
              <a:t>を接続する</a:t>
            </a:r>
            <a:endParaRPr lang="en-US" altLang="ja-JP" sz="1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複数台の</a:t>
            </a:r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が連携するシステムの構築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57FC375-913D-4DA1-868C-2E30881C6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43" y="2606363"/>
            <a:ext cx="7117513" cy="38484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268413"/>
            <a:ext cx="7915275" cy="27006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EV3</a:t>
            </a:r>
            <a:r>
              <a:rPr lang="ja-JP" altLang="en-US" sz="2000" dirty="0">
                <a:solidFill>
                  <a:srgbClr val="5F5F5F"/>
                </a:solidFill>
              </a:rPr>
              <a:t>の番号を確認</a:t>
            </a:r>
            <a:endParaRPr lang="en-US" altLang="ja-JP" sz="14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配布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B4538FE-B2B4-4BAA-A415-613CD143D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890" y="1279581"/>
            <a:ext cx="3099015" cy="3319549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61CBBDEB-A05B-4763-A3DA-3F68270C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68" y="4689140"/>
            <a:ext cx="7915275" cy="148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2000" kern="0" dirty="0">
                <a:solidFill>
                  <a:srgbClr val="5F5F5F"/>
                </a:solidFill>
              </a:rPr>
              <a:t>の組立て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部と同じ手順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8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8" name="Picture 2" descr="ev3_on.jpg">
            <a:extLst>
              <a:ext uri="{FF2B5EF4-FFF2-40B4-BE49-F238E27FC236}">
                <a16:creationId xmlns:a16="http://schemas.microsoft.com/office/drawing/2014/main" id="{3ED95176-A5EA-4385-ABE3-C874F461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90" y="1358770"/>
            <a:ext cx="1239634" cy="165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電源投入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中央のボタンを押す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417E64E-68FA-4BCF-8B4E-7080BB4E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203975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スクリプトファイル実行</a:t>
            </a:r>
            <a:r>
              <a:rPr lang="en-US" altLang="ja-JP" sz="2200" kern="0" dirty="0">
                <a:solidFill>
                  <a:srgbClr val="5F5F5F"/>
                </a:solidFill>
              </a:rPr>
              <a:t>(RTC</a:t>
            </a:r>
            <a:r>
              <a:rPr lang="ja-JP" altLang="en-US" sz="2200" kern="0" dirty="0">
                <a:solidFill>
                  <a:srgbClr val="5F5F5F"/>
                </a:solidFill>
              </a:rPr>
              <a:t>の起動</a:t>
            </a:r>
            <a:r>
              <a:rPr lang="en-US" altLang="ja-JP" sz="22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ボタン操作で「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File Browser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scripts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start_rtcs.sh</a:t>
            </a:r>
            <a:r>
              <a:rPr lang="ja-JP" altLang="en-US" sz="1600" kern="0" dirty="0">
                <a:solidFill>
                  <a:srgbClr val="5F5F5F"/>
                </a:solidFill>
              </a:rPr>
              <a:t>」を選択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EA4EBDF-F85D-42EC-8837-B547A91CE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50" y="4143935"/>
            <a:ext cx="8687299" cy="181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ネームサーバーの接続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EV3</a:t>
            </a:r>
            <a:r>
              <a:rPr lang="ja-JP" altLang="en-US" sz="1800" kern="0" dirty="0">
                <a:solidFill>
                  <a:srgbClr val="5F5F5F"/>
                </a:solidFill>
              </a:rPr>
              <a:t>の画面上に表示された</a:t>
            </a:r>
            <a:r>
              <a:rPr lang="en-US" altLang="ja-JP" sz="1800" kern="0" dirty="0">
                <a:solidFill>
                  <a:srgbClr val="5F5F5F"/>
                </a:solidFill>
              </a:rPr>
              <a:t>IP</a:t>
            </a:r>
            <a:r>
              <a:rPr lang="ja-JP" altLang="en-US" sz="1800" kern="0" dirty="0">
                <a:solidFill>
                  <a:srgbClr val="5F5F5F"/>
                </a:solidFill>
              </a:rPr>
              <a:t>アドレスを入力する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81F9CDE-D115-4F38-9CD7-F2989B15A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7" y="4065457"/>
            <a:ext cx="2772920" cy="220308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87E351A-7095-4507-BF19-278054C9D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109" y="4390317"/>
            <a:ext cx="2215660" cy="1642117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86D95AB3-5B1C-4571-AB99-E49779F6966B}"/>
              </a:ext>
            </a:extLst>
          </p:cNvPr>
          <p:cNvSpPr/>
          <p:nvPr/>
        </p:nvSpPr>
        <p:spPr>
          <a:xfrm>
            <a:off x="5302081" y="4669318"/>
            <a:ext cx="585065" cy="94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826AC2E-EDC3-406D-B342-61A7AB406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2968" y="3834045"/>
            <a:ext cx="2829506" cy="234664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DEBA171-D161-4E0B-B55D-004ACB9F17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7109" y="2137420"/>
            <a:ext cx="2772920" cy="148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データポートの接続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400" kern="0" dirty="0">
                <a:solidFill>
                  <a:srgbClr val="5F5F5F"/>
                </a:solidFill>
              </a:rPr>
              <a:t>EducatorVehicle1(2</a:t>
            </a:r>
            <a:r>
              <a:rPr lang="ja-JP" altLang="en-US" sz="1400" kern="0" dirty="0">
                <a:solidFill>
                  <a:srgbClr val="5F5F5F"/>
                </a:solidFill>
              </a:rPr>
              <a:t>台目</a:t>
            </a:r>
            <a:r>
              <a:rPr lang="en-US" altLang="ja-JP" sz="1400" kern="0" dirty="0">
                <a:solidFill>
                  <a:srgbClr val="5F5F5F"/>
                </a:solidFill>
              </a:rPr>
              <a:t>)</a:t>
            </a:r>
            <a:r>
              <a:rPr lang="ja-JP" altLang="en-US" sz="1400" kern="0" dirty="0">
                <a:solidFill>
                  <a:srgbClr val="5F5F5F"/>
                </a:solidFill>
              </a:rPr>
              <a:t>の現在の速度出力を</a:t>
            </a:r>
            <a:r>
              <a:rPr lang="en-US" altLang="ja-JP" sz="1400" kern="0" dirty="0">
                <a:solidFill>
                  <a:srgbClr val="5F5F5F"/>
                </a:solidFill>
              </a:rPr>
              <a:t>EducatorVehicle0(1</a:t>
            </a:r>
            <a:r>
              <a:rPr lang="ja-JP" altLang="en-US" sz="1400" kern="0" dirty="0">
                <a:solidFill>
                  <a:srgbClr val="5F5F5F"/>
                </a:solidFill>
              </a:rPr>
              <a:t>台目</a:t>
            </a:r>
            <a:r>
              <a:rPr lang="en-US" altLang="ja-JP" sz="1400" kern="0" dirty="0">
                <a:solidFill>
                  <a:srgbClr val="5F5F5F"/>
                </a:solidFill>
              </a:rPr>
              <a:t>)</a:t>
            </a:r>
            <a:r>
              <a:rPr lang="ja-JP" altLang="en-US" sz="1400" kern="0" dirty="0">
                <a:solidFill>
                  <a:srgbClr val="5F5F5F"/>
                </a:solidFill>
              </a:rPr>
              <a:t>の目標速度入力に接続する。</a:t>
            </a:r>
            <a:endParaRPr lang="en-US" altLang="ja-JP" sz="1400" kern="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B5E2C1C-5408-44A8-AEE4-6ABD71C15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685" y="1658476"/>
            <a:ext cx="5968608" cy="224264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8971D30-DD8D-4E9B-B7C6-AE7D415A3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770" y="4393620"/>
            <a:ext cx="3641158" cy="237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をアクティブ化する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8" name="図 1">
            <a:extLst>
              <a:ext uri="{FF2B5EF4-FFF2-40B4-BE49-F238E27FC236}">
                <a16:creationId xmlns:a16="http://schemas.microsoft.com/office/drawing/2014/main" id="{BF6401B0-82B5-49DE-9E9D-67872A098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9" y="1808169"/>
            <a:ext cx="3285365" cy="163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6D67D72-A459-4F94-ADF4-CA3B86967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847" y="1808169"/>
            <a:ext cx="3023353" cy="29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おわりに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63398"/>
            <a:ext cx="8326438" cy="341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これで実習は一通り終了です。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時間が余った場合は、以下のような課題に挑戦してみてください。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EV3(2</a:t>
            </a:r>
            <a:r>
              <a:rPr lang="ja-JP" altLang="en-US" sz="1600" kern="0" dirty="0">
                <a:solidFill>
                  <a:srgbClr val="5F5F5F"/>
                </a:solidFill>
              </a:rPr>
              <a:t>台目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  <a:r>
              <a:rPr lang="ja-JP" altLang="en-US" sz="1600" kern="0" dirty="0">
                <a:solidFill>
                  <a:srgbClr val="5F5F5F"/>
                </a:solidFill>
              </a:rPr>
              <a:t>のタッチセンサのオンオフで</a:t>
            </a:r>
            <a:r>
              <a:rPr lang="en-US" altLang="ja-JP" sz="1600" kern="0" dirty="0">
                <a:solidFill>
                  <a:srgbClr val="5F5F5F"/>
                </a:solidFill>
              </a:rPr>
              <a:t>EV3(1</a:t>
            </a:r>
            <a:r>
              <a:rPr lang="ja-JP" altLang="en-US" sz="1600" kern="0" dirty="0">
                <a:solidFill>
                  <a:srgbClr val="5F5F5F"/>
                </a:solidFill>
              </a:rPr>
              <a:t>台目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  <a:r>
              <a:rPr lang="ja-JP" altLang="en-US" sz="1600" kern="0" dirty="0">
                <a:solidFill>
                  <a:srgbClr val="5F5F5F"/>
                </a:solidFill>
              </a:rPr>
              <a:t>を操作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ジョイスティックコンポーネントで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台同時に操作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をしゃべらせる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各種センサの利用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カラーセンサ、超音波センサ、ジャイロセンサ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実習を終了する際について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タッチセンサなどの実習中に取り付けた部品は、取り外して実習前の状態で返却してください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の電源をオフにして返却してください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123677-7416-4AF1-8A90-DDF916518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776" y="3945161"/>
            <a:ext cx="3690410" cy="200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17482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33153</TotalTime>
  <Words>769</Words>
  <Application>Microsoft Office PowerPoint</Application>
  <PresentationFormat>画面に合わせる (4:3)</PresentationFormat>
  <Paragraphs>132</Paragraphs>
  <Slides>9</Slides>
  <Notes>9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ＭＳ Ｐ明朝</vt:lpstr>
      <vt:lpstr>Arial</vt:lpstr>
      <vt:lpstr>aist-1e</vt:lpstr>
      <vt:lpstr>Corel DESIGNER</vt:lpstr>
      <vt:lpstr>第2部 RTコンポーネント作成入門 </vt:lpstr>
      <vt:lpstr>資料</vt:lpstr>
      <vt:lpstr>複数台のEV3が連携するシステムの構築</vt:lpstr>
      <vt:lpstr>EV3配布</vt:lpstr>
      <vt:lpstr>EV3(2台目の接続)</vt:lpstr>
      <vt:lpstr>EV3(2台目の接続)</vt:lpstr>
      <vt:lpstr>動作確認</vt:lpstr>
      <vt:lpstr>動作確認</vt:lpstr>
      <vt:lpstr>おわりに</vt:lpstr>
    </vt:vector>
  </TitlesOfParts>
  <Company>独立行政法人産業技術総合研究所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1076</cp:revision>
  <cp:lastPrinted>2017-06-21T01:22:23Z</cp:lastPrinted>
  <dcterms:created xsi:type="dcterms:W3CDTF">2005-10-20T13:06:43Z</dcterms:created>
  <dcterms:modified xsi:type="dcterms:W3CDTF">2017-11-15T07:54:06Z</dcterms:modified>
</cp:coreProperties>
</file>