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6"/>
  </p:notesMasterIdLst>
  <p:handoutMasterIdLst>
    <p:handoutMasterId r:id="rId7"/>
  </p:handoutMasterIdLst>
  <p:sldIdLst>
    <p:sldId id="398" r:id="rId2"/>
    <p:sldId id="402" r:id="rId3"/>
    <p:sldId id="400" r:id="rId4"/>
    <p:sldId id="401" r:id="rId5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9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366F9D4-F917-4300-BBF1-14DB11C4DF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B6D2EA-7566-4D7F-967C-D6C3C3B11D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BA77B-FE65-43B1-A235-443DB4246F7C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34B273-E775-48BC-83DD-8AE7149F84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C6FE77-D43A-458A-9259-6B104810F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9E8AF-089A-4D63-802A-8CF25BDDC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911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F587-B8FB-41CD-859A-14F05AF53078}" type="datetimeFigureOut">
              <a:rPr kumimoji="1" lang="ja-JP" altLang="en-US" smtClean="0"/>
              <a:pPr/>
              <a:t>2021/6/16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29DC-7B9B-4582-B847-626E313EEAF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66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7015-FB57-452A-8FED-E81F3C08856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82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23"/>
          <p:cNvGrpSpPr>
            <a:grpSpLocks/>
          </p:cNvGrpSpPr>
          <p:nvPr/>
        </p:nvGrpSpPr>
        <p:grpSpPr bwMode="auto">
          <a:xfrm>
            <a:off x="152400" y="3167063"/>
            <a:ext cx="8424863" cy="46037"/>
            <a:chOff x="149102" y="2946658"/>
            <a:chExt cx="8424776" cy="46018"/>
          </a:xfrm>
          <a:solidFill>
            <a:srgbClr val="6D97CF"/>
          </a:solidFill>
        </p:grpSpPr>
        <p:sp>
          <p:nvSpPr>
            <p:cNvPr id="5" name="正方形/長方形 4"/>
            <p:cNvSpPr/>
            <p:nvPr/>
          </p:nvSpPr>
          <p:spPr>
            <a:xfrm>
              <a:off x="4362283" y="2946658"/>
              <a:ext cx="4211595" cy="46018"/>
            </a:xfrm>
            <a:prstGeom prst="rect">
              <a:avLst/>
            </a:prstGeom>
            <a:grpFill/>
            <a:ln>
              <a:gradFill flip="none" rotWithShape="1">
                <a:gsLst>
                  <a:gs pos="50000">
                    <a:srgbClr val="6D97CF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 rot="10800000">
              <a:off x="149102" y="2946658"/>
              <a:ext cx="4211595" cy="46018"/>
            </a:xfrm>
            <a:prstGeom prst="rect">
              <a:avLst/>
            </a:prstGeom>
            <a:grpFill/>
            <a:ln>
              <a:gradFill flip="none" rotWithShape="1">
                <a:gsLst>
                  <a:gs pos="50000">
                    <a:srgbClr val="6D97CF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 bwMode="auto">
          <a:xfrm>
            <a:off x="2400301" y="6279703"/>
            <a:ext cx="63027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b="1" baseline="0" dirty="0">
                <a:ln w="12700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T</a:t>
            </a:r>
            <a:r>
              <a:rPr lang="en-US" altLang="ja-JP" sz="2000" b="1" baseline="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6D97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OKYO</a:t>
            </a:r>
            <a:r>
              <a:rPr lang="en-US" altLang="ja-JP" sz="2400" b="1" baseline="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ACC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 </a:t>
            </a:r>
            <a:r>
              <a:rPr lang="en-US" altLang="ja-JP" sz="2400" b="1" baseline="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M</a:t>
            </a:r>
            <a:r>
              <a:rPr lang="en-US" altLang="ja-JP" sz="2000" b="1" baseline="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6D97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ETROPOLITAN</a:t>
            </a:r>
            <a:r>
              <a:rPr lang="en-US" altLang="ja-JP" sz="2400" b="1" baseline="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ACC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 </a:t>
            </a:r>
            <a:r>
              <a:rPr lang="en-US" altLang="ja-JP" sz="2400" b="1" baseline="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U</a:t>
            </a:r>
            <a:r>
              <a:rPr lang="en-US" altLang="ja-JP" sz="2000" b="1" baseline="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6D97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NIVERSITY</a:t>
            </a:r>
            <a:endParaRPr lang="ja-JP" altLang="en-US" sz="2000" b="1" baseline="0" dirty="0"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6D97C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BIZ UDPゴシック B" panose="020B0800000000000000" pitchFamily="50" charset="-128"/>
              <a:ea typeface="BIZ UDPゴシック B" panose="020B0800000000000000" pitchFamily="50" charset="-128"/>
            </a:endParaRPr>
          </a:p>
        </p:txBody>
      </p: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8743950" y="1"/>
            <a:ext cx="400050" cy="6858000"/>
            <a:chOff x="8743950" y="1"/>
            <a:chExt cx="400051" cy="6858000"/>
          </a:xfrm>
          <a:solidFill>
            <a:srgbClr val="4366B0"/>
          </a:solidFill>
        </p:grpSpPr>
        <p:sp>
          <p:nvSpPr>
            <p:cNvPr id="10" name="1 つの角を丸めた四角形 9"/>
            <p:cNvSpPr/>
            <p:nvPr/>
          </p:nvSpPr>
          <p:spPr>
            <a:xfrm rot="16200000">
              <a:off x="5514976" y="3228975"/>
              <a:ext cx="6858000" cy="400051"/>
            </a:xfrm>
            <a:prstGeom prst="snipRound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baseline="0" dirty="0">
                <a:ea typeface="BIZ UDPゴシック R" panose="020B0400000000000000" pitchFamily="50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 rot="16200000">
              <a:off x="7827851" y="1164296"/>
              <a:ext cx="2232248" cy="277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b="1" spc="50" baseline="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BIZ UDPゴシック B" panose="020B0800000000000000" pitchFamily="50" charset="-128"/>
                  <a:ea typeface="BIZ UDPゴシック R" panose="020B0400000000000000" pitchFamily="50" charset="-128"/>
                </a:rPr>
                <a:t>WADA LABORATORY</a:t>
              </a:r>
              <a:endParaRPr lang="ja-JP" altLang="en-US" sz="1200" b="1" spc="50" baseline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IZ UDPゴシック B" panose="020B0800000000000000" pitchFamily="50" charset="-128"/>
                <a:ea typeface="BIZ UDPゴシック R" panose="020B0400000000000000" pitchFamily="50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 bwMode="auto">
            <a:xfrm rot="16200000">
              <a:off x="6745059" y="4416268"/>
              <a:ext cx="4397834" cy="2770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b="1" spc="50" baseline="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BIZ UDPゴシック B" panose="020B0800000000000000" pitchFamily="50" charset="-128"/>
                  <a:ea typeface="BIZ UDPゴシック B" panose="020B0800000000000000" pitchFamily="50" charset="-128"/>
                </a:rPr>
                <a:t>INTELLIGENT MECHANICAL SYSTEMS</a:t>
              </a:r>
              <a:endParaRPr lang="ja-JP" altLang="en-US" sz="1200" b="1" spc="50" baseline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endParaRPr>
            </a:p>
          </p:txBody>
        </p:sp>
      </p:grpSp>
      <p:sp>
        <p:nvSpPr>
          <p:cNvPr id="13" name="スライド番号プレースホルダ 5"/>
          <p:cNvSpPr txBox="1">
            <a:spLocks/>
          </p:cNvSpPr>
          <p:nvPr/>
        </p:nvSpPr>
        <p:spPr>
          <a:xfrm>
            <a:off x="27602" y="6448251"/>
            <a:ext cx="583958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97B9264-F8B5-4FE3-AAE7-46258C0B8638}" type="slidenum">
              <a:rPr lang="ja-JP" altLang="en-US" spc="50">
                <a:ln w="13500">
                  <a:noFill/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ja-JP" altLang="en-US" spc="50" dirty="0">
              <a:ln w="13500">
                <a:noFill/>
                <a:prstDash val="solid"/>
              </a:ln>
              <a:solidFill>
                <a:sysClr val="windowText" lastClr="00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0438" y="3364886"/>
            <a:ext cx="7488832" cy="2728410"/>
          </a:xfrm>
        </p:spPr>
        <p:txBody>
          <a:bodyPr/>
          <a:lstStyle>
            <a:lvl1pPr marL="0" indent="0" algn="r"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BIZ UDPゴシック B" panose="020B0800000000000000" pitchFamily="50" charset="-128"/>
                <a:ea typeface="BIZ UDPゴシック B" panose="020B08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1468" y="633502"/>
            <a:ext cx="7848314" cy="2363450"/>
          </a:xfrm>
        </p:spPr>
        <p:txBody>
          <a:bodyPr/>
          <a:lstStyle>
            <a:lvl1pPr>
              <a:defRPr sz="40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BIZ UDPゴシック B" panose="020B0800000000000000" pitchFamily="50" charset="-128"/>
                <a:ea typeface="BIZ UDPゴシック B" panose="020B08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pic>
        <p:nvPicPr>
          <p:cNvPr id="15" name="Picture 2" descr="コミュニケーションマーク（シグネチャーとの組み合わせ）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8" r="25975" b="36002"/>
          <a:stretch/>
        </p:blipFill>
        <p:spPr bwMode="auto">
          <a:xfrm>
            <a:off x="2670565" y="6279703"/>
            <a:ext cx="498085" cy="51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34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つの角を丸めた四角形 3"/>
          <p:cNvSpPr/>
          <p:nvPr/>
        </p:nvSpPr>
        <p:spPr>
          <a:xfrm>
            <a:off x="0" y="6469148"/>
            <a:ext cx="9144000" cy="40005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436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0882" y="6457950"/>
            <a:ext cx="2232248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ea typeface="SimSun" pitchFamily="2" charset="-122"/>
              </a:rPr>
              <a:t>W</a:t>
            </a:r>
            <a:r>
              <a:rPr lang="en-US" altLang="ja-JP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ea typeface="SimSun" pitchFamily="2" charset="-122"/>
              </a:rPr>
              <a:t>ADA</a:t>
            </a:r>
            <a:r>
              <a:rPr lang="en-US" altLang="ja-JP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ea typeface="SimSun" pitchFamily="2" charset="-122"/>
              </a:rPr>
              <a:t> L</a:t>
            </a:r>
            <a:r>
              <a:rPr lang="en-US" altLang="ja-JP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ea typeface="SimSun" pitchFamily="2" charset="-122"/>
              </a:rPr>
              <a:t>ABORATORY</a:t>
            </a:r>
            <a:endParaRPr lang="ja-JP" altLang="en-US" sz="1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lt"/>
              <a:ea typeface="SimSun" pitchFamily="2" charset="-122"/>
            </a:endParaRPr>
          </a:p>
        </p:txBody>
      </p:sp>
      <p:sp>
        <p:nvSpPr>
          <p:cNvPr id="6" name="テキスト ボックス 5"/>
          <p:cNvSpPr txBox="1"/>
          <p:nvPr/>
        </p:nvSpPr>
        <p:spPr bwMode="auto">
          <a:xfrm>
            <a:off x="1907704" y="6457950"/>
            <a:ext cx="48245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2000" b="1" kern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charset="0"/>
                <a:ea typeface="SimSun" pitchFamily="2" charset="-122"/>
                <a:cs typeface="+mn-cs"/>
              </a:rPr>
              <a:t>I</a:t>
            </a:r>
            <a:r>
              <a:rPr kumimoji="1" lang="en-US" altLang="ja-JP" sz="1600" b="1" kern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charset="0"/>
                <a:ea typeface="SimSun" pitchFamily="2" charset="-122"/>
                <a:cs typeface="+mn-cs"/>
              </a:rPr>
              <a:t>NTELLIGENT</a:t>
            </a:r>
            <a:r>
              <a:rPr kumimoji="1" lang="en-US" altLang="ja-JP" sz="2000" b="1" kern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charset="0"/>
                <a:ea typeface="SimSun" pitchFamily="2" charset="-122"/>
                <a:cs typeface="+mn-cs"/>
              </a:rPr>
              <a:t> M</a:t>
            </a:r>
            <a:r>
              <a:rPr kumimoji="1" lang="en-US" altLang="ja-JP" sz="1600" b="1" kern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charset="0"/>
                <a:ea typeface="SimSun" pitchFamily="2" charset="-122"/>
                <a:cs typeface="+mn-cs"/>
              </a:rPr>
              <a:t>ECHANICAL</a:t>
            </a:r>
            <a:r>
              <a:rPr kumimoji="1" lang="en-US" altLang="ja-JP" sz="2000" b="1" kern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charset="0"/>
                <a:ea typeface="SimSun" pitchFamily="2" charset="-122"/>
                <a:cs typeface="+mn-cs"/>
              </a:rPr>
              <a:t> S</a:t>
            </a:r>
            <a:r>
              <a:rPr kumimoji="1" lang="en-US" altLang="ja-JP" sz="1600" b="1" kern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charset="0"/>
                <a:ea typeface="SimSun" pitchFamily="2" charset="-122"/>
                <a:cs typeface="+mn-cs"/>
              </a:rPr>
              <a:t>YSTEMS</a:t>
            </a:r>
            <a:endParaRPr kumimoji="1" lang="ja-JP" altLang="en-US" sz="1800" b="1" kern="12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charset="0"/>
              <a:ea typeface="SimSun" pitchFamily="2" charset="-122"/>
              <a:cs typeface="+mn-cs"/>
            </a:endParaRPr>
          </a:p>
        </p:txBody>
      </p:sp>
      <p:sp>
        <p:nvSpPr>
          <p:cNvPr id="8" name="スライド番号プレースホルダ 5"/>
          <p:cNvSpPr txBox="1">
            <a:spLocks/>
          </p:cNvSpPr>
          <p:nvPr/>
        </p:nvSpPr>
        <p:spPr>
          <a:xfrm>
            <a:off x="27602" y="6448251"/>
            <a:ext cx="583958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4F2F3A8-D316-488E-B1C0-7B14A562651F}" type="slidenum">
              <a:rPr lang="ja-JP" alt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ja-JP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78942"/>
            <a:ext cx="8229600" cy="5161776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BIZ UDPゴシック R" panose="020B0400000000000000" pitchFamily="50" charset="-128"/>
                <a:ea typeface="BIZ UDPゴシック R" panose="020B0400000000000000" pitchFamily="50" charset="-128"/>
              </a:defRPr>
            </a:lvl1pPr>
            <a:lvl2pPr>
              <a:buClr>
                <a:srgbClr val="BACCD0"/>
              </a:buClr>
              <a:buFont typeface="Arial" pitchFamily="34" charset="0"/>
              <a:buChar char="►"/>
              <a:defRPr>
                <a:latin typeface="BIZ UDPゴシック R" panose="020B0400000000000000" pitchFamily="50" charset="-128"/>
                <a:ea typeface="BIZ UDPゴシック R" panose="020B0400000000000000" pitchFamily="50" charset="-128"/>
              </a:defRPr>
            </a:lvl2pPr>
            <a:lvl3pPr>
              <a:buFont typeface="Calibri" pitchFamily="34" charset="0"/>
              <a:buChar char="–"/>
              <a:defRPr>
                <a:latin typeface="BIZ UDPゴシック R" panose="020B0400000000000000" pitchFamily="50" charset="-128"/>
                <a:ea typeface="BIZ UDPゴシック R" panose="020B0400000000000000" pitchFamily="50" charset="-128"/>
              </a:defRPr>
            </a:lvl3pPr>
            <a:lvl4pPr>
              <a:buClr>
                <a:srgbClr val="BACCD0"/>
              </a:buClr>
              <a:buFont typeface="Wingdings" pitchFamily="2" charset="2"/>
              <a:buChar char="p"/>
              <a:defRPr>
                <a:latin typeface="BIZ UDPゴシック R" panose="020B0400000000000000" pitchFamily="50" charset="-128"/>
                <a:ea typeface="BIZ UDPゴシック R" panose="020B0400000000000000" pitchFamily="50" charset="-128"/>
              </a:defRPr>
            </a:lvl4pPr>
            <a:lvl5pPr>
              <a:buFont typeface="Wingdings" pitchFamily="2" charset="2"/>
              <a:buChar char="l"/>
              <a:defRPr>
                <a:latin typeface="BIZ UDPゴシック R" panose="020B0400000000000000" pitchFamily="50" charset="-128"/>
                <a:ea typeface="BIZ UDPゴシック R" panose="020B04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20460"/>
            <a:ext cx="7859216" cy="600228"/>
          </a:xfrm>
        </p:spPr>
        <p:txBody>
          <a:bodyPr/>
          <a:lstStyle>
            <a:lvl1pPr>
              <a:defRPr sz="36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BIZ UDPゴシック B" panose="020B0800000000000000" pitchFamily="50" charset="-128"/>
                <a:ea typeface="BIZ UDPゴシック B" panose="020B08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pic>
        <p:nvPicPr>
          <p:cNvPr id="12" name="Picture 2" descr="コミュニケーションマーク（シグネチャーとの組み合わせ）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8" r="25975" b="36002"/>
          <a:stretch/>
        </p:blipFill>
        <p:spPr bwMode="auto">
          <a:xfrm>
            <a:off x="2123728" y="6453336"/>
            <a:ext cx="345482" cy="357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23"/>
          <p:cNvGrpSpPr>
            <a:grpSpLocks/>
          </p:cNvGrpSpPr>
          <p:nvPr/>
        </p:nvGrpSpPr>
        <p:grpSpPr bwMode="auto">
          <a:xfrm>
            <a:off x="611560" y="604424"/>
            <a:ext cx="8424863" cy="46037"/>
            <a:chOff x="149102" y="2946658"/>
            <a:chExt cx="8424776" cy="46018"/>
          </a:xfrm>
          <a:solidFill>
            <a:srgbClr val="6D97CF"/>
          </a:solidFill>
        </p:grpSpPr>
        <p:sp>
          <p:nvSpPr>
            <p:cNvPr id="14" name="正方形/長方形 13"/>
            <p:cNvSpPr/>
            <p:nvPr/>
          </p:nvSpPr>
          <p:spPr>
            <a:xfrm>
              <a:off x="4362283" y="2946658"/>
              <a:ext cx="4211595" cy="46018"/>
            </a:xfrm>
            <a:prstGeom prst="rect">
              <a:avLst/>
            </a:prstGeom>
            <a:grpFill/>
            <a:ln>
              <a:gradFill flip="none" rotWithShape="1">
                <a:gsLst>
                  <a:gs pos="50000">
                    <a:srgbClr val="6D97CF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 rot="10800000">
              <a:off x="149102" y="2946658"/>
              <a:ext cx="4211595" cy="46018"/>
            </a:xfrm>
            <a:prstGeom prst="rect">
              <a:avLst/>
            </a:prstGeom>
            <a:grpFill/>
            <a:ln>
              <a:gradFill flip="none" rotWithShape="1">
                <a:gsLst>
                  <a:gs pos="50000">
                    <a:srgbClr val="6D97CF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34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C8BF9C-39D5-48DC-9AB4-6A426936E8B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2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0628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</p:sldLayoutIdLst>
  <p:transition>
    <p:fade thruBlk="1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和田一義（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Kazuyoshi Wada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</a:t>
            </a:r>
          </a:p>
          <a:p>
            <a:pPr eaLnBrk="1" hangingPunct="1"/>
            <a:r>
              <a:rPr lang="en-US" altLang="ja-JP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k_wada@tmu.ac.jp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ユビキタスロボティクス特論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Ubiquitous Robotics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91817E7-9ABE-4802-AB82-FF361CD47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Jetson </a:t>
            </a:r>
            <a:r>
              <a:rPr kumimoji="1" lang="en-US" altLang="ja-JP" dirty="0" err="1"/>
              <a:t>nano</a:t>
            </a:r>
            <a:r>
              <a:rPr kumimoji="1" lang="ja-JP" altLang="en-US" dirty="0"/>
              <a:t>の組立</a:t>
            </a:r>
            <a:endParaRPr kumimoji="1" lang="en-US" altLang="ja-JP" dirty="0"/>
          </a:p>
          <a:p>
            <a:r>
              <a:rPr kumimoji="1" lang="ja-JP" altLang="en-US" dirty="0"/>
              <a:t>起動＆ログイン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ユーザー名とパスワードは以下</a:t>
            </a:r>
            <a:r>
              <a:rPr kumimoji="1" lang="en-US" altLang="ja-JP" dirty="0" err="1"/>
              <a:t>jetson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305B45-EB3F-46A3-AB34-2CA8639F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Jetson </a:t>
            </a:r>
            <a:r>
              <a:rPr kumimoji="1" lang="en-US" altLang="ja-JP" dirty="0" err="1"/>
              <a:t>nano</a:t>
            </a:r>
            <a:r>
              <a:rPr kumimoji="1" lang="en-US" altLang="ja-JP" dirty="0"/>
              <a:t> 2GB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7354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6555C74-C5C4-49EE-91CA-14BDC473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SSH</a:t>
            </a:r>
            <a:r>
              <a:rPr kumimoji="1" lang="ja-JP" altLang="en-US" dirty="0"/>
              <a:t>クライアントソフト</a:t>
            </a:r>
            <a:endParaRPr kumimoji="1" lang="en-US" altLang="ja-JP" dirty="0"/>
          </a:p>
          <a:p>
            <a:pPr lvl="1"/>
            <a:r>
              <a:rPr lang="en-US" altLang="ja-JP" dirty="0"/>
              <a:t>Windows Terminal</a:t>
            </a:r>
          </a:p>
          <a:p>
            <a:pPr lvl="1"/>
            <a:r>
              <a:rPr kumimoji="1" lang="en-US" altLang="ja-JP" dirty="0"/>
              <a:t>$ </a:t>
            </a:r>
            <a:r>
              <a:rPr kumimoji="1" lang="en-US" altLang="ja-JP" dirty="0" err="1"/>
              <a:t>ssh</a:t>
            </a:r>
            <a:r>
              <a:rPr kumimoji="1" lang="en-US" altLang="ja-JP" dirty="0"/>
              <a:t> [</a:t>
            </a:r>
            <a:r>
              <a:rPr kumimoji="1" lang="ja-JP" altLang="en-US" dirty="0"/>
              <a:t>ユーザ名</a:t>
            </a:r>
            <a:r>
              <a:rPr kumimoji="1" lang="en-US" altLang="ja-JP" dirty="0"/>
              <a:t>]@[</a:t>
            </a:r>
            <a:r>
              <a:rPr kumimoji="1" lang="en-US" altLang="ja-JP" dirty="0" err="1"/>
              <a:t>ip</a:t>
            </a:r>
            <a:r>
              <a:rPr kumimoji="1" lang="ja-JP" altLang="en-US" dirty="0"/>
              <a:t>アドレス</a:t>
            </a:r>
            <a:r>
              <a:rPr kumimoji="1" lang="en-US" altLang="ja-JP" dirty="0"/>
              <a:t>]</a:t>
            </a:r>
          </a:p>
          <a:p>
            <a:r>
              <a:rPr kumimoji="1" lang="en-US" altLang="ja-JP" dirty="0"/>
              <a:t>Windows</a:t>
            </a:r>
            <a:r>
              <a:rPr kumimoji="1" lang="ja-JP" altLang="en-US" dirty="0"/>
              <a:t>のリモートデスクトップ接続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コンピューターに</a:t>
            </a:r>
            <a:r>
              <a:rPr kumimoji="1" lang="en-US" altLang="ja-JP" dirty="0" err="1"/>
              <a:t>ip</a:t>
            </a:r>
            <a:r>
              <a:rPr kumimoji="1" lang="ja-JP" altLang="en-US" dirty="0"/>
              <a:t>アドレスを指定</a:t>
            </a:r>
            <a:endParaRPr kumimoji="1" lang="en-US" altLang="ja-JP" dirty="0"/>
          </a:p>
          <a:p>
            <a:r>
              <a:rPr kumimoji="1" lang="ja-JP" altLang="en-US" dirty="0"/>
              <a:t>以下、</a:t>
            </a:r>
            <a:r>
              <a:rPr kumimoji="1" lang="en-US" altLang="ja-JP" dirty="0"/>
              <a:t>Micro USB</a:t>
            </a:r>
            <a:r>
              <a:rPr kumimoji="1" lang="ja-JP" altLang="en-US" dirty="0"/>
              <a:t>で接続する場合</a:t>
            </a:r>
            <a:endParaRPr kumimoji="1" lang="en-US" altLang="ja-JP" dirty="0"/>
          </a:p>
          <a:p>
            <a:pPr lvl="1"/>
            <a:r>
              <a:rPr lang="en-US" altLang="ja-JP" dirty="0"/>
              <a:t>Jetson</a:t>
            </a:r>
            <a:r>
              <a:rPr lang="ja-JP" altLang="en-US" dirty="0"/>
              <a:t>の</a:t>
            </a:r>
            <a:r>
              <a:rPr lang="en-US" altLang="ja-JP" dirty="0"/>
              <a:t>IP</a:t>
            </a:r>
            <a:r>
              <a:rPr lang="ja-JP" altLang="en-US" dirty="0"/>
              <a:t>アドレス</a:t>
            </a:r>
            <a:r>
              <a:rPr lang="en-US" altLang="ja-JP" dirty="0"/>
              <a:t> 192.168.55.1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PC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IP</a:t>
            </a:r>
            <a:r>
              <a:rPr kumimoji="1" lang="ja-JP" altLang="en-US" dirty="0"/>
              <a:t>アドレスを固定 </a:t>
            </a:r>
            <a:r>
              <a:rPr kumimoji="1" lang="en-US" altLang="ja-JP" dirty="0"/>
              <a:t>192.168.55.100</a:t>
            </a:r>
          </a:p>
          <a:p>
            <a:pPr lvl="2"/>
            <a:r>
              <a:rPr lang="ja-JP" altLang="ja-JP" dirty="0"/>
              <a:t>コントロール</a:t>
            </a:r>
            <a:r>
              <a:rPr lang="en-US" altLang="ja-JP" dirty="0"/>
              <a:t> </a:t>
            </a:r>
            <a:r>
              <a:rPr lang="ja-JP" altLang="ja-JP" dirty="0"/>
              <a:t>パネル</a:t>
            </a:r>
            <a:r>
              <a:rPr lang="en-US" altLang="ja-JP" dirty="0"/>
              <a:t>\</a:t>
            </a:r>
            <a:r>
              <a:rPr lang="ja-JP" altLang="ja-JP" dirty="0"/>
              <a:t>ネットワークとインターネット</a:t>
            </a:r>
            <a:r>
              <a:rPr lang="en-US" altLang="ja-JP" dirty="0"/>
              <a:t>\</a:t>
            </a:r>
            <a:r>
              <a:rPr lang="ja-JP" altLang="ja-JP" dirty="0"/>
              <a:t>ネットワーク接続</a:t>
            </a:r>
          </a:p>
          <a:p>
            <a:pPr lvl="2"/>
            <a:r>
              <a:rPr lang="en-US" altLang="ja-JP" dirty="0"/>
              <a:t>Remote NDIS Compatible device</a:t>
            </a:r>
            <a:r>
              <a:rPr lang="ja-JP" altLang="ja-JP" dirty="0"/>
              <a:t>プロパティより設定</a:t>
            </a:r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82D5096-04EA-4BC4-9B4C-E73BCF14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リモートデスクトップ接続</a:t>
            </a:r>
          </a:p>
        </p:txBody>
      </p:sp>
    </p:spTree>
    <p:extLst>
      <p:ext uri="{BB962C8B-B14F-4D97-AF65-F5344CB8AC3E}">
        <p14:creationId xmlns:p14="http://schemas.microsoft.com/office/powerpoint/2010/main" val="28975196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10DAA5A-0DA8-4597-A7E6-21BCFACD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見つからない場合、以下</a:t>
            </a:r>
            <a:endParaRPr kumimoji="1" lang="en-US" altLang="ja-JP" dirty="0"/>
          </a:p>
          <a:p>
            <a:r>
              <a:rPr kumimoji="1" lang="ja-JP" altLang="en-US" dirty="0"/>
              <a:t>手順</a:t>
            </a:r>
            <a:r>
              <a:rPr kumimoji="1" lang="en-US" altLang="ja-JP" dirty="0"/>
              <a:t>1</a:t>
            </a:r>
          </a:p>
          <a:p>
            <a:pPr lvl="1"/>
            <a:r>
              <a:rPr lang="ja-JP" altLang="en-US" dirty="0"/>
              <a:t>コントロールパネル」→ 「プログラムと機能」→「</a:t>
            </a:r>
            <a:r>
              <a:rPr lang="en-US" altLang="ja-JP" dirty="0"/>
              <a:t>Windows</a:t>
            </a:r>
            <a:r>
              <a:rPr lang="ja-JP" altLang="en-US" dirty="0"/>
              <a:t>の機能の有効化または無効化」を選択</a:t>
            </a:r>
            <a:endParaRPr lang="en-US" altLang="ja-JP" dirty="0"/>
          </a:p>
          <a:p>
            <a:pPr lvl="1"/>
            <a:r>
              <a:rPr lang="ja-JP" altLang="en-US" dirty="0"/>
              <a:t> 一覧から「</a:t>
            </a:r>
            <a:r>
              <a:rPr lang="en-US" altLang="ja-JP" dirty="0"/>
              <a:t>SMB 1.0/CIFS</a:t>
            </a:r>
            <a:r>
              <a:rPr lang="ja-JP" altLang="en-US" dirty="0"/>
              <a:t>共有のサポート」が無効になっている場合は、有効にして再起動</a:t>
            </a:r>
            <a:endParaRPr kumimoji="1" lang="en-US" altLang="ja-JP" dirty="0"/>
          </a:p>
          <a:p>
            <a:r>
              <a:rPr kumimoji="1" lang="ja-JP" altLang="en-US" dirty="0"/>
              <a:t>手順</a:t>
            </a:r>
            <a:r>
              <a:rPr kumimoji="1" lang="en-US" altLang="ja-JP" dirty="0"/>
              <a:t>2</a:t>
            </a:r>
          </a:p>
          <a:p>
            <a:pPr lvl="1"/>
            <a:r>
              <a:rPr lang="ja-JP" altLang="en-US" dirty="0"/>
              <a:t>以下のサービスを起動させる（サービスはコントロールパネルの管理ツールの中）</a:t>
            </a:r>
          </a:p>
          <a:p>
            <a:pPr lvl="1"/>
            <a:r>
              <a:rPr lang="ja-JP" altLang="en-US" dirty="0"/>
              <a:t>スタートアップの種類を</a:t>
            </a:r>
            <a:r>
              <a:rPr lang="en-US" altLang="ja-JP" dirty="0"/>
              <a:t>[</a:t>
            </a:r>
            <a:r>
              <a:rPr lang="ja-JP" altLang="en-US" dirty="0"/>
              <a:t>自動</a:t>
            </a:r>
            <a:r>
              <a:rPr lang="en-US" altLang="ja-JP" dirty="0"/>
              <a:t>((</a:t>
            </a:r>
            <a:r>
              <a:rPr lang="ja-JP" altLang="en-US" dirty="0"/>
              <a:t>遅延開始</a:t>
            </a:r>
            <a:r>
              <a:rPr lang="en-US" altLang="ja-JP" dirty="0"/>
              <a:t>)]</a:t>
            </a:r>
            <a:r>
              <a:rPr lang="ja-JP" altLang="en-US" dirty="0"/>
              <a:t>に設定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適用</a:t>
            </a:r>
            <a:r>
              <a:rPr lang="en-US" altLang="ja-JP" dirty="0"/>
              <a:t>]</a:t>
            </a:r>
            <a:r>
              <a:rPr lang="ja-JP" altLang="en-US" dirty="0"/>
              <a:t>をクリック</a:t>
            </a:r>
          </a:p>
          <a:p>
            <a:pPr lvl="2"/>
            <a:r>
              <a:rPr lang="en-US" altLang="ja-JP" dirty="0"/>
              <a:t>Function Discovery Provider Host</a:t>
            </a:r>
          </a:p>
          <a:p>
            <a:pPr lvl="2"/>
            <a:r>
              <a:rPr lang="en-US" altLang="ja-JP" dirty="0"/>
              <a:t>Function Discovery Resource Publication</a:t>
            </a:r>
          </a:p>
          <a:p>
            <a:pPr lvl="2"/>
            <a:r>
              <a:rPr lang="en-US" altLang="ja-JP" dirty="0"/>
              <a:t>Network Connections</a:t>
            </a:r>
          </a:p>
          <a:p>
            <a:pPr lvl="2"/>
            <a:r>
              <a:rPr lang="en-US" altLang="ja-JP" dirty="0"/>
              <a:t>UPnP Device Host</a:t>
            </a:r>
          </a:p>
          <a:p>
            <a:pPr lvl="2"/>
            <a:r>
              <a:rPr lang="en-US" altLang="ja-JP" dirty="0"/>
              <a:t>Peer Name Resolution Protocol</a:t>
            </a:r>
          </a:p>
          <a:p>
            <a:pPr lvl="2"/>
            <a:r>
              <a:rPr lang="en-US" altLang="ja-JP" dirty="0"/>
              <a:t>Peer Networking Grouping</a:t>
            </a:r>
          </a:p>
          <a:p>
            <a:pPr lvl="2"/>
            <a:r>
              <a:rPr lang="en-US" altLang="ja-JP" dirty="0"/>
              <a:t>Peer Networking Identity Manager</a:t>
            </a:r>
          </a:p>
          <a:p>
            <a:pPr lvl="1"/>
            <a:r>
              <a:rPr lang="ja-JP" altLang="en-US" dirty="0"/>
              <a:t>設定後は必ず再起動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F628B0F-0A5B-412E-9997-30746D1B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Windows</a:t>
            </a:r>
            <a:r>
              <a:rPr lang="ja-JP" altLang="en-US" dirty="0"/>
              <a:t>ホスト</a:t>
            </a:r>
            <a:r>
              <a:rPr lang="en-US" altLang="ja-JP" dirty="0"/>
              <a:t>PC</a:t>
            </a:r>
            <a:r>
              <a:rPr lang="ja-JP" altLang="en-US" dirty="0"/>
              <a:t>とのファイル共有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3457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adaLab_ppt_thema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daLab_ppt_thema2018" id="{E90FEAFE-ECDD-42CD-BCD2-8CF1E87431FD}" vid="{09EE0F14-038D-4721-BC3F-8240E93A19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WadaLab_ppt_thema2018</Template>
  <TotalTime>1840</TotalTime>
  <Words>218</Words>
  <Application>Microsoft Office PowerPoint</Application>
  <PresentationFormat>画面に合わせる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BIZ UDPゴシック</vt:lpstr>
      <vt:lpstr>BIZ UDPゴシック B</vt:lpstr>
      <vt:lpstr>BIZ UDPゴシック R</vt:lpstr>
      <vt:lpstr>ＭＳ Ｐゴシック</vt:lpstr>
      <vt:lpstr>SimSun</vt:lpstr>
      <vt:lpstr>游ゴシック</vt:lpstr>
      <vt:lpstr>Arial</vt:lpstr>
      <vt:lpstr>Calibri</vt:lpstr>
      <vt:lpstr>Wingdings</vt:lpstr>
      <vt:lpstr>WadaLab_ppt_thema2018</vt:lpstr>
      <vt:lpstr>ユビキタスロボティクス特論 Ubiquitous Robotics</vt:lpstr>
      <vt:lpstr>Jetson nano 2GB</vt:lpstr>
      <vt:lpstr>リモートデスクトップ接続</vt:lpstr>
      <vt:lpstr>WindowsホストPCとのファイル共有</vt:lpstr>
    </vt:vector>
  </TitlesOfParts>
  <Company>個人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制御システム計画特論</dc:title>
  <dc:creator>wada</dc:creator>
  <cp:lastModifiedBy>和田一義</cp:lastModifiedBy>
  <cp:revision>87</cp:revision>
  <dcterms:created xsi:type="dcterms:W3CDTF">2006-10-09T02:50:19Z</dcterms:created>
  <dcterms:modified xsi:type="dcterms:W3CDTF">2021-06-16T02:14:03Z</dcterms:modified>
</cp:coreProperties>
</file>