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3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会社概要" id="{9AC0A900-F9D5-4547-A136-EB20BE00AB8A}">
          <p14:sldIdLst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EE3"/>
    <a:srgbClr val="404040"/>
    <a:srgbClr val="BFE7FF"/>
    <a:srgbClr val="DAE1F2"/>
    <a:srgbClr val="333333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4" autoAdjust="0"/>
    <p:restoredTop sz="96242" autoAdjust="0"/>
  </p:normalViewPr>
  <p:slideViewPr>
    <p:cSldViewPr snapToGrid="0" showGuides="1">
      <p:cViewPr varScale="1">
        <p:scale>
          <a:sx n="125" d="100"/>
          <a:sy n="125" d="100"/>
        </p:scale>
        <p:origin x="504" y="18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8/8/25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BCF4F-4C89-E039-A7F5-7A4F92F34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CCB04D-C07D-A63A-6F19-D9455FBC9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A60601-A7DB-93B8-3B1C-2360CF628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4FD9C-2CC6-088F-C7AA-5EBDA4052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DAC1-E2AC-264A-94DC-19DC5AA4390A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514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_会社概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Google Shape;10;p10">
            <a:extLst>
              <a:ext uri="{FF2B5EF4-FFF2-40B4-BE49-F238E27FC236}">
                <a16:creationId xmlns:a16="http://schemas.microsoft.com/office/drawing/2014/main" id="{0136C599-C732-A0AE-43BA-7783AA3F16C5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AD7F264-2C1B-458D-046C-074E2D30ABF7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C6687-5722-5B2E-3E64-65C6A93FEC0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2;p10">
              <a:extLst>
                <a:ext uri="{FF2B5EF4-FFF2-40B4-BE49-F238E27FC236}">
                  <a16:creationId xmlns:a16="http://schemas.microsoft.com/office/drawing/2014/main" id="{66F19F13-8EC1-645A-1D66-DF2AACA0F68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94106976-DDE0-F500-A010-A76376DF4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会社概要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65522E1E-4F1D-081E-818C-F457AA4D7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A910AD5D-2E33-FB60-0EC5-6630F308EC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6">
            <a:extLst>
              <a:ext uri="{FF2B5EF4-FFF2-40B4-BE49-F238E27FC236}">
                <a16:creationId xmlns:a16="http://schemas.microsoft.com/office/drawing/2014/main" id="{86E8C08B-7618-CCBF-833B-D6ED26A1AA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1602519-9330-3B08-1587-6FFE581B257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9019FEF-0350-43BC-EE47-E57FBBD046F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3AD892-8072-BA4D-B791-A9AC44D37A2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EE3081D-BE7A-E244-B769-3C9186A50FE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51C5806-E05B-44F0-94CB-6D81E50E3D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734E309-703B-CCF3-7EDE-60EAD4DB416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56E0EFA-000D-276B-5098-C9020A5DBA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1586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orient="horz" pos="1638">
          <p15:clr>
            <a:srgbClr val="FBAE40"/>
          </p15:clr>
        </p15:guide>
        <p15:guide id="6" orient="horz" pos="116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3033805-5051-95B3-5510-605C174212C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4D5E647-0C75-C78F-28B1-BEB5FC24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E0BB096-D0B0-2013-1969-E866D6E286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94456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D03A53E0-64C7-26D1-5595-87C1DFEE0E6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863976" y="94456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AC649045-9984-6ED0-2E6E-A050050E2E1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07210" y="28343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5CC55392-ECBC-15C7-0138-495D71B97FA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3863976" y="28343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54F1FB1-1706-021D-84F0-7D6A04F8468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07210" y="47139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FB742A9F-65D7-EDA6-A2DF-E67245F840F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863976" y="47139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B2899AC-2341-2D2F-226C-418294A5910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2545973-4C74-1809-CE31-EA33EA61613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47A7ADA2-4036-1D58-0463-232E6A7B8C6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C668ECEB-FBEB-1A9C-E684-325419E584E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8BD6FC6-9CB0-B4AF-F4BE-1536BAAEAB1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0A98C8F-69CF-BAD0-29AD-C3996C5DD62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899144B-80C0-B440-3446-E52B78BA88C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D687081-F00C-71BA-C2E2-60133DFB4F6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76B13D50-59AF-DF2C-49AC-E58541647ED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14B96EDB-84FB-F942-A47F-22B54FA9856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27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43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252">
          <p15:clr>
            <a:srgbClr val="FBAE40"/>
          </p15:clr>
        </p15:guide>
        <p15:guide id="9" orient="horz" pos="1616">
          <p15:clr>
            <a:srgbClr val="FBAE40"/>
          </p15:clr>
        </p15:guide>
        <p15:guide id="10" orient="horz" pos="2795">
          <p15:clr>
            <a:srgbClr val="FBAE40"/>
          </p15:clr>
        </p15:guide>
        <p15:guide id="11" orient="horz" pos="1797">
          <p15:clr>
            <a:srgbClr val="FBAE40"/>
          </p15:clr>
        </p15:guide>
        <p15:guide id="12" orient="horz" pos="297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19F15C56-24C0-41FA-BC3B-236764DCECE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1ADEC15B-DA1E-BEFE-58D9-FCEEFD40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4A591634-C236-CD69-8607-660FFB915D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75122F3-8C46-6B9A-EE6E-C52F99D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00" y="1888513"/>
            <a:ext cx="10991850" cy="44097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DF765AA-82E0-CEB0-47FB-1CD378D6D6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58F0983-A318-A16E-15BA-AECEF6F80BA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97BAA9CB-1FCE-07EA-B197-D7E02979C4D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FB7EF936-E62C-C84A-E3B7-CEB6260D09F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26E7CC-B257-D451-6904-D47E1FC4D27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216A132E-39CB-59E9-4088-D5EA17D7A48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5AA5C0-AD87-F347-5EFF-1B4953E1EE2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3A59DDE-8C4B-0213-F347-E8EC80A5FF0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28F25FF-72B5-AD1B-555B-49470C67E75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1E175CC-76E0-041C-3022-6C736B9945E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4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  <p15:guide id="10" pos="551">
          <p15:clr>
            <a:srgbClr val="FBAE40"/>
          </p15:clr>
        </p15:guide>
        <p15:guide id="11" pos="71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1F693F09-0F33-3316-D274-11F6391E6A6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44565"/>
            <a:ext cx="11015739" cy="5364160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F05C79B-1652-0D40-A664-A8E2660CD62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B57952B-6AC2-C3F2-9ECF-51A56364120B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5520D55-3C97-B4AB-0992-1BE7E89EE0D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3B72BF73-6433-9A3F-DD4E-FCF40A44D6E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ACBBA5A-2C08-A4BD-7970-6B6015D669C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2371E01-E7AB-773D-D592-B785C3B750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3F8835-F651-CC69-124F-EB356B23695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0C64F60-7F0D-D6C9-65B0-332B91160FF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8AB5DC-83D7-1DBC-9B90-26F7588E86A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2735496-67BC-0063-95D5-D0284CD1E4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36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1B9CEE0-549E-19EF-83AE-0EA5F040F84A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38CA800A-515B-1A09-128B-A108EA32BE1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6569214-D579-7519-F655-4D8B2392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F4F48C46-A587-EF19-687B-C103E20041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D3D2CB14-A015-750E-EF33-59C03D1EFCA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0745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52EBB27-B85C-9537-A2D4-87A146A12DA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2ACFDD8-881C-8BC0-10F6-27D317E0495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3789A107-8DDA-390E-1EC7-9F2F0C28B3C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4FBA8880-587C-726E-6C30-FCAA7CDC3C9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332F582-401E-7628-9FE0-7271E1BE2DA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D7E662D-7CEF-AB2F-B59E-61250036103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23FF2FB-4C1B-4902-B911-790042A744F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B944AF8-B6EE-0434-112F-527E048367F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45D5F96-50C6-AC64-C717-B4FD5203D1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B5E9705-C4C0-C4A8-93A9-6FEA60F62F9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39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3B072AB-4CAB-DF93-078C-38E7C5066A9D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20A07CE2-A3DE-C9D9-3D85-C6AAB328713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5292725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B31D2789-460A-8FF5-76CB-A2AE1E61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DE760E8-EBC5-C265-FDB6-A135D21D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953103"/>
            <a:ext cx="5287160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315DCE7-7FFB-9B8B-68E7-89A61850842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7C0C199-E292-9BA5-A340-29955D09ED8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2094E7C-F3BC-BAEF-51A8-2D4ABD0A10A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DD6414A2-D92E-0888-7E68-2E146EC6E88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C5AF9AA-99C1-B894-9150-956130A061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A9E87F1-591A-AF5B-4A5A-6B64A7A74AB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5B53641-24B7-51DB-B24F-D741035717F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B9A624-AE3E-7C8C-7ECA-653D0899320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8B16C27-0E1F-3515-5BF6-1332B6D6B0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31EC63C-776C-BBB0-DB74-F330B667A3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54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背表紙" preserve="1">
  <p:cSld name="背表紙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GEOTRA_logo_GEOTRA_logo_tate.pn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6528" y="2736352"/>
            <a:ext cx="1458944" cy="1385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94600A3B-B045-100F-F736-B57370BFF26E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40F99ABD-6D11-C216-BDD6-5EEB31518755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60BA5F-325C-6558-7676-A9F9AB316BB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30387B1-B457-ED7B-6182-2C02B9FA93E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5AAC754-F7EF-51F1-18E3-60A36F19330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595B3C5C-BE44-E75B-F23C-97BA1FEE50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66FD927-D6EF-2417-0C9F-AC0C9FA6311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D41EEE-3F9F-066D-58E5-F942C05827D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58B8B1EF-0E87-BCA6-F7E7-424A01CAE34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EE72DE-6F80-9825-723E-D10EA4F4255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905D4DA-75E2-D2AD-2F2A-49024DD2073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178A0A7-D238-9C88-CA53-409EB56546F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726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kumimoji="1" lang="ja-JP" alt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59680D9-29C3-0C06-CABD-91BA5D884C0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94EADCB-59A4-33A0-7E0D-2B73944DF8A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B593FC9-0F22-169E-DD95-DB60554A0EE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79E6308E-7E65-B86D-B7B8-F558FD43CFD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7471005-BBF0-2D5B-B258-92FBD1FB2A4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BB9F664-792D-17A9-4FF1-DC5A270ED5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1147DD-F1D7-2AC9-AFA6-07CCD107B01F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38836FB-D615-6964-1729-D5C847ABAB0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30B37A-F43B-7BC8-4ECF-4E085EBB46FB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41981D1-17BC-A286-34B5-02B76A51689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8005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3DE1E0-C045-4116-5F97-52A682B8CC5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894421C-FD76-0047-81E3-3EE8D64290C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761BDFE-DF65-D45D-EF09-2D1F98C5F80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FCFEFE4-15CD-E74A-70EC-AE773F11041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93C0155-B5CC-6AE3-70E0-58A475DD272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343D240-F977-ACB8-096B-6EC7B600910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2E873E-A6D2-9BB8-A757-E97CD6C273D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974F0B4-2128-3158-E64A-B685A7A1E52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21081AE-E59E-097F-CEAD-F2150716EA3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4D378D7-EACA-8F5D-632B-F61AFAE454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8517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A055346-FED8-FD06-A705-F958AFEAF0F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DE86F8C-E5CC-EF78-1C33-DA188363F25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6A23F5BE-A6EC-8105-B5D7-5A7AC0027B9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E9BE8371-CA4A-87A2-5AFE-C6DA076085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89B0C57-C16D-5F04-ECBD-31A4EECBE76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8CF4818-7C88-3B04-5EEB-5DE8A8A3CA7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A62340C-7F05-BECE-E420-8B2B28E0759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C1E5A4D-5249-26A3-1CD0-E9ABACE2082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882B9DD-16B4-72FD-9D21-CB0960DB104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0FF3A91-67B6-276A-F827-BAF2B0CDD31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7245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A5B9C3B-6029-5CFE-5220-C43720A5CF8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016D8C4-2F24-1E40-D64E-99D7DFDCA6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74BBA0D2-E33E-F209-A787-33BA86A4B3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9AE61128-BA94-D00F-F957-C0689209D9D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80200D3-6ED2-ABFD-00AC-FA3F6F9A915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C704A24-BE03-1567-4BF6-74C6E5CDFD7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43A3524-4887-B4EF-7124-A7427357EA6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C2220DE-B413-0AB0-6E18-40C27405AED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D096D43-A42B-2729-3414-1C68CA98CE9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44F4716-A38D-8B7A-EBAA-94A469C37E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0537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2818ACB-A694-392C-348B-A7807581DCBF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DD144BA-8269-DADE-654A-3E836B820A6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BC9A0A2-1A31-F0F1-15FB-07682FBCF3B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14B971-C678-D67A-5D1A-EAC4639C828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FF29893-924B-0FAE-2736-1863D521815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24BC43-3033-32F2-EB2B-372C7B8C781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FFD758B-77D1-751B-5B5B-E8A7B185998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806D8F5-7CEE-5249-D8F7-0EEFB94A391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27B0FCF-E173-547F-AD22-A325BA73948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42CF7E6-A3EC-C56E-5169-EC3E64E252E9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9955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EE07C6-E324-C808-F663-835D69D3181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BFB196E-89E3-6053-2FF8-CCB0FA6AFBD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AA02B776-6781-93B2-53BD-47457AFA462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2F584D8E-50C8-29C1-353D-CC2DBA2A80D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2AA8EEB-5B4E-6212-82E2-7B0807E1BFA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998169C-AA1C-27C7-646F-9ABD575939A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FCDBBF3-166F-B024-9F9F-516C08EDB99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DB54EF-24A6-27F0-BA70-A10DC683ED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D6F8E37-BF90-9872-2C92-12EE1D234DB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1357C42-9655-5485-8F7D-79AE7452FCE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078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8246BF1A-8FFB-68CD-F10F-74AA00C623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7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  <a:r>
              <a:rPr kumimoji="1" lang="en-US" altLang="ja-JP" dirty="0"/>
              <a:t>v</a:t>
            </a:r>
            <a:endParaRPr kumimoji="1" lang="ja-JP" altLang="en-US"/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2BCD20D6-0C21-96E9-7034-A83A2DBE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A5186BD-DF0D-507C-36E1-02F57AC78E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E16A74E8-2D86-51E1-02BD-49895DB3D58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00B62B51-A376-B927-82B7-CD5C0B06E2E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3B37803-BBCA-3B43-8FBE-B776015B95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23EFCE3-396B-CAE6-EE22-D67376BEB8FD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0A9F0B-8F17-0FD7-08E3-53F869D274C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58425DD-9D1C-820A-18A0-55C37DCC12F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32F72414-B451-B7A9-5098-B6379872A5E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0811B65B-B9D7-7DBB-34DD-1218E270313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F7F16D0-3382-781F-0B12-791389C40862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D09AD0F4-375E-2F27-4DA0-B6AA06B2BC8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2FCAE07-60C4-AA39-0A76-FFF096D9C8B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4A45AB2-61CA-E7CD-5D94-E346207BFBA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65299457-A516-CFAF-A209-946099AE2BB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A9EB5A6-06D4-AF26-4311-A2795E1286A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611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タイトル プレースホルダー 1">
            <a:extLst>
              <a:ext uri="{FF2B5EF4-FFF2-40B4-BE49-F238E27FC236}">
                <a16:creationId xmlns:a16="http://schemas.microsoft.com/office/drawing/2014/main" id="{8DBD56A6-CA5A-0BB3-ADBC-B66170A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FEB27A59-DB0D-8E09-BF8B-C0F673B6F24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D06785AC-BD70-B5A6-D0B4-28FF0D0953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942504C4-820C-5383-7710-E0199FBD831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8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78266D0F-C56B-3F96-20B2-960600975476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607212" y="5210752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D989A5FE-7AC5-3992-F9F5-36518B61530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7601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2">
            <a:extLst>
              <a:ext uri="{FF2B5EF4-FFF2-40B4-BE49-F238E27FC236}">
                <a16:creationId xmlns:a16="http://schemas.microsoft.com/office/drawing/2014/main" id="{9D3D3526-1545-816F-FA46-4A7D24EAADD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5598392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CBE6E836-9C6B-056F-A84D-EC7D3A2073A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767620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58B7E53-093A-C319-B0DD-7E123E9C2E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876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F0C8A5C6-AD1F-4736-1BA4-120D307611A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87602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7DEDB60B-0893-33BC-B211-D045490ABAF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387602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4A40D463-1955-C9EC-A28D-23B560A9CD2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983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F5A8CA86-FECC-54BB-5990-964B245E385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5598393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9" name="テキスト プレースホルダー 11">
            <a:extLst>
              <a:ext uri="{FF2B5EF4-FFF2-40B4-BE49-F238E27FC236}">
                <a16:creationId xmlns:a16="http://schemas.microsoft.com/office/drawing/2014/main" id="{45BB2F18-F3D6-3AD4-91CC-468950E1489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598393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E0D416A8-E419-773E-4C50-CDE15092034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94998A4-5A1D-7804-D5F0-952827F3B21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20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E962AA75-AED5-F6DF-C3FA-E60C57999DFE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767620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スライド番号プレースホルダー 5">
            <a:extLst>
              <a:ext uri="{FF2B5EF4-FFF2-40B4-BE49-F238E27FC236}">
                <a16:creationId xmlns:a16="http://schemas.microsoft.com/office/drawing/2014/main" id="{3DB4DF1E-CA82-F00E-D33E-46250404B6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435E6CB-4F9D-7D28-380D-7D554C2C81A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FACC37C-1255-8191-B275-4EA4793810C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CB58D4F3-B1E6-4BA2-38D9-D3EAEB2CE62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9E905FC2-9000-673D-7B25-656E28E2261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3176E1E-9384-BABE-50A9-E465FE6EF52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E4525F-FDD6-E40E-4996-793F0630535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8ABFD21-64F2-E443-1D32-077449C0003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7130B0C-C425-42E5-8336-03F1B2C4EE6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A18749A-F220-89CC-84E2-F560BCDE53F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AC64996-F5EA-CDCB-E228-0B1E7B49B6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802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 userDrawn="1">
          <p15:clr>
            <a:srgbClr val="FBAE40"/>
          </p15:clr>
        </p15:guide>
        <p15:guide id="19" orient="horz" pos="1502" userDrawn="1">
          <p15:clr>
            <a:srgbClr val="FBAE40"/>
          </p15:clr>
        </p15:guide>
        <p15:guide id="20" orient="horz" pos="2387" userDrawn="1">
          <p15:clr>
            <a:srgbClr val="FBAE40"/>
          </p15:clr>
        </p15:guide>
        <p15:guide id="21" orient="horz" pos="2205" userDrawn="1">
          <p15:clr>
            <a:srgbClr val="FBAE40"/>
          </p15:clr>
        </p15:guide>
        <p15:guide id="22" orient="horz" pos="3090" userDrawn="1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09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661" r:id="rId8"/>
    <p:sldLayoutId id="2147483686" r:id="rId9"/>
    <p:sldLayoutId id="2147483675" r:id="rId10"/>
    <p:sldLayoutId id="2147483692" r:id="rId11"/>
    <p:sldLayoutId id="2147483695" r:id="rId12"/>
    <p:sldLayoutId id="2147483694" r:id="rId13"/>
    <p:sldLayoutId id="2147483696" r:id="rId14"/>
    <p:sldLayoutId id="2147483700" r:id="rId15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BB4DC-EEBF-ACBA-26DA-C5AF12FC1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71DB032-5031-B2E3-E157-4ED1AC066E7E}"/>
              </a:ext>
            </a:extLst>
          </p:cNvPr>
          <p:cNvGrpSpPr/>
          <p:nvPr/>
        </p:nvGrpSpPr>
        <p:grpSpPr>
          <a:xfrm>
            <a:off x="202973" y="1520936"/>
            <a:ext cx="12310254" cy="4976331"/>
            <a:chOff x="202973" y="1494186"/>
            <a:chExt cx="12310254" cy="4976331"/>
          </a:xfrm>
        </p:grpSpPr>
        <p:pic>
          <p:nvPicPr>
            <p:cNvPr id="23" name="Picture 22" descr="A close-up of a diagram&#10;&#10;AI-generated content may be incorrect.">
              <a:extLst>
                <a:ext uri="{FF2B5EF4-FFF2-40B4-BE49-F238E27FC236}">
                  <a16:creationId xmlns:a16="http://schemas.microsoft.com/office/drawing/2014/main" id="{AC201AA2-EF54-9DD5-05DF-E2728DEDD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973" y="1494186"/>
              <a:ext cx="11786053" cy="4976331"/>
            </a:xfrm>
            <a:prstGeom prst="rect">
              <a:avLst/>
            </a:prstGeom>
          </p:spPr>
        </p:pic>
        <p:sp>
          <p:nvSpPr>
            <p:cNvPr id="5" name="スライドの本文…">
              <a:extLst>
                <a:ext uri="{FF2B5EF4-FFF2-40B4-BE49-F238E27FC236}">
                  <a16:creationId xmlns:a16="http://schemas.microsoft.com/office/drawing/2014/main" id="{002DBF7C-4F47-688E-129E-43B0F6D7D476}"/>
                </a:ext>
              </a:extLst>
            </p:cNvPr>
            <p:cNvSpPr txBox="1">
              <a:spLocks/>
            </p:cNvSpPr>
            <p:nvPr/>
          </p:nvSpPr>
          <p:spPr>
            <a:xfrm>
              <a:off x="2349987" y="5285680"/>
              <a:ext cx="3001483" cy="873966"/>
            </a:xfrm>
            <a:prstGeom prst="rect">
              <a:avLst/>
            </a:prstGeom>
            <a:noFill/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>
              <a:noAutofit/>
            </a:bodyPr>
            <a:lstStyle>
              <a:lvl1pPr marL="3048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1pPr>
              <a:lvl2pPr marL="9144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2pPr>
              <a:lvl3pPr marL="15240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3pPr>
              <a:lvl4pPr marL="21336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4pPr>
              <a:lvl5pPr marL="27432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5pPr>
              <a:lvl6pPr marL="33528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6pPr>
              <a:lvl7pPr marL="39624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7pPr>
              <a:lvl8pPr marL="45720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8pPr>
              <a:lvl9pPr marL="51816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9pPr>
            </a:lstStyle>
            <a:p>
              <a:pPr marL="0" indent="0" hangingPunct="1">
                <a:lnSpc>
                  <a:spcPct val="110000"/>
                </a:lnSpc>
                <a:spcBef>
                  <a:spcPts val="0"/>
                </a:spcBef>
                <a:buSzTx/>
                <a:buNone/>
                <a:defRPr sz="1200" spc="-24">
                  <a:latin typeface="Source Han Sans Normal"/>
                  <a:ea typeface="Source Han Sans Normal"/>
                  <a:cs typeface="Source Han Sans Normal"/>
                  <a:sym typeface="Source Han Sans Normal"/>
                </a:defRPr>
              </a:pPr>
              <a:r>
                <a:rPr lang="ja-JP" altLang="en-US" sz="1200" spc="-24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・決済・消費データの活用支援</a:t>
              </a:r>
              <a:endParaRPr lang="en-US" altLang="ja-JP" sz="1200" spc="-24" dirty="0">
                <a:solidFill>
                  <a:schemeClr val="tx1">
                    <a:lumMod val="85000"/>
                    <a:lumOff val="1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Source Han Sans Normal"/>
                <a:sym typeface="Source Han Sans Normal"/>
              </a:endParaRPr>
            </a:p>
            <a:p>
              <a:pPr marL="0" indent="0" hangingPunct="1">
                <a:lnSpc>
                  <a:spcPct val="110000"/>
                </a:lnSpc>
                <a:spcBef>
                  <a:spcPts val="0"/>
                </a:spcBef>
                <a:buSzTx/>
                <a:buNone/>
                <a:defRPr sz="1200" spc="-24">
                  <a:latin typeface="Source Han Sans Normal"/>
                  <a:ea typeface="Source Han Sans Normal"/>
                  <a:cs typeface="Source Han Sans Normal"/>
                  <a:sym typeface="Source Han Sans Normal"/>
                </a:defRPr>
              </a:pPr>
              <a:r>
                <a:rPr lang="ja-JP" altLang="en-US" sz="1200" spc="-24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・公共交通・車両データの活用支援</a:t>
              </a:r>
              <a:endParaRPr lang="en-US" altLang="ja-JP" sz="1200" spc="-24" dirty="0">
                <a:solidFill>
                  <a:schemeClr val="tx1">
                    <a:lumMod val="85000"/>
                    <a:lumOff val="1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Source Han Sans Normal"/>
                <a:sym typeface="Source Han Sans Normal"/>
              </a:endParaRPr>
            </a:p>
            <a:p>
              <a:pPr marL="0" indent="0" hangingPunct="1">
                <a:lnSpc>
                  <a:spcPct val="110000"/>
                </a:lnSpc>
                <a:spcBef>
                  <a:spcPts val="0"/>
                </a:spcBef>
                <a:buSzTx/>
                <a:buNone/>
                <a:defRPr sz="1200" spc="-24">
                  <a:latin typeface="Source Han Sans Normal"/>
                  <a:ea typeface="Source Han Sans Normal"/>
                  <a:cs typeface="Source Han Sans Normal"/>
                  <a:sym typeface="Source Han Sans Normal"/>
                </a:defRPr>
              </a:pPr>
              <a:r>
                <a:rPr lang="ja-JP" altLang="en-US" sz="1200" spc="-24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・店内人流データの活用支援</a:t>
              </a:r>
              <a:endParaRPr lang="en-US" altLang="ja-JP" sz="1200" spc="-24" dirty="0">
                <a:solidFill>
                  <a:schemeClr val="tx1">
                    <a:lumMod val="85000"/>
                    <a:lumOff val="1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Source Han Sans Normal"/>
                <a:sym typeface="Source Han Sans Normal"/>
              </a:endParaRPr>
            </a:p>
            <a:p>
              <a:pPr marL="0" indent="0" hangingPunct="1">
                <a:lnSpc>
                  <a:spcPct val="110000"/>
                </a:lnSpc>
                <a:spcBef>
                  <a:spcPts val="0"/>
                </a:spcBef>
                <a:buSzTx/>
                <a:buNone/>
                <a:defRPr sz="1200" spc="-24">
                  <a:latin typeface="Source Han Sans Normal"/>
                  <a:ea typeface="Source Han Sans Normal"/>
                  <a:cs typeface="Source Han Sans Normal"/>
                  <a:sym typeface="Source Han Sans Normal"/>
                </a:defRPr>
              </a:pPr>
              <a:r>
                <a:rPr lang="ja-JP" altLang="en-US" sz="1200" spc="-24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・人流データの活用支援</a:t>
              </a:r>
              <a:endParaRPr lang="en-US" altLang="ja-JP" sz="1200" spc="-24" dirty="0">
                <a:solidFill>
                  <a:schemeClr val="tx1">
                    <a:lumMod val="85000"/>
                    <a:lumOff val="1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Source Han Sans Normal"/>
                <a:sym typeface="Source Han Sans Normal"/>
              </a:endParaRPr>
            </a:p>
          </p:txBody>
        </p:sp>
        <p:sp>
          <p:nvSpPr>
            <p:cNvPr id="6" name="スライドの本文…">
              <a:extLst>
                <a:ext uri="{FF2B5EF4-FFF2-40B4-BE49-F238E27FC236}">
                  <a16:creationId xmlns:a16="http://schemas.microsoft.com/office/drawing/2014/main" id="{8F7B40D4-F92C-9212-B48C-1848611A2431}"/>
                </a:ext>
              </a:extLst>
            </p:cNvPr>
            <p:cNvSpPr txBox="1">
              <a:spLocks/>
            </p:cNvSpPr>
            <p:nvPr/>
          </p:nvSpPr>
          <p:spPr>
            <a:xfrm>
              <a:off x="2349987" y="4612255"/>
              <a:ext cx="3686948" cy="648098"/>
            </a:xfrm>
            <a:prstGeom prst="rect">
              <a:avLst/>
            </a:prstGeom>
            <a:noFill/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>
              <a:noAutofit/>
            </a:bodyPr>
            <a:lstStyle>
              <a:lvl1pPr marL="3048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1pPr>
              <a:lvl2pPr marL="9144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2pPr>
              <a:lvl3pPr marL="15240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3pPr>
              <a:lvl4pPr marL="21336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4pPr>
              <a:lvl5pPr marL="27432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5pPr>
              <a:lvl6pPr marL="33528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6pPr>
              <a:lvl7pPr marL="39624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7pPr>
              <a:lvl8pPr marL="45720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8pPr>
              <a:lvl9pPr marL="51816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9pPr>
            </a:lstStyle>
            <a:p>
              <a:pPr marL="0" marR="0" indent="0" defTabSz="412750" rtl="0" fontAlgn="auto" latinLnBrk="0" hangingPunct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000">
                  <a:solidFill>
                    <a:schemeClr val="accent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コンサルティング</a:t>
              </a:r>
              <a:endParaRPr lang="en-US" altLang="ja-JP" sz="2000" dirty="0">
                <a:solidFill>
                  <a:schemeClr val="accent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0" marR="0" indent="0" defTabSz="412750" rtl="0" fontAlgn="auto" latinLnBrk="0" hangingPunct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200">
                  <a:solidFill>
                    <a:schemeClr val="accent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課題整理</a:t>
              </a:r>
              <a:r>
                <a:rPr lang="en-US" altLang="ja-JP" sz="1200" dirty="0">
                  <a:solidFill>
                    <a:schemeClr val="accent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</a:t>
              </a:r>
              <a:r>
                <a:rPr lang="ja-JP" altLang="en-US" sz="1200">
                  <a:solidFill>
                    <a:schemeClr val="accent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データ選定</a:t>
              </a:r>
              <a:r>
                <a:rPr lang="en-US" altLang="ja-JP" sz="1200" dirty="0">
                  <a:solidFill>
                    <a:schemeClr val="accent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</a:t>
              </a:r>
              <a:r>
                <a:rPr lang="ja-JP" altLang="en-US" sz="1200">
                  <a:solidFill>
                    <a:schemeClr val="accent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分析</a:t>
              </a:r>
              <a:r>
                <a:rPr lang="en-US" altLang="ja-JP" sz="1200" dirty="0">
                  <a:solidFill>
                    <a:schemeClr val="accent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/</a:t>
              </a:r>
              <a:r>
                <a:rPr lang="ja-JP" altLang="en-US" sz="1200">
                  <a:solidFill>
                    <a:schemeClr val="accent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実装までを伴走支援</a:t>
              </a:r>
              <a:endParaRPr kumimoji="0" lang="ja-JP" altLang="en-US" sz="120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Meiryo" panose="020B0604030504040204" pitchFamily="34" charset="-128"/>
                <a:ea typeface="Meiryo" panose="020B0604030504040204" pitchFamily="34" charset="-128"/>
                <a:sym typeface="ヒラギノ角ゴ ProN W3"/>
              </a:endParaRPr>
            </a:p>
          </p:txBody>
        </p:sp>
        <p:sp>
          <p:nvSpPr>
            <p:cNvPr id="7" name="スライドの本文…">
              <a:extLst>
                <a:ext uri="{FF2B5EF4-FFF2-40B4-BE49-F238E27FC236}">
                  <a16:creationId xmlns:a16="http://schemas.microsoft.com/office/drawing/2014/main" id="{B79B3A9B-5961-D14E-1149-E600E72EA828}"/>
                </a:ext>
              </a:extLst>
            </p:cNvPr>
            <p:cNvSpPr txBox="1">
              <a:spLocks/>
            </p:cNvSpPr>
            <p:nvPr/>
          </p:nvSpPr>
          <p:spPr>
            <a:xfrm>
              <a:off x="8072467" y="5331473"/>
              <a:ext cx="3001483" cy="873966"/>
            </a:xfrm>
            <a:prstGeom prst="rect">
              <a:avLst/>
            </a:prstGeom>
            <a:noFill/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>
              <a:noAutofit/>
            </a:bodyPr>
            <a:lstStyle>
              <a:lvl1pPr marL="3048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1pPr>
              <a:lvl2pPr marL="9144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2pPr>
              <a:lvl3pPr marL="15240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3pPr>
              <a:lvl4pPr marL="21336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4pPr>
              <a:lvl5pPr marL="27432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5pPr>
              <a:lvl6pPr marL="33528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6pPr>
              <a:lvl7pPr marL="39624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7pPr>
              <a:lvl8pPr marL="45720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8pPr>
              <a:lvl9pPr marL="51816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9pPr>
            </a:lstStyle>
            <a:p>
              <a:pPr marL="0" indent="0" hangingPunct="1">
                <a:lnSpc>
                  <a:spcPct val="110000"/>
                </a:lnSpc>
                <a:spcBef>
                  <a:spcPts val="0"/>
                </a:spcBef>
                <a:buSzTx/>
                <a:buNone/>
                <a:defRPr sz="1200" spc="-24">
                  <a:latin typeface="Source Han Sans Normal"/>
                  <a:ea typeface="Source Han Sans Normal"/>
                  <a:cs typeface="Source Han Sans Normal"/>
                  <a:sym typeface="Source Han Sans Normal"/>
                </a:defRPr>
              </a:pPr>
              <a:r>
                <a:rPr lang="ja-JP" altLang="en-US" sz="1200" spc="-24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・</a:t>
              </a:r>
              <a:r>
                <a:rPr lang="en-US" altLang="ja-JP" sz="1200" spc="-2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DX</a:t>
              </a:r>
              <a:r>
                <a:rPr lang="ja-JP" altLang="en-US" sz="1200" spc="-24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支援開発受託</a:t>
              </a:r>
              <a:br>
                <a:rPr lang="en-US" altLang="ja-JP" sz="1200" spc="-2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</a:br>
              <a:r>
                <a:rPr lang="ja-JP" altLang="en-US" sz="1200" spc="-24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・ダッシュボード構築</a:t>
              </a:r>
              <a:endParaRPr lang="en-US" altLang="ja-JP" sz="1200" spc="-24" dirty="0">
                <a:solidFill>
                  <a:schemeClr val="tx1">
                    <a:lumMod val="85000"/>
                    <a:lumOff val="1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Source Han Sans Normal"/>
                <a:sym typeface="Source Han Sans Normal"/>
              </a:endParaRPr>
            </a:p>
            <a:p>
              <a:pPr marL="0" indent="0" hangingPunct="1">
                <a:lnSpc>
                  <a:spcPct val="110000"/>
                </a:lnSpc>
                <a:spcBef>
                  <a:spcPts val="0"/>
                </a:spcBef>
                <a:buSzTx/>
                <a:buNone/>
                <a:defRPr sz="1200" spc="-24">
                  <a:latin typeface="Source Han Sans Normal"/>
                  <a:ea typeface="Source Han Sans Normal"/>
                  <a:cs typeface="Source Han Sans Normal"/>
                  <a:sym typeface="Source Han Sans Normal"/>
                </a:defRPr>
              </a:pPr>
              <a:r>
                <a:rPr lang="ja-JP" altLang="en-US" sz="1200" spc="-24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・</a:t>
              </a:r>
              <a:r>
                <a:rPr lang="en-US" altLang="ja-JP" sz="1200" spc="-2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3D</a:t>
              </a:r>
              <a:r>
                <a:rPr lang="ja-JP" altLang="en-US" sz="1200" spc="-24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都市モデルとの連携</a:t>
              </a:r>
              <a:endParaRPr lang="en-US" altLang="ja-JP" sz="1200" spc="-24" dirty="0">
                <a:solidFill>
                  <a:schemeClr val="tx1">
                    <a:lumMod val="85000"/>
                    <a:lumOff val="1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Source Han Sans Normal"/>
                <a:sym typeface="Source Han Sans Normal"/>
              </a:endParaRPr>
            </a:p>
          </p:txBody>
        </p:sp>
        <p:sp>
          <p:nvSpPr>
            <p:cNvPr id="8" name="スライドの本文…">
              <a:extLst>
                <a:ext uri="{FF2B5EF4-FFF2-40B4-BE49-F238E27FC236}">
                  <a16:creationId xmlns:a16="http://schemas.microsoft.com/office/drawing/2014/main" id="{9E47D7A8-EFED-8D37-1834-E42E332C4B1D}"/>
                </a:ext>
              </a:extLst>
            </p:cNvPr>
            <p:cNvSpPr txBox="1">
              <a:spLocks/>
            </p:cNvSpPr>
            <p:nvPr/>
          </p:nvSpPr>
          <p:spPr>
            <a:xfrm>
              <a:off x="8072467" y="4612255"/>
              <a:ext cx="4440760" cy="648098"/>
            </a:xfrm>
            <a:prstGeom prst="rect">
              <a:avLst/>
            </a:prstGeom>
            <a:noFill/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>
              <a:noAutofit/>
            </a:bodyPr>
            <a:lstStyle>
              <a:lvl1pPr marL="3048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1pPr>
              <a:lvl2pPr marL="9144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2pPr>
              <a:lvl3pPr marL="15240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3pPr>
              <a:lvl4pPr marL="21336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4pPr>
              <a:lvl5pPr marL="27432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5pPr>
              <a:lvl6pPr marL="33528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6pPr>
              <a:lvl7pPr marL="39624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7pPr>
              <a:lvl8pPr marL="45720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8pPr>
              <a:lvl9pPr marL="51816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9pPr>
            </a:lstStyle>
            <a:p>
              <a:pPr marL="0" marR="0" indent="0" defTabSz="412750" rtl="0" fontAlgn="auto" latinLnBrk="0" hangingPunct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200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Meiryo" panose="020B0604030504040204" pitchFamily="34" charset="-128"/>
                  <a:ea typeface="Meiryo" panose="020B0604030504040204" pitchFamily="34" charset="-128"/>
                  <a:sym typeface="ヒラギノ角ゴ ProN W3"/>
                </a:rPr>
                <a:t>基盤構築</a:t>
              </a:r>
              <a:r>
                <a:rPr lang="ja-JP" altLang="en-US" sz="2000">
                  <a:solidFill>
                    <a:schemeClr val="accent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・</a:t>
              </a:r>
              <a:r>
                <a:rPr kumimoji="0" lang="en-US" altLang="ja-JP" sz="200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Meiryo" panose="020B0604030504040204" pitchFamily="34" charset="-128"/>
                  <a:ea typeface="Meiryo" panose="020B0604030504040204" pitchFamily="34" charset="-128"/>
                  <a:sym typeface="ヒラギノ角ゴ ProN W3"/>
                </a:rPr>
                <a:t>DX</a:t>
              </a:r>
              <a:r>
                <a:rPr kumimoji="0" lang="ja-JP" altLang="en-US" sz="200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Meiryo" panose="020B0604030504040204" pitchFamily="34" charset="-128"/>
                  <a:ea typeface="Meiryo" panose="020B0604030504040204" pitchFamily="34" charset="-128"/>
                  <a:sym typeface="ヒラギノ角ゴ ProN W3"/>
                </a:rPr>
                <a:t>支援</a:t>
              </a:r>
              <a:endParaRPr lang="en-US" altLang="ja-JP" sz="2000" dirty="0">
                <a:solidFill>
                  <a:schemeClr val="accent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0" marR="0" indent="0" defTabSz="412750" rtl="0" fontAlgn="auto" latinLnBrk="0" hangingPunct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400">
                  <a:solidFill>
                    <a:schemeClr val="accent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業務基盤の開発をご支援</a:t>
              </a:r>
              <a:endParaRPr lang="en-US" altLang="ja-JP" sz="1400" dirty="0">
                <a:solidFill>
                  <a:schemeClr val="accent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  <p:sp>
          <p:nvSpPr>
            <p:cNvPr id="9" name="スライドの本文…">
              <a:extLst>
                <a:ext uri="{FF2B5EF4-FFF2-40B4-BE49-F238E27FC236}">
                  <a16:creationId xmlns:a16="http://schemas.microsoft.com/office/drawing/2014/main" id="{91AEE304-C71D-F565-53D8-B670E2A759C9}"/>
                </a:ext>
              </a:extLst>
            </p:cNvPr>
            <p:cNvSpPr txBox="1">
              <a:spLocks/>
            </p:cNvSpPr>
            <p:nvPr/>
          </p:nvSpPr>
          <p:spPr>
            <a:xfrm>
              <a:off x="8072468" y="3114877"/>
              <a:ext cx="3182728" cy="873966"/>
            </a:xfrm>
            <a:prstGeom prst="rect">
              <a:avLst/>
            </a:prstGeom>
            <a:noFill/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>
              <a:noAutofit/>
            </a:bodyPr>
            <a:lstStyle>
              <a:lvl1pPr marL="3048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1pPr>
              <a:lvl2pPr marL="9144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2pPr>
              <a:lvl3pPr marL="15240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3pPr>
              <a:lvl4pPr marL="21336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4pPr>
              <a:lvl5pPr marL="27432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5pPr>
              <a:lvl6pPr marL="33528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6pPr>
              <a:lvl7pPr marL="39624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7pPr>
              <a:lvl8pPr marL="45720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8pPr>
              <a:lvl9pPr marL="51816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9pPr>
            </a:lstStyle>
            <a:p>
              <a:pPr marL="0" indent="0" hangingPunct="1">
                <a:lnSpc>
                  <a:spcPct val="110000"/>
                </a:lnSpc>
                <a:spcBef>
                  <a:spcPts val="0"/>
                </a:spcBef>
                <a:buSzTx/>
                <a:buNone/>
                <a:defRPr sz="1200" spc="-24">
                  <a:latin typeface="Source Han Sans Normal"/>
                  <a:ea typeface="Source Han Sans Normal"/>
                  <a:cs typeface="Source Han Sans Normal"/>
                  <a:sym typeface="Source Han Sans Normal"/>
                </a:defRPr>
              </a:pPr>
              <a:r>
                <a:rPr lang="ja-JP" altLang="en-US" sz="1200" spc="-2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・</a:t>
              </a:r>
              <a:r>
                <a:rPr lang="en-US" altLang="ja-JP" sz="1200" spc="-2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GEOLABO</a:t>
              </a:r>
              <a:r>
                <a:rPr lang="ja-JP" altLang="en-US" sz="1200" spc="-2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（まちづくりシミュレーション）</a:t>
              </a:r>
              <a:endParaRPr lang="en-US" altLang="ja-JP" sz="1200" spc="-24" dirty="0">
                <a:solidFill>
                  <a:schemeClr val="tx1">
                    <a:lumMod val="85000"/>
                    <a:lumOff val="1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Source Han Sans Normal"/>
                <a:sym typeface="Source Han Sans Normal"/>
              </a:endParaRPr>
            </a:p>
            <a:p>
              <a:pPr marL="0" indent="0" hangingPunct="1">
                <a:lnSpc>
                  <a:spcPct val="110000"/>
                </a:lnSpc>
                <a:spcBef>
                  <a:spcPts val="0"/>
                </a:spcBef>
                <a:buSzTx/>
                <a:buNone/>
                <a:defRPr sz="1200" spc="-24">
                  <a:latin typeface="Source Han Sans Normal"/>
                  <a:ea typeface="Source Han Sans Normal"/>
                  <a:cs typeface="Source Han Sans Normal"/>
                  <a:sym typeface="Source Han Sans Normal"/>
                </a:defRPr>
              </a:pPr>
              <a:r>
                <a:rPr lang="ja-JP" altLang="en-US" sz="1200" spc="-2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・防災シミュレーション開発</a:t>
              </a:r>
              <a:br>
                <a:rPr lang="en-US" altLang="ja-JP" sz="1200" spc="-2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</a:br>
              <a:r>
                <a:rPr lang="ja-JP" altLang="en-US" sz="1200" spc="-2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・交通シミュレーション開発 ほか</a:t>
              </a:r>
              <a:endParaRPr lang="en-US" altLang="ja-JP" sz="1200" spc="-24" dirty="0">
                <a:solidFill>
                  <a:schemeClr val="tx1">
                    <a:lumMod val="85000"/>
                    <a:lumOff val="1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Source Han Sans Normal"/>
                <a:sym typeface="Source Han Sans Normal"/>
              </a:endParaRPr>
            </a:p>
          </p:txBody>
        </p:sp>
        <p:sp>
          <p:nvSpPr>
            <p:cNvPr id="10" name="スライドの本文…">
              <a:extLst>
                <a:ext uri="{FF2B5EF4-FFF2-40B4-BE49-F238E27FC236}">
                  <a16:creationId xmlns:a16="http://schemas.microsoft.com/office/drawing/2014/main" id="{9FD688E3-6590-ADC8-EAC2-C4210A50F962}"/>
                </a:ext>
              </a:extLst>
            </p:cNvPr>
            <p:cNvSpPr txBox="1">
              <a:spLocks/>
            </p:cNvSpPr>
            <p:nvPr/>
          </p:nvSpPr>
          <p:spPr>
            <a:xfrm>
              <a:off x="8072467" y="2429175"/>
              <a:ext cx="3182728" cy="648098"/>
            </a:xfrm>
            <a:prstGeom prst="rect">
              <a:avLst/>
            </a:prstGeom>
            <a:noFill/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>
              <a:noAutofit/>
            </a:bodyPr>
            <a:lstStyle>
              <a:lvl1pPr marL="3048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1pPr>
              <a:lvl2pPr marL="9144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2pPr>
              <a:lvl3pPr marL="15240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3pPr>
              <a:lvl4pPr marL="21336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4pPr>
              <a:lvl5pPr marL="27432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5pPr>
              <a:lvl6pPr marL="33528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6pPr>
              <a:lvl7pPr marL="39624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7pPr>
              <a:lvl8pPr marL="45720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8pPr>
              <a:lvl9pPr marL="51816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9pPr>
            </a:lstStyle>
            <a:p>
              <a:pPr marL="0" marR="0" indent="0" defTabSz="412750" rtl="0" fontAlgn="auto" latinLnBrk="0" hangingPunct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ja-JP" sz="200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Meiryo" panose="020B0604030504040204" pitchFamily="34" charset="-128"/>
                  <a:ea typeface="Meiryo" panose="020B0604030504040204" pitchFamily="34" charset="-128"/>
                  <a:sym typeface="ヒラギノ角ゴ ProN W3"/>
                </a:rPr>
                <a:t>AI</a:t>
              </a:r>
              <a:r>
                <a:rPr lang="ja-JP" altLang="en-US" sz="2000" dirty="0">
                  <a:solidFill>
                    <a:schemeClr val="accent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シミュレーション</a:t>
              </a:r>
              <a:endParaRPr lang="en-US" altLang="ja-JP" sz="2000" dirty="0">
                <a:solidFill>
                  <a:schemeClr val="accent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  <a:p>
              <a:pPr marL="0" marR="0" indent="0" defTabSz="412750" rtl="0" fontAlgn="auto" latinLnBrk="0" hangingPunct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1400" dirty="0">
                  <a:solidFill>
                    <a:schemeClr val="accent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人流</a:t>
              </a:r>
              <a:r>
                <a:rPr lang="en-US" altLang="ja-JP" sz="1400" dirty="0">
                  <a:solidFill>
                    <a:schemeClr val="accent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×AI</a:t>
              </a:r>
              <a:r>
                <a:rPr lang="ja-JP" altLang="en-US" sz="1400" dirty="0">
                  <a:solidFill>
                    <a:schemeClr val="accent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を活用した</a:t>
              </a:r>
              <a:r>
                <a:rPr kumimoji="0" lang="ja-JP" altLang="en-US" sz="1400" u="none" strike="noStrike" cap="none" spc="0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Meiryo" panose="020B0604030504040204" pitchFamily="34" charset="-128"/>
                  <a:ea typeface="Meiryo" panose="020B0604030504040204" pitchFamily="34" charset="-128"/>
                  <a:sym typeface="ヒラギノ角ゴ ProN W3"/>
                </a:rPr>
                <a:t>根拠ある将来予測</a:t>
              </a:r>
              <a:endParaRPr kumimoji="0" lang="en-US" altLang="ja-JP" sz="140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Meiryo" panose="020B0604030504040204" pitchFamily="34" charset="-128"/>
                <a:ea typeface="Meiryo" panose="020B0604030504040204" pitchFamily="34" charset="-128"/>
                <a:sym typeface="ヒラギノ角ゴ ProN W3"/>
              </a:endParaRPr>
            </a:p>
          </p:txBody>
        </p:sp>
        <p:sp>
          <p:nvSpPr>
            <p:cNvPr id="11" name="スライドの本文…">
              <a:extLst>
                <a:ext uri="{FF2B5EF4-FFF2-40B4-BE49-F238E27FC236}">
                  <a16:creationId xmlns:a16="http://schemas.microsoft.com/office/drawing/2014/main" id="{C3E38BD2-4E9B-8291-4FA3-2DEDBABBD1AC}"/>
                </a:ext>
              </a:extLst>
            </p:cNvPr>
            <p:cNvSpPr txBox="1">
              <a:spLocks/>
            </p:cNvSpPr>
            <p:nvPr/>
          </p:nvSpPr>
          <p:spPr>
            <a:xfrm>
              <a:off x="2369255" y="3121310"/>
              <a:ext cx="3001483" cy="882471"/>
            </a:xfrm>
            <a:prstGeom prst="rect">
              <a:avLst/>
            </a:prstGeom>
            <a:noFill/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>
              <a:noAutofit/>
            </a:bodyPr>
            <a:lstStyle>
              <a:lvl1pPr marL="3048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1pPr>
              <a:lvl2pPr marL="9144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2pPr>
              <a:lvl3pPr marL="15240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3pPr>
              <a:lvl4pPr marL="21336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4pPr>
              <a:lvl5pPr marL="27432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5pPr>
              <a:lvl6pPr marL="33528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6pPr>
              <a:lvl7pPr marL="39624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7pPr>
              <a:lvl8pPr marL="45720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8pPr>
              <a:lvl9pPr marL="51816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9pPr>
            </a:lstStyle>
            <a:p>
              <a:pPr marL="0" indent="0" hangingPunct="1">
                <a:lnSpc>
                  <a:spcPct val="110000"/>
                </a:lnSpc>
                <a:spcBef>
                  <a:spcPts val="0"/>
                </a:spcBef>
                <a:buSzTx/>
                <a:buNone/>
                <a:defRPr sz="1200" spc="-24">
                  <a:latin typeface="Source Han Sans Normal"/>
                  <a:ea typeface="Source Han Sans Normal"/>
                  <a:cs typeface="Source Han Sans Normal"/>
                  <a:sym typeface="Source Han Sans Normal"/>
                </a:defRPr>
              </a:pPr>
              <a:r>
                <a:rPr lang="ja-JP" altLang="en-US" sz="1200" spc="-24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・</a:t>
              </a:r>
              <a:r>
                <a:rPr lang="en-US" altLang="ja-JP" sz="1200" spc="-2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GEOTRA Activity Data</a:t>
              </a:r>
            </a:p>
            <a:p>
              <a:pPr marL="0" indent="0" hangingPunct="1">
                <a:lnSpc>
                  <a:spcPct val="110000"/>
                </a:lnSpc>
                <a:spcBef>
                  <a:spcPts val="0"/>
                </a:spcBef>
                <a:buSzTx/>
                <a:buNone/>
                <a:defRPr sz="1200" spc="-24">
                  <a:latin typeface="Source Han Sans Normal"/>
                  <a:ea typeface="Source Han Sans Normal"/>
                  <a:cs typeface="Source Han Sans Normal"/>
                  <a:sym typeface="Source Han Sans Normal"/>
                </a:defRPr>
              </a:pPr>
              <a:r>
                <a:rPr lang="ja-JP" altLang="en-US" sz="1200" spc="-2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・</a:t>
              </a:r>
              <a:r>
                <a:rPr lang="en-US" altLang="ja-JP" sz="1200" spc="-2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KDDI Location Analyzer</a:t>
              </a:r>
            </a:p>
            <a:p>
              <a:pPr marL="0" indent="0" hangingPunct="1">
                <a:lnSpc>
                  <a:spcPct val="110000"/>
                </a:lnSpc>
                <a:spcBef>
                  <a:spcPts val="0"/>
                </a:spcBef>
                <a:buSzTx/>
                <a:buNone/>
                <a:defRPr sz="1200" spc="-24">
                  <a:latin typeface="Source Han Sans Normal"/>
                  <a:ea typeface="Source Han Sans Normal"/>
                  <a:cs typeface="Source Han Sans Normal"/>
                  <a:sym typeface="Source Han Sans Normal"/>
                </a:defRPr>
              </a:pPr>
              <a:r>
                <a:rPr lang="ja-JP" altLang="en-US" sz="1200" spc="-24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・インバウンドデータ</a:t>
              </a:r>
              <a:endParaRPr lang="en-US" altLang="ja-JP" sz="1200" spc="-24" dirty="0">
                <a:solidFill>
                  <a:schemeClr val="tx1">
                    <a:lumMod val="85000"/>
                    <a:lumOff val="1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Source Han Sans Normal"/>
                <a:sym typeface="Source Han Sans Normal"/>
              </a:endParaRPr>
            </a:p>
            <a:p>
              <a:pPr marL="0" indent="0" hangingPunct="1">
                <a:lnSpc>
                  <a:spcPct val="110000"/>
                </a:lnSpc>
                <a:spcBef>
                  <a:spcPts val="0"/>
                </a:spcBef>
                <a:buSzTx/>
                <a:buNone/>
                <a:defRPr sz="1200" spc="-24">
                  <a:latin typeface="Source Han Sans Normal"/>
                  <a:ea typeface="Source Han Sans Normal"/>
                  <a:cs typeface="Source Han Sans Normal"/>
                  <a:sym typeface="Source Han Sans Normal"/>
                </a:defRPr>
              </a:pPr>
              <a:r>
                <a:rPr lang="ja-JP" altLang="en-US" sz="1200" spc="-24">
                  <a:solidFill>
                    <a:schemeClr val="tx1">
                      <a:lumMod val="85000"/>
                      <a:lumOff val="15000"/>
                    </a:schemeClr>
                  </a:solidFill>
                  <a:latin typeface="Meiryo" panose="020B0604030504040204" pitchFamily="34" charset="-128"/>
                  <a:ea typeface="Meiryo" panose="020B0604030504040204" pitchFamily="34" charset="-128"/>
                  <a:cs typeface="Source Han Sans Normal"/>
                  <a:sym typeface="Source Han Sans Normal"/>
                </a:rPr>
                <a:t>・興味関心スコア付き人流データ</a:t>
              </a:r>
              <a:endParaRPr lang="en-US" altLang="ja-JP" sz="1200" spc="-24" dirty="0">
                <a:solidFill>
                  <a:schemeClr val="tx1">
                    <a:lumMod val="85000"/>
                    <a:lumOff val="1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Source Han Sans Normal"/>
                <a:sym typeface="Source Han Sans Normal"/>
              </a:endParaRPr>
            </a:p>
          </p:txBody>
        </p:sp>
        <p:sp>
          <p:nvSpPr>
            <p:cNvPr id="12" name="スライドの本文…">
              <a:extLst>
                <a:ext uri="{FF2B5EF4-FFF2-40B4-BE49-F238E27FC236}">
                  <a16:creationId xmlns:a16="http://schemas.microsoft.com/office/drawing/2014/main" id="{F28B104A-B43B-0AE8-4D20-5C0DB63E9AA0}"/>
                </a:ext>
              </a:extLst>
            </p:cNvPr>
            <p:cNvSpPr txBox="1">
              <a:spLocks/>
            </p:cNvSpPr>
            <p:nvPr/>
          </p:nvSpPr>
          <p:spPr>
            <a:xfrm>
              <a:off x="2349987" y="2437329"/>
              <a:ext cx="3182728" cy="712908"/>
            </a:xfrm>
            <a:prstGeom prst="rect">
              <a:avLst/>
            </a:prstGeom>
            <a:noFill/>
            <a:ln w="3175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>
              <a:noAutofit/>
            </a:bodyPr>
            <a:lstStyle>
              <a:lvl1pPr marL="3048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1pPr>
              <a:lvl2pPr marL="9144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2pPr>
              <a:lvl3pPr marL="15240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3pPr>
              <a:lvl4pPr marL="21336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4pPr>
              <a:lvl5pPr marL="27432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  <a:sym typeface="ヒラギノ角ゴ ProN W3"/>
                </a:defRPr>
              </a:lvl5pPr>
              <a:lvl6pPr marL="33528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6pPr>
              <a:lvl7pPr marL="39624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7pPr>
              <a:lvl8pPr marL="45720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8pPr>
              <a:lvl9pPr marL="5181600" marR="0" indent="-304800" algn="l" defTabSz="1219169" rtl="0" latinLnBrk="0">
                <a:lnSpc>
                  <a:spcPct val="90000"/>
                </a:lnSpc>
                <a:spcBef>
                  <a:spcPts val="2200"/>
                </a:spcBef>
                <a:spcAft>
                  <a:spcPts val="0"/>
                </a:spcAft>
                <a:buClrTx/>
                <a:buSzPct val="123000"/>
                <a:buFontTx/>
                <a:buChar char="•"/>
                <a:tabLst/>
                <a:defRPr sz="2400" b="0" i="0" u="none" strike="noStrike" cap="none" spc="0" baseline="0">
                  <a:solidFill>
                    <a:srgbClr val="000000"/>
                  </a:solidFill>
                  <a:uFillTx/>
                  <a:latin typeface="ヒラギノ角ゴ ProN W3"/>
                  <a:ea typeface="ヒラギノ角ゴ ProN W3"/>
                  <a:cs typeface="ヒラギノ角ゴ ProN W3"/>
                  <a:sym typeface="ヒラギノ角ゴ ProN W3"/>
                </a:defRPr>
              </a:lvl9pPr>
            </a:lstStyle>
            <a:p>
              <a:pPr marL="0" marR="0" indent="0" defTabSz="412750" rtl="0" fontAlgn="auto" latinLnBrk="0" hangingPunct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ja-JP" altLang="en-US" sz="2000">
                  <a:solidFill>
                    <a:schemeClr val="accent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人流</a:t>
              </a:r>
              <a:r>
                <a:rPr kumimoji="0" lang="ja-JP" altLang="en-US" sz="200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Meiryo" panose="020B0604030504040204" pitchFamily="34" charset="-128"/>
                  <a:ea typeface="Meiryo" panose="020B0604030504040204" pitchFamily="34" charset="-128"/>
                  <a:sym typeface="ヒラギノ角ゴ ProN W3"/>
                </a:rPr>
                <a:t>データ</a:t>
              </a:r>
              <a:r>
                <a:rPr lang="ja-JP" altLang="en-US" sz="2000">
                  <a:solidFill>
                    <a:schemeClr val="accent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プロダクト</a:t>
              </a:r>
              <a:endParaRPr kumimoji="0" lang="en-US" altLang="ja-JP" sz="200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Meiryo" panose="020B0604030504040204" pitchFamily="34" charset="-128"/>
                <a:ea typeface="Meiryo" panose="020B0604030504040204" pitchFamily="34" charset="-128"/>
                <a:sym typeface="ヒラギノ角ゴ ProN W3"/>
              </a:endParaRPr>
            </a:p>
            <a:p>
              <a:pPr marL="0" marR="0" indent="0" defTabSz="412750" rtl="0" fontAlgn="auto" latinLnBrk="0" hangingPunct="0">
                <a:lnSpc>
                  <a:spcPct val="11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ja-JP" altLang="en-US" sz="1400" u="none" strike="noStrike" cap="none" spc="0" normalizeH="0" baseline="0">
                  <a:ln>
                    <a:noFill/>
                  </a:ln>
                  <a:solidFill>
                    <a:schemeClr val="accent1"/>
                  </a:solidFill>
                  <a:effectLst/>
                  <a:uFillTx/>
                  <a:latin typeface="Meiryo" panose="020B0604030504040204" pitchFamily="34" charset="-128"/>
                  <a:ea typeface="Meiryo" panose="020B0604030504040204" pitchFamily="34" charset="-128"/>
                  <a:sym typeface="ヒラギノ角ゴ ProN W3"/>
                </a:rPr>
                <a:t>人や社会の動きを深く可視化</a:t>
              </a:r>
              <a:endParaRPr kumimoji="0" lang="ja-JP" altLang="en-US" sz="140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Meiryo" panose="020B0604030504040204" pitchFamily="34" charset="-128"/>
                <a:ea typeface="Meiryo" panose="020B0604030504040204" pitchFamily="34" charset="-128"/>
                <a:sym typeface="ヒラギノ角ゴ ProN W3"/>
              </a:endParaRPr>
            </a:p>
          </p:txBody>
        </p:sp>
        <p:pic>
          <p:nvPicPr>
            <p:cNvPr id="14" name="Picture 13" descr="A blue and green line art of a computer&#10;&#10;AI-generated content may be incorrect.">
              <a:extLst>
                <a:ext uri="{FF2B5EF4-FFF2-40B4-BE49-F238E27FC236}">
                  <a16:creationId xmlns:a16="http://schemas.microsoft.com/office/drawing/2014/main" id="{1117C169-E04F-F543-7E3A-6D06A8A5C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0839" y="2557086"/>
              <a:ext cx="1265554" cy="1265554"/>
            </a:xfrm>
            <a:prstGeom prst="rect">
              <a:avLst/>
            </a:prstGeom>
          </p:spPr>
        </p:pic>
        <p:pic>
          <p:nvPicPr>
            <p:cNvPr id="15" name="Picture 14" descr="A blue and green outline of buildings and trees&#10;&#10;AI-generated content may be incorrect.">
              <a:extLst>
                <a:ext uri="{FF2B5EF4-FFF2-40B4-BE49-F238E27FC236}">
                  <a16:creationId xmlns:a16="http://schemas.microsoft.com/office/drawing/2014/main" id="{41795FF5-2A83-ACC0-5595-B52369988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86182" y="2548121"/>
              <a:ext cx="1265554" cy="1265554"/>
            </a:xfrm>
            <a:prstGeom prst="rect">
              <a:avLst/>
            </a:prstGeom>
          </p:spPr>
        </p:pic>
        <p:pic>
          <p:nvPicPr>
            <p:cNvPr id="16" name="Picture 15" descr="A hand holding a graph and a magnifying glass&#10;&#10;AI-generated content may be incorrect.">
              <a:extLst>
                <a:ext uri="{FF2B5EF4-FFF2-40B4-BE49-F238E27FC236}">
                  <a16:creationId xmlns:a16="http://schemas.microsoft.com/office/drawing/2014/main" id="{7A93B358-6745-1F58-5672-B41185EBA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7079" y="4712912"/>
              <a:ext cx="1265554" cy="126555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A05AD49-3C58-F1B0-7DB5-298F756D1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63319" y="4728927"/>
              <a:ext cx="1265554" cy="1265554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9DC97-8526-E335-7A0D-5E723A44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事業概要</a:t>
            </a:r>
            <a:endParaRPr lang="en-JP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40D9DCE-18D2-1FF6-9719-12865AB50D5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773424"/>
          </a:xfrm>
          <a:ln w="12700">
            <a:noFill/>
          </a:ln>
        </p:spPr>
        <p:txBody>
          <a:bodyPr vert="horz" lIns="0" tIns="0" rIns="0" bIns="0" rtlCol="0">
            <a:noAutofit/>
          </a:bodyPr>
          <a:lstStyle/>
          <a:p>
            <a:r>
              <a:rPr lang="ja-JP" altLang="en-US" dirty="0">
                <a:sym typeface="Source Han Sans Normal"/>
              </a:rPr>
              <a:t>位置情報ビッグデータ活用のプロフェッショナルとして、</a:t>
            </a:r>
            <a:endParaRPr lang="en-US" altLang="ja-JP" dirty="0">
              <a:sym typeface="Source Han Sans Normal"/>
            </a:endParaRPr>
          </a:p>
          <a:p>
            <a:r>
              <a:rPr lang="ja-JP" altLang="en-US" dirty="0">
                <a:sym typeface="Source Han Sans Normal"/>
              </a:rPr>
              <a:t>お客様の事業課題の解決に貢献します。</a:t>
            </a:r>
          </a:p>
          <a:p>
            <a:endParaRPr lang="en-JP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79477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12742</TotalTime>
  <Words>147</Words>
  <Application>Microsoft Macintosh PowerPoint</Application>
  <PresentationFormat>ワイド画面</PresentationFormat>
  <Paragraphs>24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Source Han Sans Normal</vt:lpstr>
      <vt:lpstr>Meiryo</vt:lpstr>
      <vt:lpstr>Meiryo</vt:lpstr>
      <vt:lpstr>Aptos</vt:lpstr>
      <vt:lpstr>Arial</vt:lpstr>
      <vt:lpstr>Quattrocento Sans</vt:lpstr>
      <vt:lpstr>Office テーマ</vt:lpstr>
      <vt:lpstr>事業概要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kaneko</dc:creator>
  <cp:lastModifiedBy>nobuki2004@keio.jp</cp:lastModifiedBy>
  <cp:revision>295</cp:revision>
  <dcterms:created xsi:type="dcterms:W3CDTF">2025-05-12T01:41:20Z</dcterms:created>
  <dcterms:modified xsi:type="dcterms:W3CDTF">2025-08-08T05:44:10Z</dcterms:modified>
</cp:coreProperties>
</file>