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報告資料 / デリバリー資料" id="{7B9FDA6C-1660-4C44-94DA-1138B5FFCCDE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349F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2" autoAdjust="0"/>
    <p:restoredTop sz="96250" autoAdjust="0"/>
  </p:normalViewPr>
  <p:slideViewPr>
    <p:cSldViewPr snapToGrid="0" showGuides="1">
      <p:cViewPr varScale="1">
        <p:scale>
          <a:sx n="125" d="100"/>
          <a:sy n="125" d="100"/>
        </p:scale>
        <p:origin x="176" y="200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8/12/25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8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三角形 4">
            <a:extLst>
              <a:ext uri="{FF2B5EF4-FFF2-40B4-BE49-F238E27FC236}">
                <a16:creationId xmlns:a16="http://schemas.microsoft.com/office/drawing/2014/main" id="{7EB2FC53-5314-7500-4E01-3CE2D4F75D12}"/>
              </a:ext>
            </a:extLst>
          </p:cNvPr>
          <p:cNvSpPr/>
          <p:nvPr userDrawn="1"/>
        </p:nvSpPr>
        <p:spPr>
          <a:xfrm rot="5400000">
            <a:off x="4223321" y="1911364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F280E2D0-1232-A117-968A-62A4B30BDD87}"/>
              </a:ext>
            </a:extLst>
          </p:cNvPr>
          <p:cNvSpPr/>
          <p:nvPr userDrawn="1"/>
        </p:nvSpPr>
        <p:spPr>
          <a:xfrm rot="5400000">
            <a:off x="6699104" y="1911365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9EBBBA30-117F-5C65-8B53-0533E24E417E}"/>
              </a:ext>
            </a:extLst>
          </p:cNvPr>
          <p:cNvSpPr/>
          <p:nvPr userDrawn="1"/>
        </p:nvSpPr>
        <p:spPr>
          <a:xfrm rot="5400000">
            <a:off x="9174887" y="191136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4C38D43-0706-AC51-CB77-8F5B377923EB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3CCA6573-FEF5-224B-388E-3FCA7441688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035174" y="2626419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7C529172-131F-7F9C-5E78-22066CE5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DA71D83-FFB3-611E-EFDF-BEFEF2A6A4E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00F88886-947D-0FC7-9BBF-B88AEC97522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27238" y="1665289"/>
            <a:ext cx="2160588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B729E04-D61A-9033-77E6-03AAC2147C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4757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A6E1612-0477-A194-3153-FB23554B27E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649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CA477D-2AB4-56FC-6089-03072B51F5A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38473" y="1665289"/>
            <a:ext cx="2160587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E794EBAF-ED06-1DA6-2138-439A40BB362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73574" y="2626419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1">
            <a:extLst>
              <a:ext uri="{FF2B5EF4-FFF2-40B4-BE49-F238E27FC236}">
                <a16:creationId xmlns:a16="http://schemas.microsoft.com/office/drawing/2014/main" id="{7741B038-7995-381D-5314-605EE9C4548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962774" y="2625268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7" name="テキスト プレースホルダー 11">
            <a:extLst>
              <a:ext uri="{FF2B5EF4-FFF2-40B4-BE49-F238E27FC236}">
                <a16:creationId xmlns:a16="http://schemas.microsoft.com/office/drawing/2014/main" id="{2CEAD0DD-2C67-2975-9161-60C1A400B51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41815" y="2626419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E2180405-F0A1-3B3B-5CCA-15CD4EB6737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94678" y="2622414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6EA4EF44-732F-F3B1-C79A-11DA928CF35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94678" y="3595888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73C4D8C-E179-AB61-3012-8B5D1C6E28B8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94678" y="4590267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C7091EB-FEC9-FF7E-E235-CEFA20C6324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94678" y="5590455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08BBDD3-3842-F5CB-69AB-2647F6C8D5B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035174" y="3599893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49BF15E0-AA21-BC65-DCB3-7FC050E9CAC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4735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A77F62B5-5BC4-25B0-7F1D-FF922C34CFC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9627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B0668E75-31A8-2879-9725-83E5A5AF497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441815" y="3599893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1F30B7BE-7964-B798-8A95-3998B0266BD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035174" y="4594272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6" name="テキスト プレースホルダー 11">
            <a:extLst>
              <a:ext uri="{FF2B5EF4-FFF2-40B4-BE49-F238E27FC236}">
                <a16:creationId xmlns:a16="http://schemas.microsoft.com/office/drawing/2014/main" id="{60E64510-3A70-72E6-9525-20766BC28E2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4735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2DF832C2-D0BF-ECEB-4416-8BF008DEE9F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9627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テキスト プレースホルダー 11">
            <a:extLst>
              <a:ext uri="{FF2B5EF4-FFF2-40B4-BE49-F238E27FC236}">
                <a16:creationId xmlns:a16="http://schemas.microsoft.com/office/drawing/2014/main" id="{A9B98676-10A1-FFFC-D854-883DCD35D0C2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441815" y="4594272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0" name="テキスト プレースホルダー 11">
            <a:extLst>
              <a:ext uri="{FF2B5EF4-FFF2-40B4-BE49-F238E27FC236}">
                <a16:creationId xmlns:a16="http://schemas.microsoft.com/office/drawing/2014/main" id="{A98D1D35-9AAB-A135-314A-683491C656F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035174" y="5604620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1" name="テキスト プレースホルダー 11">
            <a:extLst>
              <a:ext uri="{FF2B5EF4-FFF2-40B4-BE49-F238E27FC236}">
                <a16:creationId xmlns:a16="http://schemas.microsoft.com/office/drawing/2014/main" id="{5E74BC68-6F3D-CFA4-E943-4E603105FC1D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44735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2" name="テキスト プレースホルダー 11">
            <a:extLst>
              <a:ext uri="{FF2B5EF4-FFF2-40B4-BE49-F238E27FC236}">
                <a16:creationId xmlns:a16="http://schemas.microsoft.com/office/drawing/2014/main" id="{C4E024D0-ED36-4D38-51CF-6B3F0BC6C811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9627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3" name="テキスト プレースホルダー 11">
            <a:extLst>
              <a:ext uri="{FF2B5EF4-FFF2-40B4-BE49-F238E27FC236}">
                <a16:creationId xmlns:a16="http://schemas.microsoft.com/office/drawing/2014/main" id="{C5DB340F-B6FE-A497-C5E7-AAB784E7DEA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441815" y="5604620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9F52EC-E02C-2808-0AD6-614F5BCAB95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4585040-19D3-5238-8724-37B3CA31A80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E96377B-C42A-6B11-DF2A-4F14BC4DE7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8CDA4D8D-F842-A96B-BCA8-F8890A48D2BC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33B5C435-D4EF-1F79-5D98-0B019DB5CD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EFBDAE66-36F2-7243-2F39-6E590AF65CF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C99F56F-785D-A8C7-E13D-7BB255C524A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E51DE4B-CE30-367E-181D-2004D6D30A9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774FBE8-4A39-0478-FBFE-383B9FE8D70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8C7BB0B5-D7E0-270B-F5FA-06A2F735C67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390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096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8" pos="2638">
          <p15:clr>
            <a:srgbClr val="FBAE40"/>
          </p15:clr>
        </p15:guide>
        <p15:guide id="9" pos="2819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4203">
          <p15:clr>
            <a:srgbClr val="FBAE40"/>
          </p15:clr>
        </p15:guide>
        <p15:guide id="15" pos="4384">
          <p15:clr>
            <a:srgbClr val="FBAE40"/>
          </p15:clr>
        </p15:guide>
        <p15:guide id="16" pos="5768">
          <p15:clr>
            <a:srgbClr val="FBAE40"/>
          </p15:clr>
        </p15:guide>
        <p15:guide id="17" pos="5949">
          <p15:clr>
            <a:srgbClr val="FBAE40"/>
          </p15:clr>
        </p15:guide>
        <p15:guide id="18" orient="horz" pos="1457" userDrawn="1">
          <p15:clr>
            <a:srgbClr val="FBAE40"/>
          </p15:clr>
        </p15:guide>
        <p15:guide id="19" orient="horz" pos="1638" userDrawn="1">
          <p15:clr>
            <a:srgbClr val="FBAE40"/>
          </p15:clr>
        </p15:guide>
        <p15:guide id="20" orient="horz" pos="2092" userDrawn="1">
          <p15:clr>
            <a:srgbClr val="FBAE40"/>
          </p15:clr>
        </p15:guide>
        <p15:guide id="21" orient="horz" pos="2251" userDrawn="1">
          <p15:clr>
            <a:srgbClr val="FBAE40"/>
          </p15:clr>
        </p15:guide>
        <p15:guide id="22" orient="horz" pos="2704" userDrawn="1">
          <p15:clr>
            <a:srgbClr val="FBAE40"/>
          </p15:clr>
        </p15:guide>
        <p15:guide id="23" orient="horz" pos="2886" userDrawn="1">
          <p15:clr>
            <a:srgbClr val="FBAE40"/>
          </p15:clr>
        </p15:guide>
        <p15:guide id="24" orient="horz" pos="3339" userDrawn="1">
          <p15:clr>
            <a:srgbClr val="FBAE40"/>
          </p15:clr>
        </p15:guide>
        <p15:guide id="25" orient="horz" pos="352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2025/8/12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079A34F-00E5-B09A-66D5-CF21C64009E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ja-JP" altLang="en-US"/>
              <a:t>プロジェクトの設計</a:t>
            </a:r>
            <a:endParaRPr lang="en-US" altLang="ja-JP" dirty="0"/>
          </a:p>
          <a:p>
            <a:r>
              <a:rPr kumimoji="1" lang="ja-JP" altLang="en-US"/>
              <a:t>要件定義</a:t>
            </a:r>
            <a:endParaRPr kumimoji="1" lang="en-US" altLang="ja-JP" dirty="0"/>
          </a:p>
          <a:p>
            <a:r>
              <a:rPr lang="ja-JP" altLang="en-US"/>
              <a:t>モデルの基礎設計</a:t>
            </a:r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E8323CD-A9F2-9A59-6F87-EBEEEF69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ロードマップ</a:t>
            </a:r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5B134F-72E1-A35E-869C-A432CDAB120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kumimoji="1" lang="ja-JP" altLang="en-US" dirty="0"/>
              <a:t>今期前半は</a:t>
            </a:r>
            <a:r>
              <a:rPr kumimoji="1" lang="en-US" altLang="ja-JP" dirty="0"/>
              <a:t>PoC</a:t>
            </a:r>
            <a:r>
              <a:rPr kumimoji="1" lang="ja-JP" altLang="en-US" dirty="0"/>
              <a:t>で構築した</a:t>
            </a:r>
            <a:r>
              <a:rPr kumimoji="1" lang="en-GB" altLang="ja-JP" dirty="0"/>
              <a:t>xxx</a:t>
            </a:r>
            <a:r>
              <a:rPr kumimoji="1" lang="ja-JP" altLang="en-US" dirty="0"/>
              <a:t>を目指し、後半では</a:t>
            </a:r>
            <a:r>
              <a:rPr kumimoji="1" lang="en-GB" altLang="ja-JP" dirty="0"/>
              <a:t>xxx</a:t>
            </a:r>
            <a:r>
              <a:rPr kumimoji="1" lang="ja-JP" altLang="en-US" dirty="0"/>
              <a:t>します。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12E06F-1E6E-1D15-8F75-8A30293D890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/>
              <a:t>年</a:t>
            </a:r>
            <a:r>
              <a:rPr kumimoji="1" lang="en-GB" altLang="ja-JP" dirty="0"/>
              <a:t>5</a:t>
            </a:r>
            <a:r>
              <a:rPr kumimoji="1" lang="ja-JP" altLang="en-US"/>
              <a:t>月</a:t>
            </a:r>
            <a:r>
              <a:rPr lang="en-US" altLang="ja-JP" dirty="0"/>
              <a:t>-</a:t>
            </a:r>
            <a:r>
              <a:rPr kumimoji="1" lang="en-GB" altLang="ja-JP" dirty="0"/>
              <a:t>9</a:t>
            </a:r>
            <a:r>
              <a:rPr kumimoji="1" lang="ja-JP" altLang="en-US"/>
              <a:t>月</a:t>
            </a:r>
            <a:endParaRPr kumimoji="1" lang="en-GB" altLang="ja-JP" dirty="0"/>
          </a:p>
          <a:p>
            <a:r>
              <a:rPr lang="en-GB" altLang="ja-JP" dirty="0"/>
              <a:t>PoC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3B72391-EF24-D1EA-9D20-3E8FDBE10DF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kumimoji="1" lang="en-GB" altLang="ja-JP" dirty="0"/>
              <a:t>2024</a:t>
            </a:r>
            <a:r>
              <a:rPr kumimoji="1" lang="ja-JP" altLang="en-US"/>
              <a:t>年</a:t>
            </a:r>
            <a:r>
              <a:rPr kumimoji="1" lang="en-US" altLang="ja-JP" dirty="0"/>
              <a:t>10</a:t>
            </a:r>
            <a:r>
              <a:rPr kumimoji="1" lang="ja-JP" altLang="en-US"/>
              <a:t>月</a:t>
            </a:r>
            <a:r>
              <a:rPr kumimoji="1" lang="en-GB" altLang="ja-JP" dirty="0"/>
              <a:t>-3</a:t>
            </a:r>
            <a:r>
              <a:rPr kumimoji="1" lang="ja-JP" altLang="en-US"/>
              <a:t>月</a:t>
            </a:r>
            <a:endParaRPr kumimoji="1" lang="en-US" altLang="ja-JP" dirty="0"/>
          </a:p>
          <a:p>
            <a:r>
              <a:rPr lang="en-US" altLang="ja-JP" dirty="0"/>
              <a:t>Model improvement</a:t>
            </a:r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124716B-8032-B6FF-88CF-2FC486CA5A0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kumimoji="1" lang="en-GB" altLang="ja-JP" dirty="0"/>
              <a:t>2025</a:t>
            </a:r>
            <a:r>
              <a:rPr kumimoji="1" lang="ja-JP" altLang="en-US"/>
              <a:t>年</a:t>
            </a:r>
            <a:r>
              <a:rPr kumimoji="1" lang="en-US" altLang="ja-JP" dirty="0"/>
              <a:t>4</a:t>
            </a:r>
            <a:r>
              <a:rPr kumimoji="1" lang="ja-JP" altLang="en-US"/>
              <a:t>月</a:t>
            </a:r>
            <a:r>
              <a:rPr kumimoji="1" lang="en-GB" altLang="ja-JP" dirty="0"/>
              <a:t>-</a:t>
            </a:r>
          </a:p>
          <a:p>
            <a:r>
              <a:rPr lang="en-GB" altLang="ja-JP" dirty="0"/>
              <a:t>Scope </a:t>
            </a:r>
            <a:r>
              <a:rPr lang="en-GB" altLang="ja-JP" dirty="0" err="1"/>
              <a:t>xpansion</a:t>
            </a:r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4C618F59-2EB8-097E-8E4B-0A7D51E316E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kumimoji="1" lang="en-GB" altLang="ja-JP" dirty="0"/>
              <a:t>2025</a:t>
            </a:r>
            <a:r>
              <a:rPr kumimoji="1" lang="ja-JP" altLang="en-US"/>
              <a:t>年</a:t>
            </a:r>
            <a:r>
              <a:rPr kumimoji="1" lang="en-US" altLang="ja-JP" dirty="0"/>
              <a:t>4</a:t>
            </a:r>
            <a:r>
              <a:rPr kumimoji="1" lang="ja-JP" altLang="en-US"/>
              <a:t>月</a:t>
            </a:r>
            <a:r>
              <a:rPr kumimoji="1" lang="en-GB" altLang="ja-JP" dirty="0"/>
              <a:t>-</a:t>
            </a:r>
          </a:p>
          <a:p>
            <a:r>
              <a:rPr lang="en-GB" altLang="ja-JP" dirty="0"/>
              <a:t>Launch</a:t>
            </a:r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96090DBF-E03A-4C8C-AFE0-E0811DE155A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5692CA1C-C0A9-EB88-38EF-B9162C2F761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GB" altLang="ja-JP" dirty="0"/>
              <a:t>x</a:t>
            </a:r>
            <a:r>
              <a:rPr kumimoji="1" lang="en-GB" altLang="ja-JP" dirty="0"/>
              <a:t>xx</a:t>
            </a:r>
            <a:r>
              <a:rPr kumimoji="1" lang="ja-JP" altLang="en-US"/>
              <a:t>モデルの設計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C206EC46-9CAE-7FF8-EC6B-55523B338C0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8C504C43-CE70-C645-8291-6B33A7DA73CC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kumimoji="1" lang="ja-JP" altLang="en-US"/>
              <a:t>設計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71B1026F-DE5D-0915-0181-649423A3C71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kumimoji="1" lang="ja-JP" altLang="en-US"/>
              <a:t>構築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B7C094CA-4AA9-1986-F8E4-4816D3489028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kumimoji="1" lang="ja-JP" altLang="en-US"/>
              <a:t>適用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F8CAE70C-584E-8F54-1FE9-8CCF95E5F125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kumimoji="1" lang="ja-JP" altLang="en-US"/>
              <a:t>可視化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54E039B3-636F-1F1A-7772-B396A68F9F0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kumimoji="1" lang="ja-JP" altLang="en-US"/>
              <a:t>モデルの初期実装</a:t>
            </a:r>
            <a:endParaRPr kumimoji="1" lang="en-US" altLang="ja-JP" dirty="0"/>
          </a:p>
          <a:p>
            <a:r>
              <a:rPr lang="ja-JP" altLang="en-US"/>
              <a:t>初期実装モデルの精度確認</a:t>
            </a:r>
            <a:endParaRPr kumimoji="1" lang="ja-JP" altLang="en-US"/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E87254A6-18FE-43FA-D422-EC13C337FE0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kumimoji="1" lang="ja-JP" altLang="en-US"/>
              <a:t>モデルの修正</a:t>
            </a:r>
            <a:endParaRPr kumimoji="1" lang="en-US" altLang="ja-JP" dirty="0"/>
          </a:p>
          <a:p>
            <a:r>
              <a:rPr lang="ja-JP" altLang="en-US"/>
              <a:t>モデルの精度改善</a:t>
            </a:r>
            <a:endParaRPr kumimoji="1" lang="ja-JP" altLang="en-US"/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302DA8F-EE81-2D56-D64E-4B12EF5C6212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GB" altLang="ja-JP" dirty="0"/>
              <a:t>x</a:t>
            </a:r>
            <a:r>
              <a:rPr kumimoji="1" lang="en-GB" altLang="ja-JP" dirty="0"/>
              <a:t>xx</a:t>
            </a:r>
            <a:r>
              <a:rPr kumimoji="1" lang="ja-JP" altLang="en-US"/>
              <a:t>モデルへの拡大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91B80F0E-C8C8-CBC1-CEC9-C7F333D3C35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kumimoji="1" lang="ja-JP" altLang="en-US"/>
              <a:t>モデルの機能追加</a:t>
            </a:r>
          </a:p>
        </p:txBody>
      </p:sp>
      <p:sp>
        <p:nvSpPr>
          <p:cNvPr id="20" name="テキスト プレースホルダー 19">
            <a:extLst>
              <a:ext uri="{FF2B5EF4-FFF2-40B4-BE49-F238E27FC236}">
                <a16:creationId xmlns:a16="http://schemas.microsoft.com/office/drawing/2014/main" id="{8B279A6C-04D6-F085-968A-F52E068E3E3A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GB" altLang="ja-JP" dirty="0"/>
              <a:t>x</a:t>
            </a:r>
            <a:r>
              <a:rPr kumimoji="1" lang="en-GB" altLang="ja-JP" dirty="0"/>
              <a:t>xx</a:t>
            </a:r>
            <a:r>
              <a:rPr kumimoji="1" lang="ja-JP" altLang="en-US"/>
              <a:t>シミュレーション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92B6DEA9-9B35-E479-2DB7-D242EF63165B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r>
              <a:rPr lang="en-GB" altLang="ja-JP" dirty="0"/>
              <a:t>x</a:t>
            </a:r>
            <a:r>
              <a:rPr kumimoji="1" lang="en-GB" altLang="ja-JP" dirty="0"/>
              <a:t>xx</a:t>
            </a:r>
            <a:r>
              <a:rPr kumimoji="1" lang="ja-JP" altLang="en-US"/>
              <a:t>シミュレーション</a:t>
            </a:r>
            <a:endParaRPr kumimoji="1" lang="en-GB" altLang="ja-JP" dirty="0"/>
          </a:p>
        </p:txBody>
      </p:sp>
      <p:sp>
        <p:nvSpPr>
          <p:cNvPr id="22" name="テキスト プレースホルダー 21">
            <a:extLst>
              <a:ext uri="{FF2B5EF4-FFF2-40B4-BE49-F238E27FC236}">
                <a16:creationId xmlns:a16="http://schemas.microsoft.com/office/drawing/2014/main" id="{DCF447CB-C753-F540-4C2B-E0E9841A7DB9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lang="en-GB" altLang="ja-JP" dirty="0"/>
              <a:t>x</a:t>
            </a:r>
            <a:r>
              <a:rPr kumimoji="1" lang="en-GB" altLang="ja-JP" dirty="0"/>
              <a:t>xx</a:t>
            </a:r>
            <a:r>
              <a:rPr kumimoji="1" lang="ja-JP" altLang="en-US"/>
              <a:t>への運用の検討</a:t>
            </a:r>
          </a:p>
        </p:txBody>
      </p:sp>
      <p:sp>
        <p:nvSpPr>
          <p:cNvPr id="23" name="テキスト プレースホルダー 22">
            <a:extLst>
              <a:ext uri="{FF2B5EF4-FFF2-40B4-BE49-F238E27FC236}">
                <a16:creationId xmlns:a16="http://schemas.microsoft.com/office/drawing/2014/main" id="{6B1249D2-7126-EEB4-D11E-004F3515E99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r>
              <a:rPr lang="ja-JP" altLang="en-US"/>
              <a:t>適用案件の追加</a:t>
            </a:r>
            <a:endParaRPr kumimoji="1" lang="ja-JP" altLang="en-US"/>
          </a:p>
        </p:txBody>
      </p:sp>
      <p:sp>
        <p:nvSpPr>
          <p:cNvPr id="24" name="テキスト プレースホルダー 23">
            <a:extLst>
              <a:ext uri="{FF2B5EF4-FFF2-40B4-BE49-F238E27FC236}">
                <a16:creationId xmlns:a16="http://schemas.microsoft.com/office/drawing/2014/main" id="{A2E05F1A-C6BF-2A50-D757-FBAF9CF95C0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5" name="テキスト プレースホルダー 24">
            <a:extLst>
              <a:ext uri="{FF2B5EF4-FFF2-40B4-BE49-F238E27FC236}">
                <a16:creationId xmlns:a16="http://schemas.microsoft.com/office/drawing/2014/main" id="{A571FF4A-D1CC-29D5-0B62-DFAACF85176B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r>
              <a:rPr kumimoji="1" lang="en-GB" altLang="ja-JP" dirty="0"/>
              <a:t>xxx</a:t>
            </a:r>
            <a:endParaRPr kumimoji="1" lang="ja-JP" altLang="en-US"/>
          </a:p>
        </p:txBody>
      </p:sp>
      <p:sp>
        <p:nvSpPr>
          <p:cNvPr id="26" name="テキスト プレースホルダー 25">
            <a:extLst>
              <a:ext uri="{FF2B5EF4-FFF2-40B4-BE49-F238E27FC236}">
                <a16:creationId xmlns:a16="http://schemas.microsoft.com/office/drawing/2014/main" id="{27C8E8EC-C44F-45E4-BA46-2261555CD424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r>
              <a:rPr lang="en-GB" altLang="ja-JP" dirty="0"/>
              <a:t>x</a:t>
            </a:r>
            <a:r>
              <a:rPr kumimoji="1" lang="en-GB" altLang="ja-JP" dirty="0"/>
              <a:t>xx</a:t>
            </a:r>
            <a:r>
              <a:rPr kumimoji="1" lang="ja-JP" altLang="en-US"/>
              <a:t>とのファイル連携</a:t>
            </a:r>
          </a:p>
        </p:txBody>
      </p:sp>
      <p:sp>
        <p:nvSpPr>
          <p:cNvPr id="27" name="テキスト プレースホルダー 26">
            <a:extLst>
              <a:ext uri="{FF2B5EF4-FFF2-40B4-BE49-F238E27FC236}">
                <a16:creationId xmlns:a16="http://schemas.microsoft.com/office/drawing/2014/main" id="{32EA687C-DC8C-9162-C8D3-004B90E0203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r>
              <a:rPr lang="en-GB" altLang="ja-JP" dirty="0"/>
              <a:t>x</a:t>
            </a:r>
            <a:r>
              <a:rPr kumimoji="1" lang="en-GB" altLang="ja-JP" dirty="0"/>
              <a:t>xx</a:t>
            </a:r>
            <a:r>
              <a:rPr kumimoji="1" lang="ja-JP" altLang="en-US"/>
              <a:t>との連携の強化</a:t>
            </a:r>
          </a:p>
        </p:txBody>
      </p:sp>
    </p:spTree>
    <p:extLst>
      <p:ext uri="{BB962C8B-B14F-4D97-AF65-F5344CB8AC3E}">
        <p14:creationId xmlns:p14="http://schemas.microsoft.com/office/powerpoint/2010/main" val="313316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</Words>
  <Application>Microsoft Macintosh PowerPoint</Application>
  <PresentationFormat>ワイド画面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Aptos</vt:lpstr>
      <vt:lpstr>Arial</vt:lpstr>
      <vt:lpstr>Quattrocento Sans</vt:lpstr>
      <vt:lpstr>Office テーマ</vt:lpstr>
      <vt:lpstr>ロードマップ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2025-05-12T01:41:20Z</dcterms:created>
  <dcterms:modified xsi:type="dcterms:W3CDTF">2025-08-12T05:11:44Z</dcterms:modified>
</cp:coreProperties>
</file>