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0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1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.wikipedia.org/wiki/%E3%82%A6%E3%82%A7%E3%83%96%E3%82%B9%E3%82%AF%E3%83%AC%E3%82%A4%E3%83%94%E3%83%B3%E3%82%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セクション</a:t>
            </a:r>
            <a:r>
              <a:rPr kumimoji="1" lang="en-US" altLang="ja-JP" dirty="0"/>
              <a:t>5</a:t>
            </a:r>
            <a:br>
              <a:rPr kumimoji="1" lang="en-US" altLang="ja-JP" dirty="0"/>
            </a:br>
            <a:r>
              <a:rPr kumimoji="1" lang="en-US" altLang="ja-JP" dirty="0"/>
              <a:t>Web</a:t>
            </a:r>
            <a:r>
              <a:rPr kumimoji="1" lang="ja-JP" altLang="en-US"/>
              <a:t>スクレイピング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HayaKen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BC62A-766E-7C44-A948-AC9FC707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14E54-61F4-2340-AB72-403B85649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/>
              <a:t>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925EE1-0B8C-C54D-90F2-EA3BBB89007A}"/>
              </a:ext>
            </a:extLst>
          </p:cNvPr>
          <p:cNvSpPr txBox="1"/>
          <p:nvPr/>
        </p:nvSpPr>
        <p:spPr>
          <a:xfrm>
            <a:off x="1561534" y="2472769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HyperText</a:t>
            </a:r>
            <a:r>
              <a:rPr kumimoji="1" lang="en-US" altLang="ja-JP" dirty="0"/>
              <a:t> Markup Language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FB8EF5-8F40-A848-BF55-789580BC462F}"/>
              </a:ext>
            </a:extLst>
          </p:cNvPr>
          <p:cNvSpPr txBox="1"/>
          <p:nvPr/>
        </p:nvSpPr>
        <p:spPr>
          <a:xfrm>
            <a:off x="1561534" y="3429000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ページの情報を構造的に記述するマークアップ言語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2BA1B5-077F-CD43-97C9-F7D2CF7ABC4E}"/>
              </a:ext>
            </a:extLst>
          </p:cNvPr>
          <p:cNvSpPr txBox="1"/>
          <p:nvPr/>
        </p:nvSpPr>
        <p:spPr>
          <a:xfrm>
            <a:off x="1561534" y="4439165"/>
            <a:ext cx="732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情報を構造的に記述可能な言語なので、</a:t>
            </a:r>
            <a:r>
              <a:rPr lang="en-US" altLang="ja-JP" dirty="0"/>
              <a:t>web</a:t>
            </a:r>
            <a:r>
              <a:rPr lang="ja-JP" altLang="en-US"/>
              <a:t>ページに限らず利用可能</a:t>
            </a:r>
            <a:endParaRPr lang="en-US" altLang="ja-JP" dirty="0"/>
          </a:p>
          <a:p>
            <a:r>
              <a:rPr kumimoji="1" lang="ja-JP" altLang="en-US"/>
              <a:t>（百科事典や電子書籍など）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454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スクレイピング</a:t>
            </a:r>
            <a:r>
              <a:rPr lang="en-US" altLang="ja-JP" dirty="0"/>
              <a:t> 2</a:t>
            </a:r>
            <a:r>
              <a:rPr lang="ja-JP" altLang="en-US"/>
              <a:t>パターン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FA6FBE-F1C1-2447-A277-C0910D7C552F}"/>
              </a:ext>
            </a:extLst>
          </p:cNvPr>
          <p:cNvSpPr txBox="1"/>
          <p:nvPr/>
        </p:nvSpPr>
        <p:spPr>
          <a:xfrm>
            <a:off x="1301858" y="2061275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1. HTML</a:t>
            </a:r>
            <a:r>
              <a:rPr lang="ja-JP" altLang="en-US"/>
              <a:t>ファイルをダウンロードして、解析する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47927F-66DF-5942-987C-B3F95C03873C}"/>
              </a:ext>
            </a:extLst>
          </p:cNvPr>
          <p:cNvSpPr txBox="1"/>
          <p:nvPr/>
        </p:nvSpPr>
        <p:spPr>
          <a:xfrm>
            <a:off x="1301858" y="4058062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ブラウザをエミュレートして、解析する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CE3854-48F4-E542-BFAF-85A066B232C6}"/>
              </a:ext>
            </a:extLst>
          </p:cNvPr>
          <p:cNvSpPr txBox="1"/>
          <p:nvPr/>
        </p:nvSpPr>
        <p:spPr>
          <a:xfrm>
            <a:off x="1735810" y="2749502"/>
            <a:ext cx="675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Beautiful Soup</a:t>
            </a:r>
            <a:r>
              <a:rPr lang="ja-JP" altLang="en-US"/>
              <a:t>などを利用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url</a:t>
            </a:r>
            <a:r>
              <a:rPr kumimoji="1" lang="ja-JP" altLang="en-US"/>
              <a:t>を開いた時点で取得できる情報であれば、この方法で可能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059E4A-86CB-4746-9726-8024F25C17D7}"/>
              </a:ext>
            </a:extLst>
          </p:cNvPr>
          <p:cNvSpPr txBox="1"/>
          <p:nvPr/>
        </p:nvSpPr>
        <p:spPr>
          <a:xfrm>
            <a:off x="1735810" y="4766457"/>
            <a:ext cx="901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Selenium</a:t>
            </a:r>
            <a:r>
              <a:rPr lang="ja-JP" altLang="en-US"/>
              <a:t>などを利用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ログインなどが必要な場合、この方法で情報を抽出する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商品の購入など、ブラウザでしかできない作業の自動化などにも活用できる技術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98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データの自動取得（クローラ）</a:t>
            </a: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E27C07D5-D987-3641-A008-D26F6B42E872}"/>
              </a:ext>
            </a:extLst>
          </p:cNvPr>
          <p:cNvSpPr/>
          <p:nvPr/>
        </p:nvSpPr>
        <p:spPr>
          <a:xfrm>
            <a:off x="1416106" y="1787792"/>
            <a:ext cx="3390563" cy="1570402"/>
          </a:xfrm>
          <a:prstGeom prst="clou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75D94782-1CBE-5D45-B348-BA6AAB7E43EE}"/>
              </a:ext>
            </a:extLst>
          </p:cNvPr>
          <p:cNvSpPr/>
          <p:nvPr/>
        </p:nvSpPr>
        <p:spPr>
          <a:xfrm>
            <a:off x="3940822" y="36940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6B86270-25E1-984D-818F-E7E8572DAC47}"/>
              </a:ext>
            </a:extLst>
          </p:cNvPr>
          <p:cNvSpPr/>
          <p:nvPr/>
        </p:nvSpPr>
        <p:spPr>
          <a:xfrm>
            <a:off x="4093222" y="38464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7FB392AA-19ED-E24F-86EE-22E99DECB9E1}"/>
              </a:ext>
            </a:extLst>
          </p:cNvPr>
          <p:cNvSpPr/>
          <p:nvPr/>
        </p:nvSpPr>
        <p:spPr>
          <a:xfrm>
            <a:off x="4245622" y="39988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48698B1-5AE8-094F-B738-2E22FBF5263F}"/>
              </a:ext>
            </a:extLst>
          </p:cNvPr>
          <p:cNvSpPr/>
          <p:nvPr/>
        </p:nvSpPr>
        <p:spPr>
          <a:xfrm>
            <a:off x="4398022" y="41512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12EB8DA-0489-9945-8468-E0ACEFF89A0D}"/>
              </a:ext>
            </a:extLst>
          </p:cNvPr>
          <p:cNvSpPr/>
          <p:nvPr/>
        </p:nvSpPr>
        <p:spPr>
          <a:xfrm>
            <a:off x="2112022" y="3726384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23FB95-3877-5445-B8A5-8CB6E7DA7BA0}"/>
              </a:ext>
            </a:extLst>
          </p:cNvPr>
          <p:cNvSpPr txBox="1"/>
          <p:nvPr/>
        </p:nvSpPr>
        <p:spPr>
          <a:xfrm>
            <a:off x="1660960" y="509258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サイトなど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1AB777-B271-0243-9E37-4DA9B9A7DC39}"/>
              </a:ext>
            </a:extLst>
          </p:cNvPr>
          <p:cNvSpPr txBox="1"/>
          <p:nvPr/>
        </p:nvSpPr>
        <p:spPr>
          <a:xfrm>
            <a:off x="3912104" y="526117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AF03A74-38D2-E64C-A901-0FAFA2A364C9}"/>
              </a:ext>
            </a:extLst>
          </p:cNvPr>
          <p:cNvCxnSpPr>
            <a:cxnSpLocks/>
            <a:stCxn id="7" idx="1"/>
            <a:endCxn id="14" idx="1"/>
          </p:cNvCxnSpPr>
          <p:nvPr/>
        </p:nvCxnSpPr>
        <p:spPr>
          <a:xfrm flipH="1">
            <a:off x="2569222" y="3356522"/>
            <a:ext cx="542166" cy="3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F4A32D6-675C-0D44-BC2C-D02B5D54A4D4}"/>
              </a:ext>
            </a:extLst>
          </p:cNvPr>
          <p:cNvCxnSpPr>
            <a:cxnSpLocks/>
            <a:stCxn id="9" idx="2"/>
            <a:endCxn id="14" idx="4"/>
          </p:cNvCxnSpPr>
          <p:nvPr/>
        </p:nvCxnSpPr>
        <p:spPr>
          <a:xfrm flipH="1">
            <a:off x="3026422" y="4179538"/>
            <a:ext cx="914400" cy="1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25C803D-3FDE-0546-9745-6C9FA93730EF}"/>
              </a:ext>
            </a:extLst>
          </p:cNvPr>
          <p:cNvCxnSpPr>
            <a:cxnSpLocks/>
            <a:stCxn id="10" idx="2"/>
            <a:endCxn id="14" idx="4"/>
          </p:cNvCxnSpPr>
          <p:nvPr/>
        </p:nvCxnSpPr>
        <p:spPr>
          <a:xfrm flipH="1">
            <a:off x="3026422" y="4331938"/>
            <a:ext cx="1066800" cy="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1EC4BA1-2C48-4B49-AAC1-F2D3DCEA3E87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3026422" y="4334460"/>
            <a:ext cx="1219200" cy="1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F0A4FC7-BF01-7D45-9635-0DA29116A434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3026422" y="4334460"/>
            <a:ext cx="1371600" cy="3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2E35D2B-3023-5645-943F-9331CC359A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085845" y="4509196"/>
            <a:ext cx="1889490" cy="12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B0025377-7B60-A843-842C-615F3232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19" y="3846415"/>
            <a:ext cx="1669227" cy="132556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30559D-1EDE-584D-9497-D2DF149C4286}"/>
              </a:ext>
            </a:extLst>
          </p:cNvPr>
          <p:cNvSpPr txBox="1"/>
          <p:nvPr/>
        </p:nvSpPr>
        <p:spPr>
          <a:xfrm>
            <a:off x="6704091" y="528983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ページ解析</a:t>
            </a:r>
            <a:endParaRPr lang="en-US" altLang="ja-JP" dirty="0"/>
          </a:p>
          <a:p>
            <a:r>
              <a:rPr lang="ja-JP" altLang="en-US"/>
              <a:t>情報抽出</a:t>
            </a:r>
            <a:endParaRPr kumimoji="1" lang="ja-JP" altLang="en-US"/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FBDF7D5E-D0A2-D449-A670-959899C9DCFA}"/>
              </a:ext>
            </a:extLst>
          </p:cNvPr>
          <p:cNvSpPr/>
          <p:nvPr/>
        </p:nvSpPr>
        <p:spPr>
          <a:xfrm>
            <a:off x="8935738" y="33635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13FFF079-3F54-1A41-B73E-BEDB9151EBDD}"/>
              </a:ext>
            </a:extLst>
          </p:cNvPr>
          <p:cNvSpPr/>
          <p:nvPr/>
        </p:nvSpPr>
        <p:spPr>
          <a:xfrm>
            <a:off x="9088138" y="35159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A16BD1E8-F8FA-7745-AEDB-C354D1DC6E95}"/>
              </a:ext>
            </a:extLst>
          </p:cNvPr>
          <p:cNvSpPr/>
          <p:nvPr/>
        </p:nvSpPr>
        <p:spPr>
          <a:xfrm>
            <a:off x="9240538" y="36683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B4612017-EA10-AF49-BCD6-AACCC058247A}"/>
              </a:ext>
            </a:extLst>
          </p:cNvPr>
          <p:cNvSpPr/>
          <p:nvPr/>
        </p:nvSpPr>
        <p:spPr>
          <a:xfrm>
            <a:off x="9392938" y="38207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6372EA9-6824-D340-A9C2-EE2CE0A59227}"/>
              </a:ext>
            </a:extLst>
          </p:cNvPr>
          <p:cNvSpPr/>
          <p:nvPr/>
        </p:nvSpPr>
        <p:spPr>
          <a:xfrm>
            <a:off x="9545338" y="39731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3F44862-6B87-844A-B1C0-B06300BEC6D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021338" y="3849118"/>
            <a:ext cx="914400" cy="67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9D5831C-3477-0B44-A77B-563197264753}"/>
              </a:ext>
            </a:extLst>
          </p:cNvPr>
          <p:cNvCxnSpPr>
            <a:cxnSpLocks/>
          </p:cNvCxnSpPr>
          <p:nvPr/>
        </p:nvCxnSpPr>
        <p:spPr>
          <a:xfrm flipH="1">
            <a:off x="8004158" y="4001518"/>
            <a:ext cx="1083980" cy="5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53B968F-CBD1-C348-8E2D-79CD9A835FF6}"/>
              </a:ext>
            </a:extLst>
          </p:cNvPr>
          <p:cNvCxnSpPr>
            <a:cxnSpLocks/>
          </p:cNvCxnSpPr>
          <p:nvPr/>
        </p:nvCxnSpPr>
        <p:spPr>
          <a:xfrm flipH="1">
            <a:off x="8004158" y="4153918"/>
            <a:ext cx="123638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0A00702-D615-0E4E-A8DD-CC49E6C7E128}"/>
              </a:ext>
            </a:extLst>
          </p:cNvPr>
          <p:cNvCxnSpPr>
            <a:cxnSpLocks/>
          </p:cNvCxnSpPr>
          <p:nvPr/>
        </p:nvCxnSpPr>
        <p:spPr>
          <a:xfrm flipH="1">
            <a:off x="8004158" y="4306318"/>
            <a:ext cx="1388780" cy="35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EB5F121-04DE-4241-B651-7A052835A734}"/>
              </a:ext>
            </a:extLst>
          </p:cNvPr>
          <p:cNvCxnSpPr>
            <a:cxnSpLocks/>
          </p:cNvCxnSpPr>
          <p:nvPr/>
        </p:nvCxnSpPr>
        <p:spPr>
          <a:xfrm flipH="1">
            <a:off x="8004158" y="4458718"/>
            <a:ext cx="1541180" cy="24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46BA41-1E27-6243-A47F-619B7A5AE11E}"/>
              </a:ext>
            </a:extLst>
          </p:cNvPr>
          <p:cNvSpPr txBox="1"/>
          <p:nvPr/>
        </p:nvSpPr>
        <p:spPr>
          <a:xfrm>
            <a:off x="8952019" y="51303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データベース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6C4840-C19E-F74F-97A4-18D9C7D5CE3D}"/>
              </a:ext>
            </a:extLst>
          </p:cNvPr>
          <p:cNvSpPr txBox="1"/>
          <p:nvPr/>
        </p:nvSpPr>
        <p:spPr>
          <a:xfrm>
            <a:off x="2871712" y="6109522"/>
            <a:ext cx="6317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毎日</a:t>
            </a:r>
            <a:r>
              <a:rPr kumimoji="1" lang="en-US" altLang="ja-JP" sz="2800" dirty="0"/>
              <a:t>0</a:t>
            </a:r>
            <a:r>
              <a:rPr kumimoji="1" lang="ja-JP" altLang="en-US" sz="2800"/>
              <a:t>時に</a:t>
            </a:r>
            <a:r>
              <a:rPr kumimoji="1" lang="en-US" altLang="ja-JP" sz="2800" dirty="0"/>
              <a:t>/1</a:t>
            </a:r>
            <a:r>
              <a:rPr kumimoji="1" lang="ja-JP" altLang="en-US" sz="2800"/>
              <a:t>時間おきに</a:t>
            </a:r>
            <a:r>
              <a:rPr kumimoji="1" lang="en-US" altLang="ja-JP" sz="2800" dirty="0"/>
              <a:t>/</a:t>
            </a:r>
            <a:r>
              <a:rPr kumimoji="1" lang="ja-JP" altLang="en-US" sz="2800"/>
              <a:t>一週間に一回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95B255-2134-FB4F-8A43-15C743DD2D5F}"/>
              </a:ext>
            </a:extLst>
          </p:cNvPr>
          <p:cNvSpPr txBox="1"/>
          <p:nvPr/>
        </p:nvSpPr>
        <p:spPr>
          <a:xfrm>
            <a:off x="9515959" y="640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などなど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0D37483-5015-A14C-9D51-7F1625B47011}"/>
              </a:ext>
            </a:extLst>
          </p:cNvPr>
          <p:cNvSpPr/>
          <p:nvPr/>
        </p:nvSpPr>
        <p:spPr>
          <a:xfrm>
            <a:off x="6096000" y="2588217"/>
            <a:ext cx="4783810" cy="3347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7ACF2-62E0-8E4C-BED7-30008F6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セクション概要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8BA8E3-6BC1-8F45-83BE-89415D15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  <a:endParaRPr kumimoji="1" lang="en-US" altLang="ja-JP" dirty="0"/>
          </a:p>
          <a:p>
            <a:r>
              <a:rPr lang="en-US" altLang="ja-JP" dirty="0"/>
              <a:t>【</a:t>
            </a:r>
            <a:r>
              <a:rPr lang="ja-JP" altLang="en-US"/>
              <a:t>実践</a:t>
            </a:r>
            <a:r>
              <a:rPr lang="en-US" altLang="ja-JP" dirty="0"/>
              <a:t>】html</a:t>
            </a:r>
            <a:r>
              <a:rPr lang="ja-JP" altLang="en-US"/>
              <a:t>データの取得</a:t>
            </a:r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/>
              <a:t>実践</a:t>
            </a:r>
            <a:r>
              <a:rPr kumimoji="1" lang="en-US" altLang="ja-JP" dirty="0"/>
              <a:t>】</a:t>
            </a:r>
            <a:r>
              <a:rPr kumimoji="1" lang="en-US" altLang="ja-JP" dirty="0" err="1"/>
              <a:t>BeautifulSoup</a:t>
            </a:r>
            <a:r>
              <a:rPr kumimoji="1" lang="ja-JP" altLang="en-US"/>
              <a:t>を用いた</a:t>
            </a:r>
            <a:r>
              <a:rPr lang="ja-JP" altLang="en-US"/>
              <a:t>スクレイピング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7ACF2-62E0-8E4C-BED7-30008F6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セクション概要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8BA8E3-6BC1-8F45-83BE-89415D15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Web</a:t>
            </a:r>
            <a:r>
              <a:rPr kumimoji="1" lang="ja-JP" altLang="en-US" b="1">
                <a:solidFill>
                  <a:schemeClr val="accent1"/>
                </a:solidFill>
              </a:rPr>
              <a:t>スクレイピングの仕組み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lang="en-US" altLang="ja-JP" dirty="0"/>
              <a:t>【</a:t>
            </a:r>
            <a:r>
              <a:rPr lang="ja-JP" altLang="en-US"/>
              <a:t>実践</a:t>
            </a:r>
            <a:r>
              <a:rPr lang="en-US" altLang="ja-JP" dirty="0"/>
              <a:t>】html</a:t>
            </a:r>
            <a:r>
              <a:rPr lang="ja-JP" altLang="en-US"/>
              <a:t>データの取得</a:t>
            </a:r>
            <a:endParaRPr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/>
              <a:t>実践</a:t>
            </a:r>
            <a:r>
              <a:rPr kumimoji="1" lang="en-US" altLang="ja-JP" dirty="0"/>
              <a:t>】</a:t>
            </a:r>
            <a:r>
              <a:rPr kumimoji="1" lang="en-US" altLang="ja-JP" dirty="0" err="1"/>
              <a:t>BeautifulSoup</a:t>
            </a:r>
            <a:r>
              <a:rPr kumimoji="1" lang="ja-JP" altLang="en-US"/>
              <a:t>を用いた</a:t>
            </a:r>
            <a:r>
              <a:rPr lang="ja-JP" altLang="en-US"/>
              <a:t>スクレイピング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07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3DF0E0-6FE7-8543-B179-FCEA92C6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ウェブサイトから情報を抽出するコンピュータソフトウェア技術のこと</a:t>
            </a:r>
            <a:r>
              <a:rPr lang="en-US" altLang="ja-JP" dirty="0"/>
              <a:t>(</a:t>
            </a:r>
            <a:r>
              <a:rPr lang="en" altLang="ja-JP" dirty="0">
                <a:hlinkClick r:id="rId2"/>
              </a:rPr>
              <a:t>https://ja.wikipedia.org/wiki/%E3%82%A6%E3%82%A7%E3%83%96%E3%82%B9%E3%82%AF%E3%83%AC%E3%82%A4%E3%83%94%E3%83%B3%E3%82%B0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1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64EEEC37-AD75-624F-B808-7D4164DF4591}"/>
              </a:ext>
            </a:extLst>
          </p:cNvPr>
          <p:cNvSpPr/>
          <p:nvPr/>
        </p:nvSpPr>
        <p:spPr>
          <a:xfrm>
            <a:off x="1416106" y="1787792"/>
            <a:ext cx="3390563" cy="1570402"/>
          </a:xfrm>
          <a:prstGeom prst="clou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D2ACED5C-A7A8-CD43-8D34-B1D973A3743E}"/>
              </a:ext>
            </a:extLst>
          </p:cNvPr>
          <p:cNvSpPr/>
          <p:nvPr/>
        </p:nvSpPr>
        <p:spPr>
          <a:xfrm>
            <a:off x="2112022" y="3726384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74060-39C5-D343-9A58-2376E94B3D08}"/>
              </a:ext>
            </a:extLst>
          </p:cNvPr>
          <p:cNvSpPr txBox="1"/>
          <p:nvPr/>
        </p:nvSpPr>
        <p:spPr>
          <a:xfrm>
            <a:off x="1660960" y="509258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サイトなど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7724EC-DFB4-BA41-8285-67CAB95E726C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flipH="1">
            <a:off x="2569222" y="3356522"/>
            <a:ext cx="542166" cy="3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64EEEC37-AD75-624F-B808-7D4164DF4591}"/>
              </a:ext>
            </a:extLst>
          </p:cNvPr>
          <p:cNvSpPr/>
          <p:nvPr/>
        </p:nvSpPr>
        <p:spPr>
          <a:xfrm>
            <a:off x="1416106" y="1787792"/>
            <a:ext cx="3390563" cy="1570402"/>
          </a:xfrm>
          <a:prstGeom prst="clou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9AC2E09-0ED9-8044-98C6-7A3A3FB573F9}"/>
              </a:ext>
            </a:extLst>
          </p:cNvPr>
          <p:cNvSpPr/>
          <p:nvPr/>
        </p:nvSpPr>
        <p:spPr>
          <a:xfrm>
            <a:off x="3940822" y="36940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1B45C5D4-EA29-D144-86CA-AF32C2A65B3F}"/>
              </a:ext>
            </a:extLst>
          </p:cNvPr>
          <p:cNvSpPr/>
          <p:nvPr/>
        </p:nvSpPr>
        <p:spPr>
          <a:xfrm>
            <a:off x="4093222" y="38464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6C93FA6F-70F3-384A-8354-87C59ADCC7DE}"/>
              </a:ext>
            </a:extLst>
          </p:cNvPr>
          <p:cNvSpPr/>
          <p:nvPr/>
        </p:nvSpPr>
        <p:spPr>
          <a:xfrm>
            <a:off x="4245622" y="39988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23D7F1DA-6DC7-6445-956D-15622522D8DA}"/>
              </a:ext>
            </a:extLst>
          </p:cNvPr>
          <p:cNvSpPr/>
          <p:nvPr/>
        </p:nvSpPr>
        <p:spPr>
          <a:xfrm>
            <a:off x="4398022" y="41512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D2ACED5C-A7A8-CD43-8D34-B1D973A3743E}"/>
              </a:ext>
            </a:extLst>
          </p:cNvPr>
          <p:cNvSpPr/>
          <p:nvPr/>
        </p:nvSpPr>
        <p:spPr>
          <a:xfrm>
            <a:off x="2112022" y="3726384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74060-39C5-D343-9A58-2376E94B3D08}"/>
              </a:ext>
            </a:extLst>
          </p:cNvPr>
          <p:cNvSpPr txBox="1"/>
          <p:nvPr/>
        </p:nvSpPr>
        <p:spPr>
          <a:xfrm>
            <a:off x="1660960" y="509258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サイトなど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635A-515F-684D-9414-29A8C0A38E3F}"/>
              </a:ext>
            </a:extLst>
          </p:cNvPr>
          <p:cNvSpPr txBox="1"/>
          <p:nvPr/>
        </p:nvSpPr>
        <p:spPr>
          <a:xfrm>
            <a:off x="3912104" y="526117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7724EC-DFB4-BA41-8285-67CAB95E726C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flipH="1">
            <a:off x="2569222" y="3356522"/>
            <a:ext cx="542166" cy="3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D6587E-254B-C54F-A9C4-22A66CE277A7}"/>
              </a:ext>
            </a:extLst>
          </p:cNvPr>
          <p:cNvCxnSpPr>
            <a:cxnSpLocks/>
            <a:stCxn id="9" idx="2"/>
            <a:endCxn id="13" idx="4"/>
          </p:cNvCxnSpPr>
          <p:nvPr/>
        </p:nvCxnSpPr>
        <p:spPr>
          <a:xfrm flipH="1">
            <a:off x="3026422" y="4179538"/>
            <a:ext cx="914400" cy="1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0735B3-333A-F744-9695-28F77B14AC90}"/>
              </a:ext>
            </a:extLst>
          </p:cNvPr>
          <p:cNvCxnSpPr>
            <a:cxnSpLocks/>
            <a:stCxn id="10" idx="2"/>
            <a:endCxn id="13" idx="4"/>
          </p:cNvCxnSpPr>
          <p:nvPr/>
        </p:nvCxnSpPr>
        <p:spPr>
          <a:xfrm flipH="1">
            <a:off x="3026422" y="4331938"/>
            <a:ext cx="1066800" cy="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19522EB-E3EF-B54B-A4E8-D8268700F638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219200" cy="1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E26CD4-595A-3E40-80A4-F32B3454F519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371600" cy="3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7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64EEEC37-AD75-624F-B808-7D4164DF4591}"/>
              </a:ext>
            </a:extLst>
          </p:cNvPr>
          <p:cNvSpPr/>
          <p:nvPr/>
        </p:nvSpPr>
        <p:spPr>
          <a:xfrm>
            <a:off x="1416106" y="1787792"/>
            <a:ext cx="3390563" cy="1570402"/>
          </a:xfrm>
          <a:prstGeom prst="clou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9AC2E09-0ED9-8044-98C6-7A3A3FB573F9}"/>
              </a:ext>
            </a:extLst>
          </p:cNvPr>
          <p:cNvSpPr/>
          <p:nvPr/>
        </p:nvSpPr>
        <p:spPr>
          <a:xfrm>
            <a:off x="3940822" y="36940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1B45C5D4-EA29-D144-86CA-AF32C2A65B3F}"/>
              </a:ext>
            </a:extLst>
          </p:cNvPr>
          <p:cNvSpPr/>
          <p:nvPr/>
        </p:nvSpPr>
        <p:spPr>
          <a:xfrm>
            <a:off x="4093222" y="38464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6C93FA6F-70F3-384A-8354-87C59ADCC7DE}"/>
              </a:ext>
            </a:extLst>
          </p:cNvPr>
          <p:cNvSpPr/>
          <p:nvPr/>
        </p:nvSpPr>
        <p:spPr>
          <a:xfrm>
            <a:off x="4245622" y="39988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23D7F1DA-6DC7-6445-956D-15622522D8DA}"/>
              </a:ext>
            </a:extLst>
          </p:cNvPr>
          <p:cNvSpPr/>
          <p:nvPr/>
        </p:nvSpPr>
        <p:spPr>
          <a:xfrm>
            <a:off x="4398022" y="41512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D2ACED5C-A7A8-CD43-8D34-B1D973A3743E}"/>
              </a:ext>
            </a:extLst>
          </p:cNvPr>
          <p:cNvSpPr/>
          <p:nvPr/>
        </p:nvSpPr>
        <p:spPr>
          <a:xfrm>
            <a:off x="2112022" y="3726384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74060-39C5-D343-9A58-2376E94B3D08}"/>
              </a:ext>
            </a:extLst>
          </p:cNvPr>
          <p:cNvSpPr txBox="1"/>
          <p:nvPr/>
        </p:nvSpPr>
        <p:spPr>
          <a:xfrm>
            <a:off x="1660960" y="509258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サイトなど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635A-515F-684D-9414-29A8C0A38E3F}"/>
              </a:ext>
            </a:extLst>
          </p:cNvPr>
          <p:cNvSpPr txBox="1"/>
          <p:nvPr/>
        </p:nvSpPr>
        <p:spPr>
          <a:xfrm>
            <a:off x="3912104" y="526117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7724EC-DFB4-BA41-8285-67CAB95E726C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flipH="1">
            <a:off x="2569222" y="3356522"/>
            <a:ext cx="542166" cy="3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D6587E-254B-C54F-A9C4-22A66CE277A7}"/>
              </a:ext>
            </a:extLst>
          </p:cNvPr>
          <p:cNvCxnSpPr>
            <a:cxnSpLocks/>
            <a:stCxn id="9" idx="2"/>
            <a:endCxn id="13" idx="4"/>
          </p:cNvCxnSpPr>
          <p:nvPr/>
        </p:nvCxnSpPr>
        <p:spPr>
          <a:xfrm flipH="1">
            <a:off x="3026422" y="4179538"/>
            <a:ext cx="914400" cy="1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0735B3-333A-F744-9695-28F77B14AC90}"/>
              </a:ext>
            </a:extLst>
          </p:cNvPr>
          <p:cNvCxnSpPr>
            <a:cxnSpLocks/>
            <a:stCxn id="10" idx="2"/>
            <a:endCxn id="13" idx="4"/>
          </p:cNvCxnSpPr>
          <p:nvPr/>
        </p:nvCxnSpPr>
        <p:spPr>
          <a:xfrm flipH="1">
            <a:off x="3026422" y="4331938"/>
            <a:ext cx="1066800" cy="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19522EB-E3EF-B54B-A4E8-D8268700F638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219200" cy="1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E26CD4-595A-3E40-80A4-F32B3454F519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371600" cy="3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5CFBDA5-63C8-1F41-8C72-B659ED9DAF9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085845" y="4509196"/>
            <a:ext cx="1889490" cy="12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E29DFE6F-F90E-C44B-86FE-BC917CE3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19" y="3846415"/>
            <a:ext cx="1669227" cy="1325563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5001475-51D9-3A4C-A683-06285EFF8B13}"/>
              </a:ext>
            </a:extLst>
          </p:cNvPr>
          <p:cNvSpPr txBox="1"/>
          <p:nvPr/>
        </p:nvSpPr>
        <p:spPr>
          <a:xfrm>
            <a:off x="6704091" y="528983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ページ解析</a:t>
            </a:r>
            <a:endParaRPr lang="en-US" altLang="ja-JP" dirty="0"/>
          </a:p>
          <a:p>
            <a:r>
              <a:rPr lang="ja-JP" altLang="en-US"/>
              <a:t>情報抽出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2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64EEEC37-AD75-624F-B808-7D4164DF4591}"/>
              </a:ext>
            </a:extLst>
          </p:cNvPr>
          <p:cNvSpPr/>
          <p:nvPr/>
        </p:nvSpPr>
        <p:spPr>
          <a:xfrm>
            <a:off x="1416106" y="1787792"/>
            <a:ext cx="3390563" cy="1570402"/>
          </a:xfrm>
          <a:prstGeom prst="clou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9AC2E09-0ED9-8044-98C6-7A3A3FB573F9}"/>
              </a:ext>
            </a:extLst>
          </p:cNvPr>
          <p:cNvSpPr/>
          <p:nvPr/>
        </p:nvSpPr>
        <p:spPr>
          <a:xfrm>
            <a:off x="3940822" y="36940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1B45C5D4-EA29-D144-86CA-AF32C2A65B3F}"/>
              </a:ext>
            </a:extLst>
          </p:cNvPr>
          <p:cNvSpPr/>
          <p:nvPr/>
        </p:nvSpPr>
        <p:spPr>
          <a:xfrm>
            <a:off x="4093222" y="38464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6C93FA6F-70F3-384A-8354-87C59ADCC7DE}"/>
              </a:ext>
            </a:extLst>
          </p:cNvPr>
          <p:cNvSpPr/>
          <p:nvPr/>
        </p:nvSpPr>
        <p:spPr>
          <a:xfrm>
            <a:off x="4245622" y="39988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23D7F1DA-6DC7-6445-956D-15622522D8DA}"/>
              </a:ext>
            </a:extLst>
          </p:cNvPr>
          <p:cNvSpPr/>
          <p:nvPr/>
        </p:nvSpPr>
        <p:spPr>
          <a:xfrm>
            <a:off x="4398022" y="41512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D2ACED5C-A7A8-CD43-8D34-B1D973A3743E}"/>
              </a:ext>
            </a:extLst>
          </p:cNvPr>
          <p:cNvSpPr/>
          <p:nvPr/>
        </p:nvSpPr>
        <p:spPr>
          <a:xfrm>
            <a:off x="2112022" y="3726384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74060-39C5-D343-9A58-2376E94B3D08}"/>
              </a:ext>
            </a:extLst>
          </p:cNvPr>
          <p:cNvSpPr txBox="1"/>
          <p:nvPr/>
        </p:nvSpPr>
        <p:spPr>
          <a:xfrm>
            <a:off x="1660960" y="509258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サイトなど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635A-515F-684D-9414-29A8C0A38E3F}"/>
              </a:ext>
            </a:extLst>
          </p:cNvPr>
          <p:cNvSpPr txBox="1"/>
          <p:nvPr/>
        </p:nvSpPr>
        <p:spPr>
          <a:xfrm>
            <a:off x="3912104" y="526117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7724EC-DFB4-BA41-8285-67CAB95E726C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flipH="1">
            <a:off x="2569222" y="3356522"/>
            <a:ext cx="542166" cy="3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D6587E-254B-C54F-A9C4-22A66CE277A7}"/>
              </a:ext>
            </a:extLst>
          </p:cNvPr>
          <p:cNvCxnSpPr>
            <a:cxnSpLocks/>
            <a:stCxn id="9" idx="2"/>
            <a:endCxn id="13" idx="4"/>
          </p:cNvCxnSpPr>
          <p:nvPr/>
        </p:nvCxnSpPr>
        <p:spPr>
          <a:xfrm flipH="1">
            <a:off x="3026422" y="4179538"/>
            <a:ext cx="914400" cy="1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0735B3-333A-F744-9695-28F77B14AC90}"/>
              </a:ext>
            </a:extLst>
          </p:cNvPr>
          <p:cNvCxnSpPr>
            <a:cxnSpLocks/>
            <a:stCxn id="10" idx="2"/>
            <a:endCxn id="13" idx="4"/>
          </p:cNvCxnSpPr>
          <p:nvPr/>
        </p:nvCxnSpPr>
        <p:spPr>
          <a:xfrm flipH="1">
            <a:off x="3026422" y="4331938"/>
            <a:ext cx="1066800" cy="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19522EB-E3EF-B54B-A4E8-D8268700F638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219200" cy="1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E26CD4-595A-3E40-80A4-F32B3454F519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371600" cy="3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5CFBDA5-63C8-1F41-8C72-B659ED9DAF9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085845" y="4509196"/>
            <a:ext cx="1889490" cy="12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E29DFE6F-F90E-C44B-86FE-BC917CE3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19" y="3846415"/>
            <a:ext cx="1669227" cy="1325563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5001475-51D9-3A4C-A683-06285EFF8B13}"/>
              </a:ext>
            </a:extLst>
          </p:cNvPr>
          <p:cNvSpPr txBox="1"/>
          <p:nvPr/>
        </p:nvSpPr>
        <p:spPr>
          <a:xfrm>
            <a:off x="6704091" y="528983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ページ解析</a:t>
            </a:r>
            <a:endParaRPr lang="en-US" altLang="ja-JP" dirty="0"/>
          </a:p>
          <a:p>
            <a:r>
              <a:rPr lang="ja-JP" altLang="en-US"/>
              <a:t>情報抽出</a:t>
            </a:r>
            <a:endParaRPr kumimoji="1" lang="ja-JP" altLang="en-US"/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EDDC4FB6-DAD3-A143-B30B-B754DDE789B1}"/>
              </a:ext>
            </a:extLst>
          </p:cNvPr>
          <p:cNvSpPr/>
          <p:nvPr/>
        </p:nvSpPr>
        <p:spPr>
          <a:xfrm>
            <a:off x="8935738" y="33635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1 つの角を切り取った四角形 50">
            <a:extLst>
              <a:ext uri="{FF2B5EF4-FFF2-40B4-BE49-F238E27FC236}">
                <a16:creationId xmlns:a16="http://schemas.microsoft.com/office/drawing/2014/main" id="{972ED58D-2C71-6B44-A3C7-8DD417C73546}"/>
              </a:ext>
            </a:extLst>
          </p:cNvPr>
          <p:cNvSpPr/>
          <p:nvPr/>
        </p:nvSpPr>
        <p:spPr>
          <a:xfrm>
            <a:off x="9088138" y="35159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1 つの角を切り取った四角形 51">
            <a:extLst>
              <a:ext uri="{FF2B5EF4-FFF2-40B4-BE49-F238E27FC236}">
                <a16:creationId xmlns:a16="http://schemas.microsoft.com/office/drawing/2014/main" id="{5B1E51B1-1B8C-184F-958C-0548F859A632}"/>
              </a:ext>
            </a:extLst>
          </p:cNvPr>
          <p:cNvSpPr/>
          <p:nvPr/>
        </p:nvSpPr>
        <p:spPr>
          <a:xfrm>
            <a:off x="9240538" y="36683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1 つの角を切り取った四角形 52">
            <a:extLst>
              <a:ext uri="{FF2B5EF4-FFF2-40B4-BE49-F238E27FC236}">
                <a16:creationId xmlns:a16="http://schemas.microsoft.com/office/drawing/2014/main" id="{96C91ED9-6AAF-7C4E-97A8-18F6B79905A5}"/>
              </a:ext>
            </a:extLst>
          </p:cNvPr>
          <p:cNvSpPr/>
          <p:nvPr/>
        </p:nvSpPr>
        <p:spPr>
          <a:xfrm>
            <a:off x="9392938" y="38207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F01685B6-DF6A-2148-A0DC-1C4F03005FC8}"/>
              </a:ext>
            </a:extLst>
          </p:cNvPr>
          <p:cNvSpPr/>
          <p:nvPr/>
        </p:nvSpPr>
        <p:spPr>
          <a:xfrm>
            <a:off x="9545338" y="39731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C9BF9B2-33C4-1A4F-ACBB-25362B42C20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021338" y="3849118"/>
            <a:ext cx="914400" cy="67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A4E7397-BA64-3F41-9AAF-A86C0317200E}"/>
              </a:ext>
            </a:extLst>
          </p:cNvPr>
          <p:cNvCxnSpPr>
            <a:cxnSpLocks/>
          </p:cNvCxnSpPr>
          <p:nvPr/>
        </p:nvCxnSpPr>
        <p:spPr>
          <a:xfrm flipH="1">
            <a:off x="8004158" y="4001518"/>
            <a:ext cx="1083980" cy="5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8DBBD5B-0BD9-AA46-AEB9-9771450ACDAC}"/>
              </a:ext>
            </a:extLst>
          </p:cNvPr>
          <p:cNvCxnSpPr>
            <a:cxnSpLocks/>
          </p:cNvCxnSpPr>
          <p:nvPr/>
        </p:nvCxnSpPr>
        <p:spPr>
          <a:xfrm flipH="1">
            <a:off x="8004158" y="4153918"/>
            <a:ext cx="123638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7BF165A-E2E9-7644-97B3-159055D9C960}"/>
              </a:ext>
            </a:extLst>
          </p:cNvPr>
          <p:cNvCxnSpPr>
            <a:cxnSpLocks/>
          </p:cNvCxnSpPr>
          <p:nvPr/>
        </p:nvCxnSpPr>
        <p:spPr>
          <a:xfrm flipH="1">
            <a:off x="8004158" y="4306318"/>
            <a:ext cx="1388780" cy="35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294942E-3A9B-3E40-AC4B-BB81EA9AB4E9}"/>
              </a:ext>
            </a:extLst>
          </p:cNvPr>
          <p:cNvCxnSpPr>
            <a:cxnSpLocks/>
          </p:cNvCxnSpPr>
          <p:nvPr/>
        </p:nvCxnSpPr>
        <p:spPr>
          <a:xfrm flipH="1">
            <a:off x="8004158" y="4458718"/>
            <a:ext cx="1541180" cy="24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99F247F-3F3C-334C-974D-ED6E6A994F96}"/>
              </a:ext>
            </a:extLst>
          </p:cNvPr>
          <p:cNvSpPr txBox="1"/>
          <p:nvPr/>
        </p:nvSpPr>
        <p:spPr>
          <a:xfrm>
            <a:off x="8952019" y="51303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データベース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9F829-21B8-EC4A-B712-DBD42FE0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スクレイピングの仕組み</a:t>
            </a:r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64EEEC37-AD75-624F-B808-7D4164DF4591}"/>
              </a:ext>
            </a:extLst>
          </p:cNvPr>
          <p:cNvSpPr/>
          <p:nvPr/>
        </p:nvSpPr>
        <p:spPr>
          <a:xfrm>
            <a:off x="1416106" y="1787792"/>
            <a:ext cx="3390563" cy="1570402"/>
          </a:xfrm>
          <a:prstGeom prst="clou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Internet</a:t>
            </a:r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9AC2E09-0ED9-8044-98C6-7A3A3FB573F9}"/>
              </a:ext>
            </a:extLst>
          </p:cNvPr>
          <p:cNvSpPr/>
          <p:nvPr/>
        </p:nvSpPr>
        <p:spPr>
          <a:xfrm>
            <a:off x="3940822" y="36940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1B45C5D4-EA29-D144-86CA-AF32C2A65B3F}"/>
              </a:ext>
            </a:extLst>
          </p:cNvPr>
          <p:cNvSpPr/>
          <p:nvPr/>
        </p:nvSpPr>
        <p:spPr>
          <a:xfrm>
            <a:off x="4093222" y="38464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6C93FA6F-70F3-384A-8354-87C59ADCC7DE}"/>
              </a:ext>
            </a:extLst>
          </p:cNvPr>
          <p:cNvSpPr/>
          <p:nvPr/>
        </p:nvSpPr>
        <p:spPr>
          <a:xfrm>
            <a:off x="4245622" y="39988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23D7F1DA-6DC7-6445-956D-15622522D8DA}"/>
              </a:ext>
            </a:extLst>
          </p:cNvPr>
          <p:cNvSpPr/>
          <p:nvPr/>
        </p:nvSpPr>
        <p:spPr>
          <a:xfrm>
            <a:off x="4398022" y="415121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D2ACED5C-A7A8-CD43-8D34-B1D973A3743E}"/>
              </a:ext>
            </a:extLst>
          </p:cNvPr>
          <p:cNvSpPr/>
          <p:nvPr/>
        </p:nvSpPr>
        <p:spPr>
          <a:xfrm>
            <a:off x="2112022" y="3726384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74060-39C5-D343-9A58-2376E94B3D08}"/>
              </a:ext>
            </a:extLst>
          </p:cNvPr>
          <p:cNvSpPr txBox="1"/>
          <p:nvPr/>
        </p:nvSpPr>
        <p:spPr>
          <a:xfrm>
            <a:off x="1660960" y="509258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サイトなど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635A-515F-684D-9414-29A8C0A38E3F}"/>
              </a:ext>
            </a:extLst>
          </p:cNvPr>
          <p:cNvSpPr txBox="1"/>
          <p:nvPr/>
        </p:nvSpPr>
        <p:spPr>
          <a:xfrm>
            <a:off x="3912104" y="526117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lang="ja-JP" altLang="en-US"/>
              <a:t>ページ</a:t>
            </a:r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7724EC-DFB4-BA41-8285-67CAB95E726C}"/>
              </a:ext>
            </a:extLst>
          </p:cNvPr>
          <p:cNvCxnSpPr>
            <a:cxnSpLocks/>
            <a:stCxn id="6" idx="1"/>
            <a:endCxn id="13" idx="1"/>
          </p:cNvCxnSpPr>
          <p:nvPr/>
        </p:nvCxnSpPr>
        <p:spPr>
          <a:xfrm flipH="1">
            <a:off x="2569222" y="3356522"/>
            <a:ext cx="542166" cy="36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D6587E-254B-C54F-A9C4-22A66CE277A7}"/>
              </a:ext>
            </a:extLst>
          </p:cNvPr>
          <p:cNvCxnSpPr>
            <a:cxnSpLocks/>
            <a:stCxn id="9" idx="2"/>
            <a:endCxn id="13" idx="4"/>
          </p:cNvCxnSpPr>
          <p:nvPr/>
        </p:nvCxnSpPr>
        <p:spPr>
          <a:xfrm flipH="1">
            <a:off x="3026422" y="4179538"/>
            <a:ext cx="914400" cy="15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B0735B3-333A-F744-9695-28F77B14AC90}"/>
              </a:ext>
            </a:extLst>
          </p:cNvPr>
          <p:cNvCxnSpPr>
            <a:cxnSpLocks/>
            <a:stCxn id="10" idx="2"/>
            <a:endCxn id="13" idx="4"/>
          </p:cNvCxnSpPr>
          <p:nvPr/>
        </p:nvCxnSpPr>
        <p:spPr>
          <a:xfrm flipH="1">
            <a:off x="3026422" y="4331938"/>
            <a:ext cx="1066800" cy="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19522EB-E3EF-B54B-A4E8-D8268700F638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219200" cy="14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E26CD4-595A-3E40-80A4-F32B3454F519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026422" y="4334460"/>
            <a:ext cx="1371600" cy="3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5CFBDA5-63C8-1F41-8C72-B659ED9DAF9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085845" y="4509196"/>
            <a:ext cx="1889490" cy="12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E29DFE6F-F90E-C44B-86FE-BC917CE3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19" y="3846415"/>
            <a:ext cx="1669227" cy="1325563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5001475-51D9-3A4C-A683-06285EFF8B13}"/>
              </a:ext>
            </a:extLst>
          </p:cNvPr>
          <p:cNvSpPr txBox="1"/>
          <p:nvPr/>
        </p:nvSpPr>
        <p:spPr>
          <a:xfrm>
            <a:off x="6704091" y="528983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ページ解析</a:t>
            </a:r>
            <a:endParaRPr lang="en-US" altLang="ja-JP" dirty="0"/>
          </a:p>
          <a:p>
            <a:r>
              <a:rPr lang="ja-JP" altLang="en-US"/>
              <a:t>情報抽出</a:t>
            </a:r>
            <a:endParaRPr kumimoji="1" lang="ja-JP" altLang="en-US"/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EDDC4FB6-DAD3-A143-B30B-B754DDE789B1}"/>
              </a:ext>
            </a:extLst>
          </p:cNvPr>
          <p:cNvSpPr/>
          <p:nvPr/>
        </p:nvSpPr>
        <p:spPr>
          <a:xfrm>
            <a:off x="8935738" y="33635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1 つの角を切り取った四角形 50">
            <a:extLst>
              <a:ext uri="{FF2B5EF4-FFF2-40B4-BE49-F238E27FC236}">
                <a16:creationId xmlns:a16="http://schemas.microsoft.com/office/drawing/2014/main" id="{972ED58D-2C71-6B44-A3C7-8DD417C73546}"/>
              </a:ext>
            </a:extLst>
          </p:cNvPr>
          <p:cNvSpPr/>
          <p:nvPr/>
        </p:nvSpPr>
        <p:spPr>
          <a:xfrm>
            <a:off x="9088138" y="35159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1 つの角を切り取った四角形 51">
            <a:extLst>
              <a:ext uri="{FF2B5EF4-FFF2-40B4-BE49-F238E27FC236}">
                <a16:creationId xmlns:a16="http://schemas.microsoft.com/office/drawing/2014/main" id="{5B1E51B1-1B8C-184F-958C-0548F859A632}"/>
              </a:ext>
            </a:extLst>
          </p:cNvPr>
          <p:cNvSpPr/>
          <p:nvPr/>
        </p:nvSpPr>
        <p:spPr>
          <a:xfrm>
            <a:off x="9240538" y="36683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1 つの角を切り取った四角形 52">
            <a:extLst>
              <a:ext uri="{FF2B5EF4-FFF2-40B4-BE49-F238E27FC236}">
                <a16:creationId xmlns:a16="http://schemas.microsoft.com/office/drawing/2014/main" id="{96C91ED9-6AAF-7C4E-97A8-18F6B79905A5}"/>
              </a:ext>
            </a:extLst>
          </p:cNvPr>
          <p:cNvSpPr/>
          <p:nvPr/>
        </p:nvSpPr>
        <p:spPr>
          <a:xfrm>
            <a:off x="9392938" y="38207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F01685B6-DF6A-2148-A0DC-1C4F03005FC8}"/>
              </a:ext>
            </a:extLst>
          </p:cNvPr>
          <p:cNvSpPr/>
          <p:nvPr/>
        </p:nvSpPr>
        <p:spPr>
          <a:xfrm>
            <a:off x="9545338" y="3973195"/>
            <a:ext cx="687823" cy="97104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C9BF9B2-33C4-1A4F-ACBB-25362B42C20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021338" y="3849118"/>
            <a:ext cx="914400" cy="677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A4E7397-BA64-3F41-9AAF-A86C0317200E}"/>
              </a:ext>
            </a:extLst>
          </p:cNvPr>
          <p:cNvCxnSpPr>
            <a:cxnSpLocks/>
          </p:cNvCxnSpPr>
          <p:nvPr/>
        </p:nvCxnSpPr>
        <p:spPr>
          <a:xfrm flipH="1">
            <a:off x="8004158" y="4001518"/>
            <a:ext cx="1083980" cy="5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8DBBD5B-0BD9-AA46-AEB9-9771450ACDAC}"/>
              </a:ext>
            </a:extLst>
          </p:cNvPr>
          <p:cNvCxnSpPr>
            <a:cxnSpLocks/>
          </p:cNvCxnSpPr>
          <p:nvPr/>
        </p:nvCxnSpPr>
        <p:spPr>
          <a:xfrm flipH="1">
            <a:off x="8004158" y="4153918"/>
            <a:ext cx="123638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7BF165A-E2E9-7644-97B3-159055D9C960}"/>
              </a:ext>
            </a:extLst>
          </p:cNvPr>
          <p:cNvCxnSpPr>
            <a:cxnSpLocks/>
          </p:cNvCxnSpPr>
          <p:nvPr/>
        </p:nvCxnSpPr>
        <p:spPr>
          <a:xfrm flipH="1">
            <a:off x="8004158" y="4306318"/>
            <a:ext cx="1388780" cy="35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294942E-3A9B-3E40-AC4B-BB81EA9AB4E9}"/>
              </a:ext>
            </a:extLst>
          </p:cNvPr>
          <p:cNvCxnSpPr>
            <a:cxnSpLocks/>
          </p:cNvCxnSpPr>
          <p:nvPr/>
        </p:nvCxnSpPr>
        <p:spPr>
          <a:xfrm flipH="1">
            <a:off x="8004158" y="4458718"/>
            <a:ext cx="1541180" cy="24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99F247F-3F3C-334C-974D-ED6E6A994F96}"/>
              </a:ext>
            </a:extLst>
          </p:cNvPr>
          <p:cNvSpPr txBox="1"/>
          <p:nvPr/>
        </p:nvSpPr>
        <p:spPr>
          <a:xfrm>
            <a:off x="8952019" y="51303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データベース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14DF05-EB06-9A4C-BEE3-01A3813FC27F}"/>
              </a:ext>
            </a:extLst>
          </p:cNvPr>
          <p:cNvSpPr txBox="1"/>
          <p:nvPr/>
        </p:nvSpPr>
        <p:spPr>
          <a:xfrm>
            <a:off x="6098374" y="194116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対象</a:t>
            </a:r>
            <a:r>
              <a:rPr lang="en-US" altLang="ja-JP" dirty="0"/>
              <a:t>URL</a:t>
            </a:r>
            <a:r>
              <a:rPr kumimoji="1" lang="ja-JP" altLang="en-US"/>
              <a:t>のリストを取得する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ja-JP" altLang="en-US"/>
              <a:t>各</a:t>
            </a:r>
            <a:r>
              <a:rPr lang="en-US" altLang="ja-JP" dirty="0"/>
              <a:t>URL</a:t>
            </a:r>
            <a:r>
              <a:rPr lang="ja-JP" altLang="en-US"/>
              <a:t>から</a:t>
            </a:r>
            <a:r>
              <a:rPr lang="en-US" altLang="ja-JP" dirty="0"/>
              <a:t>HTML</a:t>
            </a:r>
            <a:r>
              <a:rPr lang="ja-JP" altLang="en-US"/>
              <a:t>ファイルのダウンロードする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/>
              <a:t>HTML</a:t>
            </a:r>
            <a:r>
              <a:rPr kumimoji="1" lang="ja-JP" altLang="en-US"/>
              <a:t>を解析し、データを抽出する</a:t>
            </a:r>
          </a:p>
        </p:txBody>
      </p:sp>
    </p:spTree>
    <p:extLst>
      <p:ext uri="{BB962C8B-B14F-4D97-AF65-F5344CB8AC3E}">
        <p14:creationId xmlns:p14="http://schemas.microsoft.com/office/powerpoint/2010/main" val="339865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342</Words>
  <Application>Microsoft Macintosh PowerPoint</Application>
  <PresentationFormat>ワイド画面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Hiragino Sans W0</vt:lpstr>
      <vt:lpstr>游ゴシック</vt:lpstr>
      <vt:lpstr>Arial</vt:lpstr>
      <vt:lpstr>Office テーマ</vt:lpstr>
      <vt:lpstr>セクション5 Webスクレイピング</vt:lpstr>
      <vt:lpstr>セクション概要</vt:lpstr>
      <vt:lpstr>セクション概要</vt:lpstr>
      <vt:lpstr>Webスクレイピングの仕組み</vt:lpstr>
      <vt:lpstr>Webスクレイピングの仕組み</vt:lpstr>
      <vt:lpstr>Webスクレイピングの仕組み</vt:lpstr>
      <vt:lpstr>Webスクレイピングの仕組み</vt:lpstr>
      <vt:lpstr>Webスクレイピングの仕組み</vt:lpstr>
      <vt:lpstr>Webスクレイピングの仕組み</vt:lpstr>
      <vt:lpstr>Appendix</vt:lpstr>
      <vt:lpstr>HTMLとは</vt:lpstr>
      <vt:lpstr>スクレイピング 2パターン</vt:lpstr>
      <vt:lpstr>データの自動取得（クローラ）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13</cp:revision>
  <dcterms:created xsi:type="dcterms:W3CDTF">2019-09-18T00:12:07Z</dcterms:created>
  <dcterms:modified xsi:type="dcterms:W3CDTF">2019-10-14T01:11:49Z</dcterms:modified>
</cp:coreProperties>
</file>