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6"/>
    <p:restoredTop sz="94843"/>
  </p:normalViewPr>
  <p:slideViewPr>
    <p:cSldViewPr snapToGrid="0" snapToObjects="1">
      <p:cViewPr varScale="1">
        <p:scale>
          <a:sx n="149" d="100"/>
          <a:sy n="149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EE06E-C8AB-B742-8768-272E6F5DC861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8CA8D-5F33-B24B-8529-556F179BD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76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CA8D-5F33-B24B-8529-556F179BD3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91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CA8D-5F33-B24B-8529-556F179BD3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6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CA8D-5F33-B24B-8529-556F179BD39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95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F0FC-F18B-9848-A0B9-AB87F198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1363C5-B70B-7042-A52F-F5DD2475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AC027-6D27-E347-878B-92CE0515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36536-BE25-164E-8D0D-DAF74586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8465D-06DE-614B-B675-3D6884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F70D-5311-774D-9B06-94F3C728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2E67F7-AD8C-A545-B06F-9C8B85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D88E2-DF8A-524C-A75C-4995965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74AB3-BB30-8342-8E6B-FF227C0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DA9E4-7CEF-F340-BFA8-03404E3C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A98F57-A709-B548-8486-862356D2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963C5F-761B-174E-98DF-5A513B42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81474-658E-1C42-9996-87D44C51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BA506-AA7D-B84D-AEC3-DB2FDDDF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8E70F7-D7F5-1049-9051-A6B36EFD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360C3-E3F1-5147-A2FC-731246D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732A2B-32F9-6E41-B441-22EB2BC6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99DAC-7B4F-4247-AAD3-91B4490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41ED3-2010-8849-A8A3-475F1AB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0690-5CC8-D049-A79B-4BFD50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54465-886F-7649-ABE7-AFCC0C22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5654D-B40D-0B4A-929B-BF377D1F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FD7E-638E-5F46-9BE2-CD582C3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9110C-AF9E-FF4F-ADBB-EA643CB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29585-B479-2B4F-BE90-AF928BC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2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1CD68-FCEE-E34F-BBCB-99B69FB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0460-0347-244F-BC19-F87B1CA4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0F54F-3293-454E-A8E8-6F6E231C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44CE7-0EC4-2D47-BAE5-E3BD018E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6F8CF-92A6-4B4A-B452-AE07FCB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C2656-8B66-3546-9FEB-CF8C6E1A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5EEA4-9C9F-6246-BDEA-45816A24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24D72B-0E66-514A-8E68-2D1FA12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835E06-ACC4-7742-AEC3-2DF55E6F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9FF78-ED83-DB43-8E04-4230BFD0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AE13EC-9FAE-AE44-9876-3F1E8461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193B5-7F41-1247-A017-418D50AC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814616-AA03-C040-B765-F32E3A2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FD008-CF57-D24D-97FF-0BB6486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64DE7-730C-7C4A-9EEF-0F574B8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3F776B-F0CD-2546-89B3-60FE69F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EEA48-66A2-3C42-9110-8A226FA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BFD06-277C-0240-B4B2-1151081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03B1A7-551C-7C47-A4B9-06C5A8F2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3F357F-E1C2-924A-9019-9C388BE5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6099E1-9353-C142-BBAE-CD43E46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4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9622C-891C-8244-9A65-06894AB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7E56B-ABF9-0C44-9A37-8103AED8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2D62E-A1B9-214D-9E7E-B2CA60F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03CF3-FF87-F740-A5E9-6535328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CA51E4-8BEE-CB40-B6DA-9C0C9CC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1CE2C-3287-234E-9215-109E593A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0AE00-E44F-4D41-A7F7-102DFE98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30CC5-3AC7-6944-9CA8-C3ECB29C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A32D0-F374-8E46-A02F-E64810D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9C5F4-B905-294C-BFEF-019CD9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1531A-432E-2741-BFC8-C42944B5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244B60-0C53-8941-AA14-D0CAF79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2B517-4648-5940-9305-DA58D458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20AC2-62CF-6B4A-BF4E-CBC48C02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E22E7-0E7A-2C41-86CD-00674843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09741-A87F-4E4B-8636-603A8E3D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8F7B0-1364-BA4A-BB91-1EE093EC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38DA6-FF7F-6140-AADE-EC77C04F02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891-D467-EA46-AE86-03BCD6BD2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線形回帰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E48ED-AEBF-C14E-8C98-7154C6DC6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2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6C031-33B0-8042-B712-607963FE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線形回帰とは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09B84-D82E-AF46-88BE-3D2E4634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線形のモデルで、数値データを予測する手法</a:t>
            </a:r>
            <a:endParaRPr kumimoji="1" lang="en-US" altLang="ja-JP" dirty="0"/>
          </a:p>
          <a:p>
            <a:r>
              <a:rPr lang="ja-JP" altLang="en-US"/>
              <a:t>実装のレッスンでは、実際に気温のデータに対して線形回帰を実施する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87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EAC7C-C9CD-B64F-A43B-D6CE6D6D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7C6E93-A5C4-E64B-B5E4-022BE0A8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まずは、人間が変数を選択する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D9B460-AB83-5146-8709-1DEFBBC2D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54" y="2613879"/>
            <a:ext cx="4364692" cy="2909794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5F8C46-9338-DB4F-96FC-804A134A989E}"/>
              </a:ext>
            </a:extLst>
          </p:cNvPr>
          <p:cNvCxnSpPr/>
          <p:nvPr/>
        </p:nvCxnSpPr>
        <p:spPr>
          <a:xfrm flipV="1">
            <a:off x="5144760" y="3255616"/>
            <a:ext cx="2339102" cy="174513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618CEB3-428C-114F-8F87-A42367C93731}"/>
              </a:ext>
            </a:extLst>
          </p:cNvPr>
          <p:cNvSpPr txBox="1"/>
          <p:nvPr/>
        </p:nvSpPr>
        <p:spPr>
          <a:xfrm>
            <a:off x="5164947" y="5626681"/>
            <a:ext cx="106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 = ax + b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97202A-CBC4-9242-81C5-EDBDFE16377D}"/>
              </a:ext>
            </a:extLst>
          </p:cNvPr>
          <p:cNvSpPr txBox="1"/>
          <p:nvPr/>
        </p:nvSpPr>
        <p:spPr>
          <a:xfrm>
            <a:off x="6252253" y="56105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E0B7832-1A40-B249-98E2-4A839C1FCD50}"/>
              </a:ext>
            </a:extLst>
          </p:cNvPr>
          <p:cNvSpPr txBox="1"/>
          <p:nvPr/>
        </p:nvSpPr>
        <p:spPr>
          <a:xfrm>
            <a:off x="6719441" y="596374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42581A8-C5B7-924B-B7C6-B1BECAEF1723}"/>
              </a:ext>
            </a:extLst>
          </p:cNvPr>
          <p:cNvSpPr txBox="1"/>
          <p:nvPr/>
        </p:nvSpPr>
        <p:spPr>
          <a:xfrm>
            <a:off x="7163047" y="628191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21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EAC7C-C9CD-B64F-A43B-D6CE6D6D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7C6E93-A5C4-E64B-B5E4-022BE0A8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まずは、人間が変数を選択する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D9B460-AB83-5146-8709-1DEFBBC2D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54" y="2613879"/>
            <a:ext cx="4364692" cy="2909794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5F8C46-9338-DB4F-96FC-804A134A989E}"/>
              </a:ext>
            </a:extLst>
          </p:cNvPr>
          <p:cNvCxnSpPr/>
          <p:nvPr/>
        </p:nvCxnSpPr>
        <p:spPr>
          <a:xfrm flipV="1">
            <a:off x="5144760" y="3255616"/>
            <a:ext cx="2339102" cy="174513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836B0AF8-8C31-DC42-B734-D7357FF28C6E}"/>
              </a:ext>
            </a:extLst>
          </p:cNvPr>
          <p:cNvSpPr/>
          <p:nvPr/>
        </p:nvSpPr>
        <p:spPr>
          <a:xfrm>
            <a:off x="4449013" y="3239807"/>
            <a:ext cx="2447634" cy="1760946"/>
          </a:xfrm>
          <a:custGeom>
            <a:avLst/>
            <a:gdLst>
              <a:gd name="connsiteX0" fmla="*/ 0 w 1939636"/>
              <a:gd name="connsiteY0" fmla="*/ 235527 h 1760946"/>
              <a:gd name="connsiteX1" fmla="*/ 983673 w 1939636"/>
              <a:gd name="connsiteY1" fmla="*/ 1759527 h 1760946"/>
              <a:gd name="connsiteX2" fmla="*/ 1939636 w 1939636"/>
              <a:gd name="connsiteY2" fmla="*/ 0 h 176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6" h="1760946">
                <a:moveTo>
                  <a:pt x="0" y="235527"/>
                </a:moveTo>
                <a:cubicBezTo>
                  <a:pt x="330200" y="1017154"/>
                  <a:pt x="660400" y="1798782"/>
                  <a:pt x="983673" y="1759527"/>
                </a:cubicBezTo>
                <a:cubicBezTo>
                  <a:pt x="1306946" y="1720273"/>
                  <a:pt x="1939636" y="0"/>
                  <a:pt x="1939636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618CEB3-428C-114F-8F87-A42367C93731}"/>
              </a:ext>
            </a:extLst>
          </p:cNvPr>
          <p:cNvSpPr txBox="1"/>
          <p:nvPr/>
        </p:nvSpPr>
        <p:spPr>
          <a:xfrm>
            <a:off x="5164947" y="5626681"/>
            <a:ext cx="106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 = ax + b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83148E-08F2-2642-8E12-1805D8CD7CE0}"/>
              </a:ext>
            </a:extLst>
          </p:cNvPr>
          <p:cNvSpPr txBox="1"/>
          <p:nvPr/>
        </p:nvSpPr>
        <p:spPr>
          <a:xfrm>
            <a:off x="5164947" y="5963747"/>
            <a:ext cx="156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 = ax</a:t>
            </a:r>
            <a:r>
              <a:rPr kumimoji="1" lang="en-US" altLang="ja-JP" baseline="30000" dirty="0"/>
              <a:t>2</a:t>
            </a:r>
            <a:r>
              <a:rPr kumimoji="1" lang="en-US" altLang="ja-JP" dirty="0"/>
              <a:t> + </a:t>
            </a:r>
            <a:r>
              <a:rPr kumimoji="1" lang="en-US" altLang="ja-JP" dirty="0" err="1"/>
              <a:t>bx</a:t>
            </a:r>
            <a:r>
              <a:rPr kumimoji="1" lang="en-US" altLang="ja-JP" dirty="0"/>
              <a:t> + c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97202A-CBC4-9242-81C5-EDBDFE16377D}"/>
              </a:ext>
            </a:extLst>
          </p:cNvPr>
          <p:cNvSpPr txBox="1"/>
          <p:nvPr/>
        </p:nvSpPr>
        <p:spPr>
          <a:xfrm>
            <a:off x="6252253" y="56105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E0B7832-1A40-B249-98E2-4A839C1FCD50}"/>
              </a:ext>
            </a:extLst>
          </p:cNvPr>
          <p:cNvSpPr txBox="1"/>
          <p:nvPr/>
        </p:nvSpPr>
        <p:spPr>
          <a:xfrm>
            <a:off x="6719441" y="596374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42581A8-C5B7-924B-B7C6-B1BECAEF1723}"/>
              </a:ext>
            </a:extLst>
          </p:cNvPr>
          <p:cNvSpPr txBox="1"/>
          <p:nvPr/>
        </p:nvSpPr>
        <p:spPr>
          <a:xfrm>
            <a:off x="7163047" y="628191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665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EAC7C-C9CD-B64F-A43B-D6CE6D6D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7C6E93-A5C4-E64B-B5E4-022BE0A8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まずは、人間が変数を選択する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D9B460-AB83-5146-8709-1DEFBBC2D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54" y="2613879"/>
            <a:ext cx="4364692" cy="2909794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5F8C46-9338-DB4F-96FC-804A134A989E}"/>
              </a:ext>
            </a:extLst>
          </p:cNvPr>
          <p:cNvCxnSpPr/>
          <p:nvPr/>
        </p:nvCxnSpPr>
        <p:spPr>
          <a:xfrm flipV="1">
            <a:off x="5144760" y="3255616"/>
            <a:ext cx="2339102" cy="174513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F26A9D88-8E35-2D4B-8A6A-4FE37E3630B5}"/>
              </a:ext>
            </a:extLst>
          </p:cNvPr>
          <p:cNvSpPr/>
          <p:nvPr/>
        </p:nvSpPr>
        <p:spPr>
          <a:xfrm>
            <a:off x="4985763" y="3255615"/>
            <a:ext cx="2298812" cy="1642566"/>
          </a:xfrm>
          <a:custGeom>
            <a:avLst/>
            <a:gdLst>
              <a:gd name="connsiteX0" fmla="*/ 0 w 2881745"/>
              <a:gd name="connsiteY0" fmla="*/ 2438400 h 2438400"/>
              <a:gd name="connsiteX1" fmla="*/ 665018 w 2881745"/>
              <a:gd name="connsiteY1" fmla="*/ 1066800 h 2438400"/>
              <a:gd name="connsiteX2" fmla="*/ 1704109 w 2881745"/>
              <a:gd name="connsiteY2" fmla="*/ 2161309 h 2438400"/>
              <a:gd name="connsiteX3" fmla="*/ 2881745 w 2881745"/>
              <a:gd name="connsiteY3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1745" h="2438400">
                <a:moveTo>
                  <a:pt x="0" y="2438400"/>
                </a:moveTo>
                <a:cubicBezTo>
                  <a:pt x="190500" y="1775691"/>
                  <a:pt x="381000" y="1112982"/>
                  <a:pt x="665018" y="1066800"/>
                </a:cubicBezTo>
                <a:cubicBezTo>
                  <a:pt x="949036" y="1020618"/>
                  <a:pt x="1334655" y="2339109"/>
                  <a:pt x="1704109" y="2161309"/>
                </a:cubicBezTo>
                <a:cubicBezTo>
                  <a:pt x="2073564" y="1983509"/>
                  <a:pt x="2881745" y="0"/>
                  <a:pt x="2881745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836B0AF8-8C31-DC42-B734-D7357FF28C6E}"/>
              </a:ext>
            </a:extLst>
          </p:cNvPr>
          <p:cNvSpPr/>
          <p:nvPr/>
        </p:nvSpPr>
        <p:spPr>
          <a:xfrm>
            <a:off x="4449013" y="3239807"/>
            <a:ext cx="2447634" cy="1760946"/>
          </a:xfrm>
          <a:custGeom>
            <a:avLst/>
            <a:gdLst>
              <a:gd name="connsiteX0" fmla="*/ 0 w 1939636"/>
              <a:gd name="connsiteY0" fmla="*/ 235527 h 1760946"/>
              <a:gd name="connsiteX1" fmla="*/ 983673 w 1939636"/>
              <a:gd name="connsiteY1" fmla="*/ 1759527 h 1760946"/>
              <a:gd name="connsiteX2" fmla="*/ 1939636 w 1939636"/>
              <a:gd name="connsiteY2" fmla="*/ 0 h 176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6" h="1760946">
                <a:moveTo>
                  <a:pt x="0" y="235527"/>
                </a:moveTo>
                <a:cubicBezTo>
                  <a:pt x="330200" y="1017154"/>
                  <a:pt x="660400" y="1798782"/>
                  <a:pt x="983673" y="1759527"/>
                </a:cubicBezTo>
                <a:cubicBezTo>
                  <a:pt x="1306946" y="1720273"/>
                  <a:pt x="1939636" y="0"/>
                  <a:pt x="1939636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618CEB3-428C-114F-8F87-A42367C93731}"/>
              </a:ext>
            </a:extLst>
          </p:cNvPr>
          <p:cNvSpPr txBox="1"/>
          <p:nvPr/>
        </p:nvSpPr>
        <p:spPr>
          <a:xfrm>
            <a:off x="5164947" y="5626681"/>
            <a:ext cx="106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 = ax + b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83148E-08F2-2642-8E12-1805D8CD7CE0}"/>
              </a:ext>
            </a:extLst>
          </p:cNvPr>
          <p:cNvSpPr txBox="1"/>
          <p:nvPr/>
        </p:nvSpPr>
        <p:spPr>
          <a:xfrm>
            <a:off x="5164947" y="5963747"/>
            <a:ext cx="156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 = ax</a:t>
            </a:r>
            <a:r>
              <a:rPr kumimoji="1" lang="en-US" altLang="ja-JP" baseline="30000" dirty="0"/>
              <a:t>2</a:t>
            </a:r>
            <a:r>
              <a:rPr kumimoji="1" lang="en-US" altLang="ja-JP" dirty="0"/>
              <a:t> + </a:t>
            </a:r>
            <a:r>
              <a:rPr kumimoji="1" lang="en-US" altLang="ja-JP" dirty="0" err="1"/>
              <a:t>bx</a:t>
            </a:r>
            <a:r>
              <a:rPr kumimoji="1" lang="en-US" altLang="ja-JP" dirty="0"/>
              <a:t> + c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28246B-1A6A-AD45-8662-94F2FB1532E9}"/>
              </a:ext>
            </a:extLst>
          </p:cNvPr>
          <p:cNvSpPr txBox="1"/>
          <p:nvPr/>
        </p:nvSpPr>
        <p:spPr>
          <a:xfrm>
            <a:off x="5164947" y="6300813"/>
            <a:ext cx="206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 = ax</a:t>
            </a:r>
            <a:r>
              <a:rPr lang="en-US" altLang="ja-JP" baseline="30000" dirty="0"/>
              <a:t>3</a:t>
            </a:r>
            <a:r>
              <a:rPr kumimoji="1" lang="en-US" altLang="ja-JP" dirty="0"/>
              <a:t> + </a:t>
            </a:r>
            <a:r>
              <a:rPr lang="en-US" altLang="ja-JP" dirty="0"/>
              <a:t>bx</a:t>
            </a:r>
            <a:r>
              <a:rPr lang="en-US" altLang="ja-JP" baseline="30000" dirty="0"/>
              <a:t>3 </a:t>
            </a:r>
            <a:r>
              <a:rPr lang="en-US" altLang="ja-JP" dirty="0"/>
              <a:t>+ c</a:t>
            </a:r>
            <a:r>
              <a:rPr kumimoji="1" lang="en-US" altLang="ja-JP" dirty="0"/>
              <a:t>x + d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97202A-CBC4-9242-81C5-EDBDFE16377D}"/>
              </a:ext>
            </a:extLst>
          </p:cNvPr>
          <p:cNvSpPr txBox="1"/>
          <p:nvPr/>
        </p:nvSpPr>
        <p:spPr>
          <a:xfrm>
            <a:off x="6252253" y="56105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E0B7832-1A40-B249-98E2-4A839C1FCD50}"/>
              </a:ext>
            </a:extLst>
          </p:cNvPr>
          <p:cNvSpPr txBox="1"/>
          <p:nvPr/>
        </p:nvSpPr>
        <p:spPr>
          <a:xfrm>
            <a:off x="6719441" y="596374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42581A8-C5B7-924B-B7C6-B1BECAEF1723}"/>
              </a:ext>
            </a:extLst>
          </p:cNvPr>
          <p:cNvSpPr txBox="1"/>
          <p:nvPr/>
        </p:nvSpPr>
        <p:spPr>
          <a:xfrm>
            <a:off x="7163047" y="628191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765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51CA5-9D9B-8049-A4CF-F71243A2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Loss Function</a:t>
            </a:r>
            <a:r>
              <a:rPr kumimoji="1" lang="ja-JP" altLang="en-US"/>
              <a:t>を計算する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9193F6-632E-7642-8526-2FAF370BF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07" y="2200495"/>
            <a:ext cx="4364692" cy="2909794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F2FA719-5E6D-F94A-855C-DFECA0AECAA5}"/>
              </a:ext>
            </a:extLst>
          </p:cNvPr>
          <p:cNvCxnSpPr/>
          <p:nvPr/>
        </p:nvCxnSpPr>
        <p:spPr>
          <a:xfrm flipV="1">
            <a:off x="2820113" y="2842232"/>
            <a:ext cx="2339102" cy="174513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B0101B-390D-F041-A38A-96B924365C5B}"/>
              </a:ext>
            </a:extLst>
          </p:cNvPr>
          <p:cNvSpPr txBox="1"/>
          <p:nvPr/>
        </p:nvSpPr>
        <p:spPr>
          <a:xfrm>
            <a:off x="4628685" y="3246774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 = ax + b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3BDFE5F-4712-9E43-B411-B35BE3F34C50}"/>
              </a:ext>
            </a:extLst>
          </p:cNvPr>
          <p:cNvCxnSpPr/>
          <p:nvPr/>
        </p:nvCxnSpPr>
        <p:spPr>
          <a:xfrm>
            <a:off x="4322618" y="2677905"/>
            <a:ext cx="27709" cy="7535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/楕円 7">
            <a:extLst>
              <a:ext uri="{FF2B5EF4-FFF2-40B4-BE49-F238E27FC236}">
                <a16:creationId xmlns:a16="http://schemas.microsoft.com/office/drawing/2014/main" id="{C55F85F1-B8D1-6D40-A7A6-BC5C731B1C09}"/>
              </a:ext>
            </a:extLst>
          </p:cNvPr>
          <p:cNvSpPr/>
          <p:nvPr/>
        </p:nvSpPr>
        <p:spPr>
          <a:xfrm>
            <a:off x="4156364" y="2491888"/>
            <a:ext cx="359768" cy="359768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09D996-A713-5545-8DBD-2587BFD30CCE}"/>
              </a:ext>
            </a:extLst>
          </p:cNvPr>
          <p:cNvSpPr txBox="1"/>
          <p:nvPr/>
        </p:nvSpPr>
        <p:spPr>
          <a:xfrm>
            <a:off x="3888048" y="214788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(x</a:t>
            </a:r>
            <a:r>
              <a:rPr lang="en-US" altLang="ja-JP" baseline="30000" dirty="0"/>
              <a:t>(</a:t>
            </a:r>
            <a:r>
              <a:rPr lang="en-US" altLang="ja-JP" baseline="30000" dirty="0" err="1"/>
              <a:t>i</a:t>
            </a:r>
            <a:r>
              <a:rPr lang="en-US" altLang="ja-JP" baseline="30000" dirty="0"/>
              <a:t>)</a:t>
            </a:r>
            <a:r>
              <a:rPr lang="en-US" altLang="ja-JP" dirty="0"/>
              <a:t>, y</a:t>
            </a:r>
            <a:r>
              <a:rPr lang="en-US" altLang="ja-JP" baseline="30000" dirty="0"/>
              <a:t>(</a:t>
            </a:r>
            <a:r>
              <a:rPr lang="en-US" altLang="ja-JP" baseline="30000" dirty="0" err="1"/>
              <a:t>i</a:t>
            </a:r>
            <a:r>
              <a:rPr lang="en-US" altLang="ja-JP" baseline="30000" dirty="0"/>
              <a:t>)</a:t>
            </a:r>
            <a:r>
              <a:rPr lang="en-US" altLang="ja-JP" dirty="0"/>
              <a:t>)</a:t>
            </a:r>
            <a:endParaRPr lang="ja-JP" altLang="en-US" baseline="-25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AECC2F-965F-6341-8C03-796A4EB66117}"/>
              </a:ext>
            </a:extLst>
          </p:cNvPr>
          <p:cNvSpPr txBox="1"/>
          <p:nvPr/>
        </p:nvSpPr>
        <p:spPr>
          <a:xfrm>
            <a:off x="2605485" y="5296930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データ数：</a:t>
            </a:r>
            <a:r>
              <a:rPr kumimoji="1" lang="en-US" altLang="ja-JP" dirty="0"/>
              <a:t>N</a:t>
            </a:r>
          </a:p>
          <a:p>
            <a:r>
              <a:rPr lang="en-US" altLang="ja-JP" dirty="0" err="1"/>
              <a:t>i</a:t>
            </a:r>
            <a:r>
              <a:rPr lang="ja-JP" altLang="en-US" dirty="0"/>
              <a:t>番目のデータ：</a:t>
            </a:r>
            <a:r>
              <a:rPr lang="en-US" altLang="ja-JP" dirty="0"/>
              <a:t>(x</a:t>
            </a:r>
            <a:r>
              <a:rPr lang="en-US" altLang="ja-JP" baseline="30000" dirty="0"/>
              <a:t>(</a:t>
            </a:r>
            <a:r>
              <a:rPr lang="en-US" altLang="ja-JP" baseline="30000" dirty="0" err="1"/>
              <a:t>i</a:t>
            </a:r>
            <a:r>
              <a:rPr lang="en-US" altLang="ja-JP" baseline="30000" dirty="0"/>
              <a:t>)</a:t>
            </a:r>
            <a:r>
              <a:rPr lang="en-US" altLang="ja-JP" dirty="0"/>
              <a:t>, y</a:t>
            </a:r>
            <a:r>
              <a:rPr lang="en-US" altLang="ja-JP" baseline="30000" dirty="0"/>
              <a:t>(</a:t>
            </a:r>
            <a:r>
              <a:rPr lang="en-US" altLang="ja-JP" baseline="30000" dirty="0" err="1"/>
              <a:t>i</a:t>
            </a:r>
            <a:r>
              <a:rPr lang="en-US" altLang="ja-JP" baseline="30000" dirty="0"/>
              <a:t>)</a:t>
            </a:r>
            <a:r>
              <a:rPr lang="en-US" altLang="ja-JP" dirty="0"/>
              <a:t>)</a:t>
            </a:r>
            <a:endParaRPr lang="ja-JP" altLang="en-US" baseline="-25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C9D73E-8664-FF45-9FE3-A8165DD41CEA}"/>
              </a:ext>
            </a:extLst>
          </p:cNvPr>
          <p:cNvSpPr txBox="1"/>
          <p:nvPr/>
        </p:nvSpPr>
        <p:spPr>
          <a:xfrm>
            <a:off x="6471733" y="3062108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i</a:t>
            </a:r>
            <a:r>
              <a:rPr kumimoji="1" lang="ja-JP" altLang="en-US" dirty="0"/>
              <a:t>番目のデータと</a:t>
            </a:r>
            <a:r>
              <a:rPr lang="ja-JP" altLang="en-US" dirty="0"/>
              <a:t>モデルの予測した値の差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F6704E-FCEA-A744-AD6D-D339110AB087}"/>
              </a:ext>
            </a:extLst>
          </p:cNvPr>
          <p:cNvSpPr txBox="1"/>
          <p:nvPr/>
        </p:nvSpPr>
        <p:spPr>
          <a:xfrm>
            <a:off x="6460055" y="3998262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LossFunction</a:t>
            </a:r>
            <a:r>
              <a:rPr lang="ja-JP" altLang="en-US"/>
              <a:t>（</a:t>
            </a:r>
            <a:r>
              <a:rPr lang="ja-JP" altLang="en-US" dirty="0"/>
              <a:t>差の総和の</a:t>
            </a:r>
            <a:r>
              <a:rPr lang="en-US" altLang="ja-JP" dirty="0"/>
              <a:t>2</a:t>
            </a:r>
            <a:r>
              <a:rPr lang="ja-JP" altLang="en-US" dirty="0"/>
              <a:t>乗）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B8DF5C3-B2CD-1B4B-B31F-30D32B02425A}"/>
                  </a:ext>
                </a:extLst>
              </p:cNvPr>
              <p:cNvSpPr txBox="1"/>
              <p:nvPr/>
            </p:nvSpPr>
            <p:spPr>
              <a:xfrm>
                <a:off x="6998600" y="3475467"/>
                <a:ext cx="3315459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𝑎𝑥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ja-JP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altLang="ja-JP" i="1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B8DF5C3-B2CD-1B4B-B31F-30D32B02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600" y="3475467"/>
                <a:ext cx="3315459" cy="317844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811469-DD3A-1441-B2FB-531A668C4B57}"/>
                  </a:ext>
                </a:extLst>
              </p:cNvPr>
              <p:cNvSpPr txBox="1"/>
              <p:nvPr/>
            </p:nvSpPr>
            <p:spPr>
              <a:xfrm>
                <a:off x="6998600" y="4318826"/>
                <a:ext cx="3583225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)= </m:t>
                      </m:r>
                      <m:f>
                        <m:fPr>
                          <m:ctrlPr>
                            <a:rPr kumimoji="1" lang="bg-BG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811469-DD3A-1441-B2FB-531A668C4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600" y="4318826"/>
                <a:ext cx="3583225" cy="871457"/>
              </a:xfrm>
              <a:prstGeom prst="rect">
                <a:avLst/>
              </a:prstGeom>
              <a:blipFill>
                <a:blip r:embed="rId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07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62D79-24C2-074A-B107-89C6A9C1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最適化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0CAE83-026B-F44E-B62F-B6EF6FD9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LossFunction</a:t>
            </a:r>
            <a:r>
              <a:rPr kumimoji="1" lang="ja-JP" altLang="en-US"/>
              <a:t>が最小になる係数を探索する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4EBE98-73B1-4E4F-AC8A-3720C452828A}"/>
              </a:ext>
            </a:extLst>
          </p:cNvPr>
          <p:cNvSpPr txBox="1"/>
          <p:nvPr/>
        </p:nvSpPr>
        <p:spPr>
          <a:xfrm>
            <a:off x="7303389" y="4592023"/>
            <a:ext cx="402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モデル</a:t>
            </a:r>
            <a:r>
              <a:rPr kumimoji="1" lang="en-US" altLang="ja-JP" dirty="0"/>
              <a:t>(</a:t>
            </a:r>
            <a:r>
              <a:rPr lang="en-US" altLang="ja-JP" dirty="0"/>
              <a:t>y = ax + b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のパラメータ</a:t>
            </a:r>
            <a:r>
              <a:rPr lang="en-US" altLang="ja-JP" dirty="0"/>
              <a:t>a, b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kumimoji="1" lang="ja-JP" altLang="en-US" dirty="0"/>
              <a:t>動かして、</a:t>
            </a:r>
            <a:r>
              <a:rPr kumimoji="1" lang="en-US" altLang="ja-JP" dirty="0"/>
              <a:t>C(a, b)</a:t>
            </a:r>
            <a:r>
              <a:rPr kumimoji="1" lang="ja-JP" altLang="en-US" dirty="0"/>
              <a:t>を最小にすれば良い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DCCA00C-4DAB-2C4E-8D20-1AE41DA519D7}"/>
                  </a:ext>
                </a:extLst>
              </p:cNvPr>
              <p:cNvSpPr txBox="1"/>
              <p:nvPr/>
            </p:nvSpPr>
            <p:spPr>
              <a:xfrm>
                <a:off x="7478533" y="3444312"/>
                <a:ext cx="3673570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)= </m:t>
                      </m:r>
                      <m:f>
                        <m:fPr>
                          <m:ctrlPr>
                            <a:rPr kumimoji="1" lang="bg-BG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DCCA00C-4DAB-2C4E-8D20-1AE41DA5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533" y="3444312"/>
                <a:ext cx="3673570" cy="871457"/>
              </a:xfrm>
              <a:prstGeom prst="rect">
                <a:avLst/>
              </a:prstGeom>
              <a:blipFill>
                <a:blip r:embed="rId2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8C6E994F-7AEA-DA4E-93A6-60469DB42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5" y="2851478"/>
            <a:ext cx="4679205" cy="3119469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36AC894-F7D1-624A-A605-C72C2B83355E}"/>
              </a:ext>
            </a:extLst>
          </p:cNvPr>
          <p:cNvCxnSpPr/>
          <p:nvPr/>
        </p:nvCxnSpPr>
        <p:spPr>
          <a:xfrm>
            <a:off x="2647902" y="5238354"/>
            <a:ext cx="2507654" cy="12575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BA607C6-8072-3A40-8D41-F81830673157}"/>
              </a:ext>
            </a:extLst>
          </p:cNvPr>
          <p:cNvCxnSpPr/>
          <p:nvPr/>
        </p:nvCxnSpPr>
        <p:spPr>
          <a:xfrm flipV="1">
            <a:off x="2876682" y="3493215"/>
            <a:ext cx="773543" cy="202446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DD548E1-3420-114C-A9A6-3CA1E2C7DF1A}"/>
              </a:ext>
            </a:extLst>
          </p:cNvPr>
          <p:cNvCxnSpPr/>
          <p:nvPr/>
        </p:nvCxnSpPr>
        <p:spPr>
          <a:xfrm flipV="1">
            <a:off x="2800302" y="3493215"/>
            <a:ext cx="2491940" cy="189753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E003D6F-EE36-2B46-A28F-D955AD36FD75}"/>
              </a:ext>
            </a:extLst>
          </p:cNvPr>
          <p:cNvCxnSpPr/>
          <p:nvPr/>
        </p:nvCxnSpPr>
        <p:spPr>
          <a:xfrm flipV="1">
            <a:off x="2645866" y="3170126"/>
            <a:ext cx="1694690" cy="180502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7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6BBBB-CDAD-C74A-96B3-5C7F9A59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線形回帰まとめ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56076-6911-0749-800D-0158E6CA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線形モデルによる機械学習手法</a:t>
            </a:r>
            <a:endParaRPr kumimoji="1" lang="en-US" altLang="ja-JP" dirty="0"/>
          </a:p>
          <a:p>
            <a:r>
              <a:rPr lang="en-US" altLang="ja-JP" dirty="0" err="1"/>
              <a:t>LossFunction</a:t>
            </a:r>
            <a:r>
              <a:rPr lang="ja-JP" altLang="en-US"/>
              <a:t>の概念を学んだ</a:t>
            </a:r>
            <a:endParaRPr lang="en-US" altLang="ja-JP" dirty="0"/>
          </a:p>
          <a:p>
            <a:r>
              <a:rPr kumimoji="1" lang="ja-JP" altLang="en-US"/>
              <a:t>最適化の概念を学んだ</a:t>
            </a:r>
          </a:p>
        </p:txBody>
      </p:sp>
    </p:spTree>
    <p:extLst>
      <p:ext uri="{BB962C8B-B14F-4D97-AF65-F5344CB8AC3E}">
        <p14:creationId xmlns:p14="http://schemas.microsoft.com/office/powerpoint/2010/main" val="325404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rgbClr val="FFFFFF"/>
      </a:lt1>
      <a:dk2>
        <a:srgbClr val="44546A"/>
      </a:dk2>
      <a:lt2>
        <a:srgbClr val="E2E3E2"/>
      </a:lt2>
      <a:accent1>
        <a:srgbClr val="933879"/>
      </a:accent1>
      <a:accent2>
        <a:srgbClr val="1B88A6"/>
      </a:accent2>
      <a:accent3>
        <a:srgbClr val="676C9B"/>
      </a:accent3>
      <a:accent4>
        <a:srgbClr val="199D8D"/>
      </a:accent4>
      <a:accent5>
        <a:srgbClr val="18935C"/>
      </a:accent5>
      <a:accent6>
        <a:srgbClr val="E5D225"/>
      </a:accent6>
      <a:hlink>
        <a:srgbClr val="AE3078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251</Words>
  <Application>Microsoft Macintosh PowerPoint</Application>
  <PresentationFormat>ワイド画面</PresentationFormat>
  <Paragraphs>46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Hiragino Sans W0</vt:lpstr>
      <vt:lpstr>游ゴシック</vt:lpstr>
      <vt:lpstr>Arial</vt:lpstr>
      <vt:lpstr>Cambria Math</vt:lpstr>
      <vt:lpstr>Office テーマ</vt:lpstr>
      <vt:lpstr>線形回帰</vt:lpstr>
      <vt:lpstr>線形回帰とは</vt:lpstr>
      <vt:lpstr>線形回帰</vt:lpstr>
      <vt:lpstr>線形回帰</vt:lpstr>
      <vt:lpstr>線形回帰</vt:lpstr>
      <vt:lpstr>Loss Functionを計算する</vt:lpstr>
      <vt:lpstr>最適化</vt:lpstr>
      <vt:lpstr>線形回帰まとめ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 堅人</dc:creator>
  <cp:lastModifiedBy>小畑 堅人</cp:lastModifiedBy>
  <cp:revision>6</cp:revision>
  <dcterms:created xsi:type="dcterms:W3CDTF">2019-09-18T00:12:07Z</dcterms:created>
  <dcterms:modified xsi:type="dcterms:W3CDTF">2019-10-14T03:18:03Z</dcterms:modified>
</cp:coreProperties>
</file>