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F0FC-F18B-9848-A0B9-AB87F19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1363C5-B70B-7042-A52F-F5DD2475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AC027-6D27-E347-878B-92CE051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36536-BE25-164E-8D0D-DAF7458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465D-06DE-614B-B675-3D6884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F70D-5311-774D-9B06-94F3C72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2E67F7-AD8C-A545-B06F-9C8B85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D88E2-DF8A-524C-A75C-499596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74AB3-BB30-8342-8E6B-FF227C0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DA9E4-7CEF-F340-BFA8-03404E3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A98F57-A709-B548-8486-862356D2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63C5F-761B-174E-98DF-5A513B4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81474-658E-1C42-9996-87D44C51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A506-AA7D-B84D-AEC3-DB2FDDDF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E70F7-D7F5-1049-9051-A6B36EF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360C3-E3F1-5147-A2FC-731246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32A2B-32F9-6E41-B441-22EB2BC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99DAC-7B4F-4247-AAD3-91B4490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41ED3-2010-8849-A8A3-475F1AB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0690-5CC8-D049-A79B-4BFD50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4465-886F-7649-ABE7-AFCC0C2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5654D-B40D-0B4A-929B-BF377D1F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FD7E-638E-5F46-9BE2-CD582C3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9110C-AF9E-FF4F-ADBB-EA643CB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29585-B479-2B4F-BE90-AF928BC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2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1CD68-FCEE-E34F-BBCB-99B69FB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0460-0347-244F-BC19-F87B1CA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0F54F-3293-454E-A8E8-6F6E231C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44CE7-0EC4-2D47-BAE5-E3BD018E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6F8CF-92A6-4B4A-B452-AE07FCB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C2656-8B66-3546-9FEB-CF8C6E1A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5EEA4-9C9F-6246-BDEA-45816A2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4D72B-0E66-514A-8E68-2D1FA12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35E06-ACC4-7742-AEC3-2DF55E6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9FF78-ED83-DB43-8E04-4230BFD0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E13EC-9FAE-AE44-9876-3F1E8461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193B5-7F41-1247-A017-418D50A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14616-AA03-C040-B765-F32E3A2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FD008-CF57-D24D-97FF-0BB6486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4DE7-730C-7C4A-9EEF-0F574B8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3F776B-F0CD-2546-89B3-60FE69F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EEA48-66A2-3C42-9110-8A226FA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BFD06-277C-0240-B4B2-1151081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3B1A7-551C-7C47-A4B9-06C5A8F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F357F-E1C2-924A-9019-9C388BE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099E1-9353-C142-BBAE-CD43E46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9622C-891C-8244-9A65-06894AB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E56B-ABF9-0C44-9A37-8103AED8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2D62E-A1B9-214D-9E7E-B2CA60F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03CF3-FF87-F740-A5E9-6535328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CA51E4-8BEE-CB40-B6DA-9C0C9CC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1CE2C-3287-234E-9215-109E593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0AE00-E44F-4D41-A7F7-102DFE98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30CC5-3AC7-6944-9CA8-C3ECB29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A32D0-F374-8E46-A02F-E64810D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9C5F4-B905-294C-BFEF-019CD9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1531A-432E-2741-BFC8-C42944B5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44B60-0C53-8941-AA14-D0CAF79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2B517-4648-5940-9305-DA58D458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20AC2-62CF-6B4A-BF4E-CBC48C0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E22E7-0E7A-2C41-86CD-00674843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09741-A87F-4E4B-8636-603A8E3D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F7B0-1364-BA4A-BB91-1EE093EC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38DA6-FF7F-6140-AADE-EC77C04F02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891-D467-EA46-AE86-03BCD6BD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RandomForest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E48ED-AEBF-C14E-8C98-7154C6DC6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2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5F904-C151-EF49-BA22-24D3CA5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RandomForest</a:t>
            </a:r>
            <a:r>
              <a:rPr kumimoji="1" lang="ja-JP" altLang="en-US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7926C-DDC7-2746-9F7B-C2555BE0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回帰木を応用した機械学習モデル</a:t>
            </a:r>
            <a:endParaRPr kumimoji="1" lang="en-US" altLang="ja-JP" dirty="0"/>
          </a:p>
          <a:p>
            <a:r>
              <a:rPr lang="en-US" altLang="ja-JP" dirty="0"/>
              <a:t>Bagging</a:t>
            </a:r>
            <a:r>
              <a:rPr lang="ja-JP" altLang="en-US"/>
              <a:t>という手法を用いて、より複雑なデータを汎化性能を保ったまま学習することが可能となっている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677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5F904-C151-EF49-BA22-24D3CA5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RandomForest</a:t>
            </a:r>
            <a:r>
              <a:rPr kumimoji="1" lang="ja-JP" altLang="en-US"/>
              <a:t>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095F0C-2D39-9247-BA99-4CD89552A6A5}"/>
              </a:ext>
            </a:extLst>
          </p:cNvPr>
          <p:cNvSpPr/>
          <p:nvPr/>
        </p:nvSpPr>
        <p:spPr>
          <a:xfrm>
            <a:off x="1366343" y="1857380"/>
            <a:ext cx="955390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DD7707-5B3F-D941-92FF-9DE1A6E135C4}"/>
              </a:ext>
            </a:extLst>
          </p:cNvPr>
          <p:cNvSpPr txBox="1"/>
          <p:nvPr/>
        </p:nvSpPr>
        <p:spPr>
          <a:xfrm>
            <a:off x="5704714" y="1467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1BD392-F094-BC47-B2C7-6C49FE288602}"/>
              </a:ext>
            </a:extLst>
          </p:cNvPr>
          <p:cNvSpPr/>
          <p:nvPr/>
        </p:nvSpPr>
        <p:spPr>
          <a:xfrm>
            <a:off x="1597572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DE56831-8C94-A245-97C9-4C8D7DF7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6" y="3580410"/>
            <a:ext cx="2070244" cy="1263869"/>
          </a:xfrm>
          <a:prstGeom prst="rect">
            <a:avLst/>
          </a:prstGeom>
        </p:spPr>
      </p:pic>
      <p:sp>
        <p:nvSpPr>
          <p:cNvPr id="19" name="下矢印 18">
            <a:extLst>
              <a:ext uri="{FF2B5EF4-FFF2-40B4-BE49-F238E27FC236}">
                <a16:creationId xmlns:a16="http://schemas.microsoft.com/office/drawing/2014/main" id="{49936BFB-6954-2C4A-9172-E767C75DDC4D}"/>
              </a:ext>
            </a:extLst>
          </p:cNvPr>
          <p:cNvSpPr/>
          <p:nvPr/>
        </p:nvSpPr>
        <p:spPr>
          <a:xfrm>
            <a:off x="2369652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C67855-5F07-0C44-A234-0FD6A78112B6}"/>
              </a:ext>
            </a:extLst>
          </p:cNvPr>
          <p:cNvSpPr txBox="1"/>
          <p:nvPr/>
        </p:nvSpPr>
        <p:spPr>
          <a:xfrm>
            <a:off x="3742638" y="565456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データをサンプリングし、決定木を作成する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230780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5F904-C151-EF49-BA22-24D3CA5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RandomForest</a:t>
            </a:r>
            <a:r>
              <a:rPr kumimoji="1" lang="ja-JP" altLang="en-US"/>
              <a:t>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095F0C-2D39-9247-BA99-4CD89552A6A5}"/>
              </a:ext>
            </a:extLst>
          </p:cNvPr>
          <p:cNvSpPr/>
          <p:nvPr/>
        </p:nvSpPr>
        <p:spPr>
          <a:xfrm>
            <a:off x="1366343" y="1857380"/>
            <a:ext cx="955390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DD7707-5B3F-D941-92FF-9DE1A6E135C4}"/>
              </a:ext>
            </a:extLst>
          </p:cNvPr>
          <p:cNvSpPr txBox="1"/>
          <p:nvPr/>
        </p:nvSpPr>
        <p:spPr>
          <a:xfrm>
            <a:off x="5704714" y="1467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1BD392-F094-BC47-B2C7-6C49FE288602}"/>
              </a:ext>
            </a:extLst>
          </p:cNvPr>
          <p:cNvSpPr/>
          <p:nvPr/>
        </p:nvSpPr>
        <p:spPr>
          <a:xfrm>
            <a:off x="1597572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DE56831-8C94-A245-97C9-4C8D7DF7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6" y="3580410"/>
            <a:ext cx="2070244" cy="1263869"/>
          </a:xfrm>
          <a:prstGeom prst="rect">
            <a:avLst/>
          </a:prstGeom>
        </p:spPr>
      </p:pic>
      <p:sp>
        <p:nvSpPr>
          <p:cNvPr id="19" name="下矢印 18">
            <a:extLst>
              <a:ext uri="{FF2B5EF4-FFF2-40B4-BE49-F238E27FC236}">
                <a16:creationId xmlns:a16="http://schemas.microsoft.com/office/drawing/2014/main" id="{49936BFB-6954-2C4A-9172-E767C75DDC4D}"/>
              </a:ext>
            </a:extLst>
          </p:cNvPr>
          <p:cNvSpPr/>
          <p:nvPr/>
        </p:nvSpPr>
        <p:spPr>
          <a:xfrm>
            <a:off x="2369652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9A178E-5F7B-0048-A42A-8246A6E74DAC}"/>
              </a:ext>
            </a:extLst>
          </p:cNvPr>
          <p:cNvSpPr/>
          <p:nvPr/>
        </p:nvSpPr>
        <p:spPr>
          <a:xfrm>
            <a:off x="8513604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B5AF76D-3A86-E240-A968-4EF27D04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878" y="3580410"/>
            <a:ext cx="2070244" cy="1263869"/>
          </a:xfrm>
          <a:prstGeom prst="rect">
            <a:avLst/>
          </a:prstGeom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4004ECCD-9A27-4F45-B967-E72CD290117D}"/>
              </a:ext>
            </a:extLst>
          </p:cNvPr>
          <p:cNvSpPr/>
          <p:nvPr/>
        </p:nvSpPr>
        <p:spPr>
          <a:xfrm>
            <a:off x="9285684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7D419B-1224-BC4A-894D-E597582DD3FE}"/>
              </a:ext>
            </a:extLst>
          </p:cNvPr>
          <p:cNvSpPr txBox="1"/>
          <p:nvPr/>
        </p:nvSpPr>
        <p:spPr>
          <a:xfrm>
            <a:off x="3742638" y="565456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データをサンプリングし、決定木を作成する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58664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5F904-C151-EF49-BA22-24D3CA5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RandomForest</a:t>
            </a:r>
            <a:r>
              <a:rPr kumimoji="1" lang="ja-JP" altLang="en-US"/>
              <a:t>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095F0C-2D39-9247-BA99-4CD89552A6A5}"/>
              </a:ext>
            </a:extLst>
          </p:cNvPr>
          <p:cNvSpPr/>
          <p:nvPr/>
        </p:nvSpPr>
        <p:spPr>
          <a:xfrm>
            <a:off x="1366343" y="1857380"/>
            <a:ext cx="955390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DD7707-5B3F-D941-92FF-9DE1A6E135C4}"/>
              </a:ext>
            </a:extLst>
          </p:cNvPr>
          <p:cNvSpPr txBox="1"/>
          <p:nvPr/>
        </p:nvSpPr>
        <p:spPr>
          <a:xfrm>
            <a:off x="5704714" y="1467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1BD392-F094-BC47-B2C7-6C49FE288602}"/>
              </a:ext>
            </a:extLst>
          </p:cNvPr>
          <p:cNvSpPr/>
          <p:nvPr/>
        </p:nvSpPr>
        <p:spPr>
          <a:xfrm>
            <a:off x="1597572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DE56831-8C94-A245-97C9-4C8D7DF7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6" y="3580410"/>
            <a:ext cx="2070244" cy="1263869"/>
          </a:xfrm>
          <a:prstGeom prst="rect">
            <a:avLst/>
          </a:prstGeom>
        </p:spPr>
      </p:pic>
      <p:sp>
        <p:nvSpPr>
          <p:cNvPr id="19" name="下矢印 18">
            <a:extLst>
              <a:ext uri="{FF2B5EF4-FFF2-40B4-BE49-F238E27FC236}">
                <a16:creationId xmlns:a16="http://schemas.microsoft.com/office/drawing/2014/main" id="{49936BFB-6954-2C4A-9172-E767C75DDC4D}"/>
              </a:ext>
            </a:extLst>
          </p:cNvPr>
          <p:cNvSpPr/>
          <p:nvPr/>
        </p:nvSpPr>
        <p:spPr>
          <a:xfrm>
            <a:off x="2369652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9A178E-5F7B-0048-A42A-8246A6E74DAC}"/>
              </a:ext>
            </a:extLst>
          </p:cNvPr>
          <p:cNvSpPr/>
          <p:nvPr/>
        </p:nvSpPr>
        <p:spPr>
          <a:xfrm>
            <a:off x="8513604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B5AF76D-3A86-E240-A968-4EF27D04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878" y="3580410"/>
            <a:ext cx="2070244" cy="1263869"/>
          </a:xfrm>
          <a:prstGeom prst="rect">
            <a:avLst/>
          </a:prstGeom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4004ECCD-9A27-4F45-B967-E72CD290117D}"/>
              </a:ext>
            </a:extLst>
          </p:cNvPr>
          <p:cNvSpPr/>
          <p:nvPr/>
        </p:nvSpPr>
        <p:spPr>
          <a:xfrm>
            <a:off x="9285684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884DB66-2B99-AE4A-A753-74D7A4FDA018}"/>
              </a:ext>
            </a:extLst>
          </p:cNvPr>
          <p:cNvSpPr/>
          <p:nvPr/>
        </p:nvSpPr>
        <p:spPr>
          <a:xfrm>
            <a:off x="3180364" y="1738815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3C4C783-13A4-E744-A9D7-510F9177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38" y="3587969"/>
            <a:ext cx="2070244" cy="1263869"/>
          </a:xfrm>
          <a:prstGeom prst="rect">
            <a:avLst/>
          </a:prstGeom>
        </p:spPr>
      </p:pic>
      <p:sp>
        <p:nvSpPr>
          <p:cNvPr id="14" name="下矢印 13">
            <a:extLst>
              <a:ext uri="{FF2B5EF4-FFF2-40B4-BE49-F238E27FC236}">
                <a16:creationId xmlns:a16="http://schemas.microsoft.com/office/drawing/2014/main" id="{276A0E75-1CF9-C749-A80C-C7019E3C3E1D}"/>
              </a:ext>
            </a:extLst>
          </p:cNvPr>
          <p:cNvSpPr/>
          <p:nvPr/>
        </p:nvSpPr>
        <p:spPr>
          <a:xfrm>
            <a:off x="3952444" y="2432706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46274C-9BE4-E64D-A279-C2411936D76A}"/>
              </a:ext>
            </a:extLst>
          </p:cNvPr>
          <p:cNvSpPr txBox="1"/>
          <p:nvPr/>
        </p:nvSpPr>
        <p:spPr>
          <a:xfrm>
            <a:off x="2854284" y="5601926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重複を許しながら</a:t>
            </a:r>
            <a:r>
              <a:rPr lang="ja-JP" altLang="en-US"/>
              <a:t>データをサンプリングしてモデリングをしていく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1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5F904-C151-EF49-BA22-24D3CA5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RandomForest</a:t>
            </a:r>
            <a:r>
              <a:rPr kumimoji="1" lang="ja-JP" altLang="en-US"/>
              <a:t>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095F0C-2D39-9247-BA99-4CD89552A6A5}"/>
              </a:ext>
            </a:extLst>
          </p:cNvPr>
          <p:cNvSpPr/>
          <p:nvPr/>
        </p:nvSpPr>
        <p:spPr>
          <a:xfrm>
            <a:off x="1366343" y="1857380"/>
            <a:ext cx="955390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DD7707-5B3F-D941-92FF-9DE1A6E135C4}"/>
              </a:ext>
            </a:extLst>
          </p:cNvPr>
          <p:cNvSpPr txBox="1"/>
          <p:nvPr/>
        </p:nvSpPr>
        <p:spPr>
          <a:xfrm>
            <a:off x="5704714" y="1467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1BD392-F094-BC47-B2C7-6C49FE288602}"/>
              </a:ext>
            </a:extLst>
          </p:cNvPr>
          <p:cNvSpPr/>
          <p:nvPr/>
        </p:nvSpPr>
        <p:spPr>
          <a:xfrm>
            <a:off x="1597572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DE56831-8C94-A245-97C9-4C8D7DF7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6" y="3580410"/>
            <a:ext cx="2070244" cy="1263869"/>
          </a:xfrm>
          <a:prstGeom prst="rect">
            <a:avLst/>
          </a:prstGeom>
        </p:spPr>
      </p:pic>
      <p:sp>
        <p:nvSpPr>
          <p:cNvPr id="19" name="下矢印 18">
            <a:extLst>
              <a:ext uri="{FF2B5EF4-FFF2-40B4-BE49-F238E27FC236}">
                <a16:creationId xmlns:a16="http://schemas.microsoft.com/office/drawing/2014/main" id="{49936BFB-6954-2C4A-9172-E767C75DDC4D}"/>
              </a:ext>
            </a:extLst>
          </p:cNvPr>
          <p:cNvSpPr/>
          <p:nvPr/>
        </p:nvSpPr>
        <p:spPr>
          <a:xfrm>
            <a:off x="2369652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9A178E-5F7B-0048-A42A-8246A6E74DAC}"/>
              </a:ext>
            </a:extLst>
          </p:cNvPr>
          <p:cNvSpPr/>
          <p:nvPr/>
        </p:nvSpPr>
        <p:spPr>
          <a:xfrm>
            <a:off x="8513604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B5AF76D-3A86-E240-A968-4EF27D04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878" y="3580410"/>
            <a:ext cx="2070244" cy="1263869"/>
          </a:xfrm>
          <a:prstGeom prst="rect">
            <a:avLst/>
          </a:prstGeom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4004ECCD-9A27-4F45-B967-E72CD290117D}"/>
              </a:ext>
            </a:extLst>
          </p:cNvPr>
          <p:cNvSpPr/>
          <p:nvPr/>
        </p:nvSpPr>
        <p:spPr>
          <a:xfrm>
            <a:off x="9285684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884DB66-2B99-AE4A-A753-74D7A4FDA018}"/>
              </a:ext>
            </a:extLst>
          </p:cNvPr>
          <p:cNvSpPr/>
          <p:nvPr/>
        </p:nvSpPr>
        <p:spPr>
          <a:xfrm>
            <a:off x="3180364" y="1738815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3C4C783-13A4-E744-A9D7-510F9177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38" y="3587969"/>
            <a:ext cx="2070244" cy="1263869"/>
          </a:xfrm>
          <a:prstGeom prst="rect">
            <a:avLst/>
          </a:prstGeom>
        </p:spPr>
      </p:pic>
      <p:sp>
        <p:nvSpPr>
          <p:cNvPr id="14" name="下矢印 13">
            <a:extLst>
              <a:ext uri="{FF2B5EF4-FFF2-40B4-BE49-F238E27FC236}">
                <a16:creationId xmlns:a16="http://schemas.microsoft.com/office/drawing/2014/main" id="{276A0E75-1CF9-C749-A80C-C7019E3C3E1D}"/>
              </a:ext>
            </a:extLst>
          </p:cNvPr>
          <p:cNvSpPr/>
          <p:nvPr/>
        </p:nvSpPr>
        <p:spPr>
          <a:xfrm>
            <a:off x="3952444" y="2432706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0FA079-4471-7C46-B892-0522A7DAB5CF}"/>
              </a:ext>
            </a:extLst>
          </p:cNvPr>
          <p:cNvSpPr/>
          <p:nvPr/>
        </p:nvSpPr>
        <p:spPr>
          <a:xfrm>
            <a:off x="7488845" y="1738815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2CA2EEF-23C5-AD4A-982E-7D4BF16A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119" y="3587969"/>
            <a:ext cx="2070244" cy="1263869"/>
          </a:xfrm>
          <a:prstGeom prst="rect">
            <a:avLst/>
          </a:prstGeom>
        </p:spPr>
      </p:pic>
      <p:sp>
        <p:nvSpPr>
          <p:cNvPr id="17" name="下矢印 16">
            <a:extLst>
              <a:ext uri="{FF2B5EF4-FFF2-40B4-BE49-F238E27FC236}">
                <a16:creationId xmlns:a16="http://schemas.microsoft.com/office/drawing/2014/main" id="{160D2023-BF77-DA41-830D-6E3FFE249D11}"/>
              </a:ext>
            </a:extLst>
          </p:cNvPr>
          <p:cNvSpPr/>
          <p:nvPr/>
        </p:nvSpPr>
        <p:spPr>
          <a:xfrm>
            <a:off x="8260925" y="2432706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50A71D-613A-D147-97E2-8C8DD8B31E88}"/>
              </a:ext>
            </a:extLst>
          </p:cNvPr>
          <p:cNvSpPr txBox="1"/>
          <p:nvPr/>
        </p:nvSpPr>
        <p:spPr>
          <a:xfrm>
            <a:off x="2854284" y="5601926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重複を許しながら</a:t>
            </a:r>
            <a:r>
              <a:rPr lang="ja-JP" altLang="en-US"/>
              <a:t>データをサンプリングしてモデリングをしていく</a:t>
            </a:r>
            <a:endParaRPr lang="en-US" altLang="ja-JP" dirty="0"/>
          </a:p>
          <a:p>
            <a:pPr algn="ctr"/>
            <a:r>
              <a:rPr kumimoji="1" lang="ja-JP" altLang="en-US"/>
              <a:t>→</a:t>
            </a:r>
            <a:r>
              <a:rPr kumimoji="1" lang="en-US" altLang="ja-JP" dirty="0"/>
              <a:t>Bootstrap</a:t>
            </a:r>
            <a:r>
              <a:rPr kumimoji="1" lang="ja-JP" altLang="en-US"/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154557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5F904-C151-EF49-BA22-24D3CA5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RandomForest</a:t>
            </a:r>
            <a:r>
              <a:rPr kumimoji="1" lang="ja-JP" altLang="en-US"/>
              <a:t>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095F0C-2D39-9247-BA99-4CD89552A6A5}"/>
              </a:ext>
            </a:extLst>
          </p:cNvPr>
          <p:cNvSpPr/>
          <p:nvPr/>
        </p:nvSpPr>
        <p:spPr>
          <a:xfrm>
            <a:off x="1366343" y="1857380"/>
            <a:ext cx="955390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DD7707-5B3F-D941-92FF-9DE1A6E135C4}"/>
              </a:ext>
            </a:extLst>
          </p:cNvPr>
          <p:cNvSpPr txBox="1"/>
          <p:nvPr/>
        </p:nvSpPr>
        <p:spPr>
          <a:xfrm>
            <a:off x="5704714" y="1467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DE56831-8C94-A245-97C9-4C8D7DF7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6" y="3580410"/>
            <a:ext cx="2070244" cy="1263869"/>
          </a:xfrm>
          <a:prstGeom prst="rect">
            <a:avLst/>
          </a:prstGeom>
        </p:spPr>
      </p:pic>
      <p:sp>
        <p:nvSpPr>
          <p:cNvPr id="19" name="下矢印 18">
            <a:extLst>
              <a:ext uri="{FF2B5EF4-FFF2-40B4-BE49-F238E27FC236}">
                <a16:creationId xmlns:a16="http://schemas.microsoft.com/office/drawing/2014/main" id="{49936BFB-6954-2C4A-9172-E767C75DDC4D}"/>
              </a:ext>
            </a:extLst>
          </p:cNvPr>
          <p:cNvSpPr/>
          <p:nvPr/>
        </p:nvSpPr>
        <p:spPr>
          <a:xfrm>
            <a:off x="2369652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B5AF76D-3A86-E240-A968-4EF27D04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878" y="3580410"/>
            <a:ext cx="2070244" cy="1263869"/>
          </a:xfrm>
          <a:prstGeom prst="rect">
            <a:avLst/>
          </a:prstGeom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4004ECCD-9A27-4F45-B967-E72CD290117D}"/>
              </a:ext>
            </a:extLst>
          </p:cNvPr>
          <p:cNvSpPr/>
          <p:nvPr/>
        </p:nvSpPr>
        <p:spPr>
          <a:xfrm>
            <a:off x="9285684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3C4C783-13A4-E744-A9D7-510F9177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38" y="3587969"/>
            <a:ext cx="2070244" cy="1263869"/>
          </a:xfrm>
          <a:prstGeom prst="rect">
            <a:avLst/>
          </a:prstGeom>
        </p:spPr>
      </p:pic>
      <p:sp>
        <p:nvSpPr>
          <p:cNvPr id="14" name="下矢印 13">
            <a:extLst>
              <a:ext uri="{FF2B5EF4-FFF2-40B4-BE49-F238E27FC236}">
                <a16:creationId xmlns:a16="http://schemas.microsoft.com/office/drawing/2014/main" id="{276A0E75-1CF9-C749-A80C-C7019E3C3E1D}"/>
              </a:ext>
            </a:extLst>
          </p:cNvPr>
          <p:cNvSpPr/>
          <p:nvPr/>
        </p:nvSpPr>
        <p:spPr>
          <a:xfrm>
            <a:off x="3952444" y="2432706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2CA2EEF-23C5-AD4A-982E-7D4BF16A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119" y="3587969"/>
            <a:ext cx="2070244" cy="1263869"/>
          </a:xfrm>
          <a:prstGeom prst="rect">
            <a:avLst/>
          </a:prstGeom>
        </p:spPr>
      </p:pic>
      <p:sp>
        <p:nvSpPr>
          <p:cNvPr id="17" name="下矢印 16">
            <a:extLst>
              <a:ext uri="{FF2B5EF4-FFF2-40B4-BE49-F238E27FC236}">
                <a16:creationId xmlns:a16="http://schemas.microsoft.com/office/drawing/2014/main" id="{160D2023-BF77-DA41-830D-6E3FFE249D11}"/>
              </a:ext>
            </a:extLst>
          </p:cNvPr>
          <p:cNvSpPr/>
          <p:nvPr/>
        </p:nvSpPr>
        <p:spPr>
          <a:xfrm>
            <a:off x="8260925" y="2432706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AB3B8B9-E423-0C4E-9193-0743EF122CC5}"/>
              </a:ext>
            </a:extLst>
          </p:cNvPr>
          <p:cNvSpPr/>
          <p:nvPr/>
        </p:nvSpPr>
        <p:spPr>
          <a:xfrm>
            <a:off x="1366343" y="1857380"/>
            <a:ext cx="955390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0FC58A-6AF8-9F41-AE66-9E0AA0EA80D9}"/>
              </a:ext>
            </a:extLst>
          </p:cNvPr>
          <p:cNvSpPr/>
          <p:nvPr/>
        </p:nvSpPr>
        <p:spPr>
          <a:xfrm>
            <a:off x="1597572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DC11952-4E97-AA42-ACBA-B64070653609}"/>
              </a:ext>
            </a:extLst>
          </p:cNvPr>
          <p:cNvSpPr/>
          <p:nvPr/>
        </p:nvSpPr>
        <p:spPr>
          <a:xfrm>
            <a:off x="4093777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87D85DD-F53E-C248-AF28-239AC3553B29}"/>
              </a:ext>
            </a:extLst>
          </p:cNvPr>
          <p:cNvSpPr/>
          <p:nvPr/>
        </p:nvSpPr>
        <p:spPr>
          <a:xfrm>
            <a:off x="7222256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E54ABA-9EDF-BB43-8543-ED7BD8AD2992}"/>
              </a:ext>
            </a:extLst>
          </p:cNvPr>
          <p:cNvSpPr/>
          <p:nvPr/>
        </p:nvSpPr>
        <p:spPr>
          <a:xfrm>
            <a:off x="5573783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57957D0-B0A1-FF4D-8C38-C1B40CDAAA88}"/>
              </a:ext>
            </a:extLst>
          </p:cNvPr>
          <p:cNvSpPr/>
          <p:nvPr/>
        </p:nvSpPr>
        <p:spPr>
          <a:xfrm>
            <a:off x="3288309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7E8AD39-4C6A-0D4B-86A6-DD0EAD88BA5B}"/>
              </a:ext>
            </a:extLst>
          </p:cNvPr>
          <p:cNvSpPr/>
          <p:nvPr/>
        </p:nvSpPr>
        <p:spPr>
          <a:xfrm>
            <a:off x="4443999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2ACC426-C46B-0141-BF2D-C97C265F6F1A}"/>
              </a:ext>
            </a:extLst>
          </p:cNvPr>
          <p:cNvSpPr/>
          <p:nvPr/>
        </p:nvSpPr>
        <p:spPr>
          <a:xfrm>
            <a:off x="8210340" y="1740289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B2A6B2E-4131-424B-AC0E-3A85A5ED066C}"/>
              </a:ext>
            </a:extLst>
          </p:cNvPr>
          <p:cNvSpPr/>
          <p:nvPr/>
        </p:nvSpPr>
        <p:spPr>
          <a:xfrm>
            <a:off x="8876318" y="1722223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367A4BE-5C6C-474E-86CF-9452AA2B3309}"/>
              </a:ext>
            </a:extLst>
          </p:cNvPr>
          <p:cNvSpPr/>
          <p:nvPr/>
        </p:nvSpPr>
        <p:spPr>
          <a:xfrm>
            <a:off x="1360959" y="1740289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8C83F-E344-8B4A-BCF0-00C9A802243E}"/>
              </a:ext>
            </a:extLst>
          </p:cNvPr>
          <p:cNvSpPr txBox="1"/>
          <p:nvPr/>
        </p:nvSpPr>
        <p:spPr>
          <a:xfrm>
            <a:off x="5721379" y="41095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1DF06F9E-7138-C746-9A8F-87479CD9BD37}"/>
              </a:ext>
            </a:extLst>
          </p:cNvPr>
          <p:cNvSpPr/>
          <p:nvPr/>
        </p:nvSpPr>
        <p:spPr>
          <a:xfrm>
            <a:off x="4111355" y="5574880"/>
            <a:ext cx="4097209" cy="48920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D4D5A7-E4E1-BE4E-B91F-2E809D8328ED}"/>
              </a:ext>
            </a:extLst>
          </p:cNvPr>
          <p:cNvSpPr txBox="1"/>
          <p:nvPr/>
        </p:nvSpPr>
        <p:spPr>
          <a:xfrm>
            <a:off x="2420249" y="501835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9583F24-0168-6948-A3DB-2FE78E6716BF}"/>
              </a:ext>
            </a:extLst>
          </p:cNvPr>
          <p:cNvSpPr txBox="1"/>
          <p:nvPr/>
        </p:nvSpPr>
        <p:spPr>
          <a:xfrm>
            <a:off x="4003041" y="502869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lang="en-US" altLang="ja-JP" baseline="-25000" dirty="0"/>
              <a:t>2</a:t>
            </a:r>
            <a:endParaRPr kumimoji="1" lang="ja-JP" altLang="en-US" baseline="-250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C31F647-5F57-7E4C-90D5-6E772295DC66}"/>
              </a:ext>
            </a:extLst>
          </p:cNvPr>
          <p:cNvSpPr txBox="1"/>
          <p:nvPr/>
        </p:nvSpPr>
        <p:spPr>
          <a:xfrm>
            <a:off x="8311522" y="50135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lang="en-US" altLang="ja-JP" baseline="-25000" dirty="0"/>
              <a:t>n-1</a:t>
            </a:r>
            <a:endParaRPr kumimoji="1" lang="ja-JP" altLang="en-US" baseline="-25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B4F998D-F7CE-0D4C-929D-3AC5802CCD86}"/>
              </a:ext>
            </a:extLst>
          </p:cNvPr>
          <p:cNvSpPr txBox="1"/>
          <p:nvPr/>
        </p:nvSpPr>
        <p:spPr>
          <a:xfrm>
            <a:off x="9386878" y="50211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</a:t>
            </a:r>
            <a:r>
              <a:rPr lang="en-US" altLang="ja-JP" baseline="-25000" dirty="0" err="1"/>
              <a:t>n</a:t>
            </a:r>
            <a:endParaRPr kumimoji="1" lang="ja-JP" altLang="en-US" baseline="-25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5E0D8A-B525-3745-901A-F7521976368B}"/>
              </a:ext>
            </a:extLst>
          </p:cNvPr>
          <p:cNvSpPr txBox="1"/>
          <p:nvPr/>
        </p:nvSpPr>
        <p:spPr>
          <a:xfrm>
            <a:off x="3803557" y="6294244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平均値などの代表値に集約する→</a:t>
            </a:r>
            <a:r>
              <a:rPr kumimoji="1" lang="en-US" altLang="ja-JP" b="1" dirty="0">
                <a:solidFill>
                  <a:schemeClr val="accent1"/>
                </a:solidFill>
              </a:rPr>
              <a:t>Bagging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3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5F904-C151-EF49-BA22-24D3CA5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RandomForest</a:t>
            </a:r>
            <a:r>
              <a:rPr kumimoji="1" lang="ja-JP" altLang="en-US"/>
              <a:t>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095F0C-2D39-9247-BA99-4CD89552A6A5}"/>
              </a:ext>
            </a:extLst>
          </p:cNvPr>
          <p:cNvSpPr/>
          <p:nvPr/>
        </p:nvSpPr>
        <p:spPr>
          <a:xfrm>
            <a:off x="1366343" y="1857380"/>
            <a:ext cx="955390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DD7707-5B3F-D941-92FF-9DE1A6E135C4}"/>
              </a:ext>
            </a:extLst>
          </p:cNvPr>
          <p:cNvSpPr txBox="1"/>
          <p:nvPr/>
        </p:nvSpPr>
        <p:spPr>
          <a:xfrm>
            <a:off x="5704714" y="1467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DE56831-8C94-A245-97C9-4C8D7DF7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6" y="3580410"/>
            <a:ext cx="2070244" cy="1263869"/>
          </a:xfrm>
          <a:prstGeom prst="rect">
            <a:avLst/>
          </a:prstGeom>
        </p:spPr>
      </p:pic>
      <p:sp>
        <p:nvSpPr>
          <p:cNvPr id="19" name="下矢印 18">
            <a:extLst>
              <a:ext uri="{FF2B5EF4-FFF2-40B4-BE49-F238E27FC236}">
                <a16:creationId xmlns:a16="http://schemas.microsoft.com/office/drawing/2014/main" id="{49936BFB-6954-2C4A-9172-E767C75DDC4D}"/>
              </a:ext>
            </a:extLst>
          </p:cNvPr>
          <p:cNvSpPr/>
          <p:nvPr/>
        </p:nvSpPr>
        <p:spPr>
          <a:xfrm>
            <a:off x="2369652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B5AF76D-3A86-E240-A968-4EF27D04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878" y="3580410"/>
            <a:ext cx="2070244" cy="1263869"/>
          </a:xfrm>
          <a:prstGeom prst="rect">
            <a:avLst/>
          </a:prstGeom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4004ECCD-9A27-4F45-B967-E72CD290117D}"/>
              </a:ext>
            </a:extLst>
          </p:cNvPr>
          <p:cNvSpPr/>
          <p:nvPr/>
        </p:nvSpPr>
        <p:spPr>
          <a:xfrm>
            <a:off x="9285684" y="2425147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3C4C783-13A4-E744-A9D7-510F9177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38" y="3587969"/>
            <a:ext cx="2070244" cy="1263869"/>
          </a:xfrm>
          <a:prstGeom prst="rect">
            <a:avLst/>
          </a:prstGeom>
        </p:spPr>
      </p:pic>
      <p:sp>
        <p:nvSpPr>
          <p:cNvPr id="14" name="下矢印 13">
            <a:extLst>
              <a:ext uri="{FF2B5EF4-FFF2-40B4-BE49-F238E27FC236}">
                <a16:creationId xmlns:a16="http://schemas.microsoft.com/office/drawing/2014/main" id="{276A0E75-1CF9-C749-A80C-C7019E3C3E1D}"/>
              </a:ext>
            </a:extLst>
          </p:cNvPr>
          <p:cNvSpPr/>
          <p:nvPr/>
        </p:nvSpPr>
        <p:spPr>
          <a:xfrm>
            <a:off x="3952444" y="2432706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2CA2EEF-23C5-AD4A-982E-7D4BF16A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119" y="3587969"/>
            <a:ext cx="2070244" cy="1263869"/>
          </a:xfrm>
          <a:prstGeom prst="rect">
            <a:avLst/>
          </a:prstGeom>
        </p:spPr>
      </p:pic>
      <p:sp>
        <p:nvSpPr>
          <p:cNvPr id="17" name="下矢印 16">
            <a:extLst>
              <a:ext uri="{FF2B5EF4-FFF2-40B4-BE49-F238E27FC236}">
                <a16:creationId xmlns:a16="http://schemas.microsoft.com/office/drawing/2014/main" id="{160D2023-BF77-DA41-830D-6E3FFE249D11}"/>
              </a:ext>
            </a:extLst>
          </p:cNvPr>
          <p:cNvSpPr/>
          <p:nvPr/>
        </p:nvSpPr>
        <p:spPr>
          <a:xfrm>
            <a:off x="8260925" y="2432706"/>
            <a:ext cx="484632" cy="97840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AB3B8B9-E423-0C4E-9193-0743EF122CC5}"/>
              </a:ext>
            </a:extLst>
          </p:cNvPr>
          <p:cNvSpPr/>
          <p:nvPr/>
        </p:nvSpPr>
        <p:spPr>
          <a:xfrm>
            <a:off x="1366343" y="1857380"/>
            <a:ext cx="9553904" cy="6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0FC58A-6AF8-9F41-AE66-9E0AA0EA80D9}"/>
              </a:ext>
            </a:extLst>
          </p:cNvPr>
          <p:cNvSpPr/>
          <p:nvPr/>
        </p:nvSpPr>
        <p:spPr>
          <a:xfrm>
            <a:off x="1597572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DC11952-4E97-AA42-ACBA-B64070653609}"/>
              </a:ext>
            </a:extLst>
          </p:cNvPr>
          <p:cNvSpPr/>
          <p:nvPr/>
        </p:nvSpPr>
        <p:spPr>
          <a:xfrm>
            <a:off x="4093777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87D85DD-F53E-C248-AF28-239AC3553B29}"/>
              </a:ext>
            </a:extLst>
          </p:cNvPr>
          <p:cNvSpPr/>
          <p:nvPr/>
        </p:nvSpPr>
        <p:spPr>
          <a:xfrm>
            <a:off x="7222256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E54ABA-9EDF-BB43-8543-ED7BD8AD2992}"/>
              </a:ext>
            </a:extLst>
          </p:cNvPr>
          <p:cNvSpPr/>
          <p:nvPr/>
        </p:nvSpPr>
        <p:spPr>
          <a:xfrm>
            <a:off x="5573783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57957D0-B0A1-FF4D-8C38-C1B40CDAAA88}"/>
              </a:ext>
            </a:extLst>
          </p:cNvPr>
          <p:cNvSpPr/>
          <p:nvPr/>
        </p:nvSpPr>
        <p:spPr>
          <a:xfrm>
            <a:off x="3288309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7E8AD39-4C6A-0D4B-86A6-DD0EAD88BA5B}"/>
              </a:ext>
            </a:extLst>
          </p:cNvPr>
          <p:cNvSpPr/>
          <p:nvPr/>
        </p:nvSpPr>
        <p:spPr>
          <a:xfrm>
            <a:off x="4443999" y="1731256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2ACC426-C46B-0141-BF2D-C97C265F6F1A}"/>
              </a:ext>
            </a:extLst>
          </p:cNvPr>
          <p:cNvSpPr/>
          <p:nvPr/>
        </p:nvSpPr>
        <p:spPr>
          <a:xfrm>
            <a:off x="8210340" y="1740289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B2A6B2E-4131-424B-AC0E-3A85A5ED066C}"/>
              </a:ext>
            </a:extLst>
          </p:cNvPr>
          <p:cNvSpPr/>
          <p:nvPr/>
        </p:nvSpPr>
        <p:spPr>
          <a:xfrm>
            <a:off x="8876318" y="1722223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367A4BE-5C6C-474E-86CF-9452AA2B3309}"/>
              </a:ext>
            </a:extLst>
          </p:cNvPr>
          <p:cNvSpPr/>
          <p:nvPr/>
        </p:nvSpPr>
        <p:spPr>
          <a:xfrm>
            <a:off x="1360959" y="1740289"/>
            <a:ext cx="2049518" cy="914400"/>
          </a:xfrm>
          <a:prstGeom prst="rect">
            <a:avLst/>
          </a:prstGeom>
          <a:solidFill>
            <a:srgbClr val="1B88A6">
              <a:alpha val="5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8C83F-E344-8B4A-BCF0-00C9A802243E}"/>
              </a:ext>
            </a:extLst>
          </p:cNvPr>
          <p:cNvSpPr txBox="1"/>
          <p:nvPr/>
        </p:nvSpPr>
        <p:spPr>
          <a:xfrm>
            <a:off x="5721379" y="41095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1DF06F9E-7138-C746-9A8F-87479CD9BD37}"/>
              </a:ext>
            </a:extLst>
          </p:cNvPr>
          <p:cNvSpPr/>
          <p:nvPr/>
        </p:nvSpPr>
        <p:spPr>
          <a:xfrm>
            <a:off x="4111355" y="5574880"/>
            <a:ext cx="4097209" cy="48920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D4D5A7-E4E1-BE4E-B91F-2E809D8328ED}"/>
              </a:ext>
            </a:extLst>
          </p:cNvPr>
          <p:cNvSpPr txBox="1"/>
          <p:nvPr/>
        </p:nvSpPr>
        <p:spPr>
          <a:xfrm>
            <a:off x="2420249" y="501835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en-US" altLang="ja-JP" baseline="-25000" dirty="0"/>
              <a:t>1</a:t>
            </a:r>
            <a:endParaRPr kumimoji="1" lang="ja-JP" altLang="en-US" baseline="-250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9583F24-0168-6948-A3DB-2FE78E6716BF}"/>
              </a:ext>
            </a:extLst>
          </p:cNvPr>
          <p:cNvSpPr txBox="1"/>
          <p:nvPr/>
        </p:nvSpPr>
        <p:spPr>
          <a:xfrm>
            <a:off x="4003041" y="502869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lang="en-US" altLang="ja-JP" baseline="-25000" dirty="0"/>
              <a:t>2</a:t>
            </a:r>
            <a:endParaRPr kumimoji="1" lang="ja-JP" altLang="en-US" baseline="-250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C31F647-5F57-7E4C-90D5-6E772295DC66}"/>
              </a:ext>
            </a:extLst>
          </p:cNvPr>
          <p:cNvSpPr txBox="1"/>
          <p:nvPr/>
        </p:nvSpPr>
        <p:spPr>
          <a:xfrm>
            <a:off x="8311522" y="50135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lang="en-US" altLang="ja-JP" baseline="-25000" dirty="0"/>
              <a:t>n-1</a:t>
            </a:r>
            <a:endParaRPr kumimoji="1" lang="ja-JP" altLang="en-US" baseline="-250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B4F998D-F7CE-0D4C-929D-3AC5802CCD86}"/>
              </a:ext>
            </a:extLst>
          </p:cNvPr>
          <p:cNvSpPr txBox="1"/>
          <p:nvPr/>
        </p:nvSpPr>
        <p:spPr>
          <a:xfrm>
            <a:off x="9386878" y="50211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y</a:t>
            </a:r>
            <a:r>
              <a:rPr lang="en-US" altLang="ja-JP" baseline="-25000" dirty="0" err="1"/>
              <a:t>n</a:t>
            </a:r>
            <a:endParaRPr kumimoji="1" lang="ja-JP" altLang="en-US" baseline="-25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5E0D8A-B525-3745-901A-F7521976368B}"/>
              </a:ext>
            </a:extLst>
          </p:cNvPr>
          <p:cNvSpPr txBox="1"/>
          <p:nvPr/>
        </p:nvSpPr>
        <p:spPr>
          <a:xfrm>
            <a:off x="3803557" y="6294244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平均値などの代表値に集約する→</a:t>
            </a:r>
            <a:r>
              <a:rPr kumimoji="1" lang="en-US" altLang="ja-JP" b="1" dirty="0">
                <a:solidFill>
                  <a:schemeClr val="accent1"/>
                </a:solidFill>
              </a:rPr>
              <a:t>Bagging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4795873-5687-5141-A7F3-F7CE3B66C750}"/>
              </a:ext>
            </a:extLst>
          </p:cNvPr>
          <p:cNvSpPr/>
          <p:nvPr/>
        </p:nvSpPr>
        <p:spPr>
          <a:xfrm>
            <a:off x="818992" y="1684064"/>
            <a:ext cx="10515600" cy="3890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FDC840-DFB7-E346-A06D-4DB9EC06EEA2}"/>
              </a:ext>
            </a:extLst>
          </p:cNvPr>
          <p:cNvSpPr txBox="1"/>
          <p:nvPr/>
        </p:nvSpPr>
        <p:spPr>
          <a:xfrm>
            <a:off x="908390" y="55882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並列に計算することが可能</a:t>
            </a:r>
          </a:p>
        </p:txBody>
      </p:sp>
    </p:spTree>
    <p:extLst>
      <p:ext uri="{BB962C8B-B14F-4D97-AF65-F5344CB8AC3E}">
        <p14:creationId xmlns:p14="http://schemas.microsoft.com/office/powerpoint/2010/main" val="394351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7213B-774B-B74C-9092-6DAB23EC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RandomForest</a:t>
            </a:r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718151-0F18-3F42-B358-866D9AAE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Bagging</a:t>
            </a:r>
            <a:r>
              <a:rPr kumimoji="1" lang="ja-JP" altLang="en-US"/>
              <a:t>という手法を用いた、決定木による機械学習モデルのこと</a:t>
            </a:r>
            <a:endParaRPr kumimoji="1" lang="en-US" altLang="ja-JP" dirty="0"/>
          </a:p>
          <a:p>
            <a:r>
              <a:rPr lang="en-US" altLang="ja-JP" dirty="0"/>
              <a:t>Bootstrap</a:t>
            </a:r>
            <a:r>
              <a:rPr lang="ja-JP" altLang="en-US"/>
              <a:t>法というサンプリング手法により、重複を許しながらデータを抽出し、それぞれのモデルを並列に計算し、代表値に集約する（アンサンブル学習とも呼ばれる）</a:t>
            </a:r>
            <a:endParaRPr lang="en-US" altLang="ja-JP" dirty="0"/>
          </a:p>
          <a:p>
            <a:r>
              <a:rPr lang="ja-JP" altLang="en-US"/>
              <a:t>実際に、</a:t>
            </a:r>
            <a:r>
              <a:rPr lang="en-US" altLang="ja-JP" dirty="0" err="1"/>
              <a:t>sklearn</a:t>
            </a:r>
            <a:r>
              <a:rPr lang="ja-JP" altLang="en-US"/>
              <a:t>を用いて</a:t>
            </a:r>
            <a:r>
              <a:rPr lang="en-US" altLang="ja-JP" dirty="0" err="1"/>
              <a:t>RandomForest</a:t>
            </a:r>
            <a:r>
              <a:rPr lang="ja-JP" altLang="en-US"/>
              <a:t>を実装するレクチャーを準備しています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095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2E3E2"/>
      </a:lt2>
      <a:accent1>
        <a:srgbClr val="933879"/>
      </a:accent1>
      <a:accent2>
        <a:srgbClr val="1B88A6"/>
      </a:accent2>
      <a:accent3>
        <a:srgbClr val="676C9B"/>
      </a:accent3>
      <a:accent4>
        <a:srgbClr val="199D8D"/>
      </a:accent4>
      <a:accent5>
        <a:srgbClr val="18935C"/>
      </a:accent5>
      <a:accent6>
        <a:srgbClr val="E5D225"/>
      </a:accent6>
      <a:hlink>
        <a:srgbClr val="AE3078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221</Words>
  <Application>Microsoft Macintosh PowerPoint</Application>
  <PresentationFormat>ワイド画面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Hiragino Sans W0</vt:lpstr>
      <vt:lpstr>游ゴシック</vt:lpstr>
      <vt:lpstr>Arial</vt:lpstr>
      <vt:lpstr>Office テーマ</vt:lpstr>
      <vt:lpstr>RandomForest</vt:lpstr>
      <vt:lpstr>RandomForestとは？</vt:lpstr>
      <vt:lpstr>RandomForestとは？</vt:lpstr>
      <vt:lpstr>RandomForestとは？</vt:lpstr>
      <vt:lpstr>RandomForestとは？</vt:lpstr>
      <vt:lpstr>RandomForestとは？</vt:lpstr>
      <vt:lpstr>RandomForestとは？</vt:lpstr>
      <vt:lpstr>RandomForestとは？</vt:lpstr>
      <vt:lpstr>RandomForestまとめ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 堅人</dc:creator>
  <cp:lastModifiedBy>小畑 堅人</cp:lastModifiedBy>
  <cp:revision>12</cp:revision>
  <dcterms:created xsi:type="dcterms:W3CDTF">2019-09-18T00:12:07Z</dcterms:created>
  <dcterms:modified xsi:type="dcterms:W3CDTF">2019-10-13T14:11:09Z</dcterms:modified>
</cp:coreProperties>
</file>