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88" r:id="rId4"/>
    <p:sldId id="289" r:id="rId5"/>
    <p:sldId id="290" r:id="rId6"/>
    <p:sldId id="271" r:id="rId7"/>
    <p:sldId id="273" r:id="rId8"/>
    <p:sldId id="274" r:id="rId9"/>
    <p:sldId id="272" r:id="rId10"/>
    <p:sldId id="275" r:id="rId11"/>
    <p:sldId id="276" r:id="rId12"/>
    <p:sldId id="262" r:id="rId13"/>
    <p:sldId id="278" r:id="rId14"/>
    <p:sldId id="279" r:id="rId15"/>
    <p:sldId id="297" r:id="rId16"/>
    <p:sldId id="280" r:id="rId17"/>
    <p:sldId id="264" r:id="rId18"/>
    <p:sldId id="292" r:id="rId19"/>
    <p:sldId id="293" r:id="rId20"/>
    <p:sldId id="294" r:id="rId21"/>
    <p:sldId id="295" r:id="rId22"/>
    <p:sldId id="296" r:id="rId23"/>
    <p:sldId id="265" r:id="rId24"/>
    <p:sldId id="259" r:id="rId25"/>
    <p:sldId id="283" r:id="rId26"/>
    <p:sldId id="284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/>
    <p:restoredTop sz="94843"/>
  </p:normalViewPr>
  <p:slideViewPr>
    <p:cSldViewPr snapToGrid="0" snapToObjects="1">
      <p:cViewPr varScale="1">
        <p:scale>
          <a:sx n="149" d="100"/>
          <a:sy n="149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F0FC-F18B-9848-A0B9-AB87F198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1363C5-B70B-7042-A52F-F5DD2475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AC027-6D27-E347-878B-92CE0515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36536-BE25-164E-8D0D-DAF74586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8465D-06DE-614B-B675-3D68842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1F70D-5311-774D-9B06-94F3C728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2E67F7-AD8C-A545-B06F-9C8B855A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D88E2-DF8A-524C-A75C-49959657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74AB3-BB30-8342-8E6B-FF227C0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DA9E4-7CEF-F340-BFA8-03404E3C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3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A98F57-A709-B548-8486-862356D21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963C5F-761B-174E-98DF-5A513B42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81474-658E-1C42-9996-87D44C51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BA506-AA7D-B84D-AEC3-DB2FDDDF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8E70F7-D7F5-1049-9051-A6B36EFD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6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360C3-E3F1-5147-A2FC-731246D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732A2B-32F9-6E41-B441-22EB2BC6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99DAC-7B4F-4247-AAD3-91B4490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41ED3-2010-8849-A8A3-475F1AB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90690-5CC8-D049-A79B-4BFD50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1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54465-886F-7649-ABE7-AFCC0C22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5654D-B40D-0B4A-929B-BF377D1F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FD7E-638E-5F46-9BE2-CD582C3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9110C-AF9E-FF4F-ADBB-EA643CBC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29585-B479-2B4F-BE90-AF928BCF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2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1CD68-FCEE-E34F-BBCB-99B69FB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50460-0347-244F-BC19-F87B1CA4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0F54F-3293-454E-A8E8-6F6E231C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44CE7-0EC4-2D47-BAE5-E3BD018E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6F8CF-92A6-4B4A-B452-AE07FCB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C2656-8B66-3546-9FEB-CF8C6E1A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5EEA4-9C9F-6246-BDEA-45816A24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24D72B-0E66-514A-8E68-2D1FA12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835E06-ACC4-7742-AEC3-2DF55E6F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9FF78-ED83-DB43-8E04-4230BFD0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AE13EC-9FAE-AE44-9876-3F1E8461F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7193B5-7F41-1247-A017-418D50AC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814616-AA03-C040-B765-F32E3A25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FD008-CF57-D24D-97FF-0BB6486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64DE7-730C-7C4A-9EEF-0F574B8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3F776B-F0CD-2546-89B3-60FE69F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EEA48-66A2-3C42-9110-8A226FAA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8BFD06-277C-0240-B4B2-1151081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03B1A7-551C-7C47-A4B9-06C5A8F2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3F357F-E1C2-924A-9019-9C388BE5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6099E1-9353-C142-BBAE-CD43E46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14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9622C-891C-8244-9A65-06894AB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7E56B-ABF9-0C44-9A37-8103AED8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2D62E-A1B9-214D-9E7E-B2CA60F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03CF3-FF87-F740-A5E9-6535328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CA51E4-8BEE-CB40-B6DA-9C0C9CC6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1CE2C-3287-234E-9215-109E593A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0AE00-E44F-4D41-A7F7-102DFE98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30CC5-3AC7-6944-9CA8-C3ECB29C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A32D0-F374-8E46-A02F-E64810D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F9C5F4-B905-294C-BFEF-019CD9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1531A-432E-2741-BFC8-C42944B5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244B60-0C53-8941-AA14-D0CAF79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D2B517-4648-5940-9305-DA58D458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20AC2-62CF-6B4A-BF4E-CBC48C02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E22E7-0E7A-2C41-86CD-00674843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09741-A87F-4E4B-8636-603A8E3D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8F7B0-1364-BA4A-BB91-1EE093EC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38DA6-FF7F-6140-AADE-EC77C04F02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891-D467-EA46-AE86-03BCD6BD2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精度検証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E48ED-AEBF-C14E-8C98-7154C6DC6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2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True, False, Positive, Negative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30F58C4-A815-0147-AEFA-4C63015E74F1}"/>
              </a:ext>
            </a:extLst>
          </p:cNvPr>
          <p:cNvGraphicFramePr>
            <a:graphicFrameLocks noGrp="1"/>
          </p:cNvGraphicFramePr>
          <p:nvPr/>
        </p:nvGraphicFramePr>
        <p:xfrm>
          <a:off x="1589518" y="3056053"/>
          <a:ext cx="3747798" cy="29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98061748"/>
                    </a:ext>
                  </a:extLst>
                </a:gridCol>
                <a:gridCol w="1873899">
                  <a:extLst>
                    <a:ext uri="{9D8B030D-6E8A-4147-A177-3AD203B41FA5}">
                      <a16:colId xmlns:a16="http://schemas.microsoft.com/office/drawing/2014/main" val="798274420"/>
                    </a:ext>
                  </a:extLst>
                </a:gridCol>
              </a:tblGrid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真陽性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偽陽性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05802"/>
                  </a:ext>
                </a:extLst>
              </a:tr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偽陰性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False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真陰性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529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531909-5A02-F045-AD31-A4BB94C66F0F}"/>
              </a:ext>
            </a:extLst>
          </p:cNvPr>
          <p:cNvSpPr txBox="1"/>
          <p:nvPr/>
        </p:nvSpPr>
        <p:spPr>
          <a:xfrm>
            <a:off x="2689132" y="2329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本当の値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890176-89AC-3A48-B0B6-CAD02F8813DA}"/>
              </a:ext>
            </a:extLst>
          </p:cNvPr>
          <p:cNvSpPr txBox="1"/>
          <p:nvPr/>
        </p:nvSpPr>
        <p:spPr>
          <a:xfrm>
            <a:off x="5640224" y="318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509EBC-506F-914F-B0F6-3C2D34DEEC11}"/>
              </a:ext>
            </a:extLst>
          </p:cNvPr>
          <p:cNvSpPr txBox="1"/>
          <p:nvPr/>
        </p:nvSpPr>
        <p:spPr>
          <a:xfrm>
            <a:off x="2119357" y="26928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F12E07-D1F6-D04C-BC71-EAD47F9CFA08}"/>
              </a:ext>
            </a:extLst>
          </p:cNvPr>
          <p:cNvSpPr txBox="1"/>
          <p:nvPr/>
        </p:nvSpPr>
        <p:spPr>
          <a:xfrm>
            <a:off x="3848928" y="26867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負例</a:t>
            </a:r>
            <a:r>
              <a:rPr kumimoji="1" lang="en-US" altLang="ja-JP" dirty="0"/>
              <a:t>(0)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D6A05A-E229-3A45-99D8-49836B2C2B88}"/>
              </a:ext>
            </a:extLst>
          </p:cNvPr>
          <p:cNvSpPr txBox="1"/>
          <p:nvPr/>
        </p:nvSpPr>
        <p:spPr>
          <a:xfrm rot="16200000">
            <a:off x="353452" y="435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予測した値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DC016-E914-9B4C-825C-7BCD47B95E90}"/>
              </a:ext>
            </a:extLst>
          </p:cNvPr>
          <p:cNvSpPr txBox="1"/>
          <p:nvPr/>
        </p:nvSpPr>
        <p:spPr>
          <a:xfrm rot="16200000">
            <a:off x="811851" y="362064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295EA5-25A0-C94F-ABDA-91670868BDE2}"/>
              </a:ext>
            </a:extLst>
          </p:cNvPr>
          <p:cNvSpPr txBox="1"/>
          <p:nvPr/>
        </p:nvSpPr>
        <p:spPr>
          <a:xfrm rot="16200000">
            <a:off x="765404" y="507114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723DC8-3A9E-7A4D-8D73-98204B78EA04}"/>
              </a:ext>
            </a:extLst>
          </p:cNvPr>
          <p:cNvSpPr txBox="1"/>
          <p:nvPr/>
        </p:nvSpPr>
        <p:spPr>
          <a:xfrm>
            <a:off x="6822857" y="3187581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病気を診断する場合</a:t>
            </a:r>
            <a:r>
              <a:rPr lang="ja-JP" altLang="en-US"/>
              <a:t>、</a:t>
            </a:r>
            <a:endParaRPr lang="en-US" altLang="ja-JP" dirty="0"/>
          </a:p>
          <a:p>
            <a:r>
              <a:rPr lang="ja-JP" altLang="en-US"/>
              <a:t>どちらの誤診を避けたいか？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・</a:t>
            </a:r>
            <a:r>
              <a:rPr kumimoji="1" lang="ja-JP" altLang="en-US">
                <a:solidFill>
                  <a:schemeClr val="accent1"/>
                </a:solidFill>
              </a:rPr>
              <a:t>病気である人に、病気でないと診断する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r>
              <a:rPr lang="ja-JP" altLang="en-US"/>
              <a:t>・病気でない人に、病気だと診断する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F58734-8635-0C4A-98AE-A5F42E45C00D}"/>
              </a:ext>
            </a:extLst>
          </p:cNvPr>
          <p:cNvSpPr txBox="1"/>
          <p:nvPr/>
        </p:nvSpPr>
        <p:spPr>
          <a:xfrm>
            <a:off x="6825214" y="23297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なぜ大切か？</a:t>
            </a:r>
          </a:p>
        </p:txBody>
      </p:sp>
    </p:spTree>
    <p:extLst>
      <p:ext uri="{BB962C8B-B14F-4D97-AF65-F5344CB8AC3E}">
        <p14:creationId xmlns:p14="http://schemas.microsoft.com/office/powerpoint/2010/main" val="234152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True, False, Positive, Negative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30F58C4-A815-0147-AEFA-4C63015E7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51651"/>
              </p:ext>
            </p:extLst>
          </p:nvPr>
        </p:nvGraphicFramePr>
        <p:xfrm>
          <a:off x="1589518" y="3056053"/>
          <a:ext cx="3747798" cy="29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98061748"/>
                    </a:ext>
                  </a:extLst>
                </a:gridCol>
                <a:gridCol w="1873899">
                  <a:extLst>
                    <a:ext uri="{9D8B030D-6E8A-4147-A177-3AD203B41FA5}">
                      <a16:colId xmlns:a16="http://schemas.microsoft.com/office/drawing/2014/main" val="798274420"/>
                    </a:ext>
                  </a:extLst>
                </a:gridCol>
              </a:tblGrid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真陽性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偽陽性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05802"/>
                  </a:ext>
                </a:extLst>
              </a:tr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accent1"/>
                          </a:solidFill>
                        </a:rPr>
                        <a:t>偽陰性</a:t>
                      </a:r>
                      <a:endParaRPr kumimoji="1" lang="en-US" altLang="ja-JP" dirty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accent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accent1"/>
                          </a:solidFill>
                        </a:rPr>
                        <a:t>False Negative</a:t>
                      </a:r>
                      <a:endParaRPr kumimoji="1" lang="ja-JP" altLang="en-US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真陰性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529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531909-5A02-F045-AD31-A4BB94C66F0F}"/>
              </a:ext>
            </a:extLst>
          </p:cNvPr>
          <p:cNvSpPr txBox="1"/>
          <p:nvPr/>
        </p:nvSpPr>
        <p:spPr>
          <a:xfrm>
            <a:off x="2689132" y="2329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本当の値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890176-89AC-3A48-B0B6-CAD02F8813DA}"/>
              </a:ext>
            </a:extLst>
          </p:cNvPr>
          <p:cNvSpPr txBox="1"/>
          <p:nvPr/>
        </p:nvSpPr>
        <p:spPr>
          <a:xfrm>
            <a:off x="5640224" y="318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509EBC-506F-914F-B0F6-3C2D34DEEC11}"/>
              </a:ext>
            </a:extLst>
          </p:cNvPr>
          <p:cNvSpPr txBox="1"/>
          <p:nvPr/>
        </p:nvSpPr>
        <p:spPr>
          <a:xfrm>
            <a:off x="2119357" y="26928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F12E07-D1F6-D04C-BC71-EAD47F9CFA08}"/>
              </a:ext>
            </a:extLst>
          </p:cNvPr>
          <p:cNvSpPr txBox="1"/>
          <p:nvPr/>
        </p:nvSpPr>
        <p:spPr>
          <a:xfrm>
            <a:off x="3848928" y="26867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負例</a:t>
            </a:r>
            <a:r>
              <a:rPr kumimoji="1" lang="en-US" altLang="ja-JP" dirty="0"/>
              <a:t>(0)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D6A05A-E229-3A45-99D8-49836B2C2B88}"/>
              </a:ext>
            </a:extLst>
          </p:cNvPr>
          <p:cNvSpPr txBox="1"/>
          <p:nvPr/>
        </p:nvSpPr>
        <p:spPr>
          <a:xfrm rot="16200000">
            <a:off x="353452" y="435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予測した値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DC016-E914-9B4C-825C-7BCD47B95E90}"/>
              </a:ext>
            </a:extLst>
          </p:cNvPr>
          <p:cNvSpPr txBox="1"/>
          <p:nvPr/>
        </p:nvSpPr>
        <p:spPr>
          <a:xfrm rot="16200000">
            <a:off x="811851" y="362064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295EA5-25A0-C94F-ABDA-91670868BDE2}"/>
              </a:ext>
            </a:extLst>
          </p:cNvPr>
          <p:cNvSpPr txBox="1"/>
          <p:nvPr/>
        </p:nvSpPr>
        <p:spPr>
          <a:xfrm rot="16200000">
            <a:off x="765404" y="507114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723DC8-3A9E-7A4D-8D73-98204B78EA04}"/>
              </a:ext>
            </a:extLst>
          </p:cNvPr>
          <p:cNvSpPr txBox="1"/>
          <p:nvPr/>
        </p:nvSpPr>
        <p:spPr>
          <a:xfrm>
            <a:off x="6822857" y="3187581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病気を診断する場合</a:t>
            </a:r>
            <a:r>
              <a:rPr lang="ja-JP" altLang="en-US"/>
              <a:t>、</a:t>
            </a:r>
            <a:endParaRPr lang="en-US" altLang="ja-JP" dirty="0"/>
          </a:p>
          <a:p>
            <a:r>
              <a:rPr lang="ja-JP" altLang="en-US"/>
              <a:t>どちらの誤診を避けたいか？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・</a:t>
            </a:r>
            <a:r>
              <a:rPr kumimoji="1" lang="ja-JP" altLang="en-US">
                <a:solidFill>
                  <a:schemeClr val="accent1"/>
                </a:solidFill>
              </a:rPr>
              <a:t>病気である人に、病気でないと診断する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r>
              <a:rPr lang="ja-JP" altLang="en-US"/>
              <a:t>・病気でない人に、病気だと診断する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F58734-8635-0C4A-98AE-A5F42E45C00D}"/>
              </a:ext>
            </a:extLst>
          </p:cNvPr>
          <p:cNvSpPr txBox="1"/>
          <p:nvPr/>
        </p:nvSpPr>
        <p:spPr>
          <a:xfrm>
            <a:off x="6825214" y="23297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なぜ大切か？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59C9FC-7CA5-0B43-9363-043EB88245BD}"/>
              </a:ext>
            </a:extLst>
          </p:cNvPr>
          <p:cNvSpPr txBox="1"/>
          <p:nvPr/>
        </p:nvSpPr>
        <p:spPr>
          <a:xfrm>
            <a:off x="6990460" y="51189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偽陰性を下げたい</a:t>
            </a:r>
          </a:p>
        </p:txBody>
      </p:sp>
    </p:spTree>
    <p:extLst>
      <p:ext uri="{BB962C8B-B14F-4D97-AF65-F5344CB8AC3E}">
        <p14:creationId xmlns:p14="http://schemas.microsoft.com/office/powerpoint/2010/main" val="423797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Precision, Recall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07A373E-15CE-FD4C-BB61-CBCFC0DD7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3992"/>
              </p:ext>
            </p:extLst>
          </p:nvPr>
        </p:nvGraphicFramePr>
        <p:xfrm>
          <a:off x="1589518" y="3056053"/>
          <a:ext cx="3747798" cy="29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98061748"/>
                    </a:ext>
                  </a:extLst>
                </a:gridCol>
                <a:gridCol w="1873899">
                  <a:extLst>
                    <a:ext uri="{9D8B030D-6E8A-4147-A177-3AD203B41FA5}">
                      <a16:colId xmlns:a16="http://schemas.microsoft.com/office/drawing/2014/main" val="798274420"/>
                    </a:ext>
                  </a:extLst>
                </a:gridCol>
              </a:tblGrid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真陽性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偽陽性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05802"/>
                  </a:ext>
                </a:extLst>
              </a:tr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偽陰性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False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真陰性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5296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23B8F-D46D-E448-B2F7-31F9D189FEAB}"/>
              </a:ext>
            </a:extLst>
          </p:cNvPr>
          <p:cNvSpPr txBox="1"/>
          <p:nvPr/>
        </p:nvSpPr>
        <p:spPr>
          <a:xfrm>
            <a:off x="2689132" y="2329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本当の値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CC0793-D9F2-9D42-B593-422ADB3C3395}"/>
              </a:ext>
            </a:extLst>
          </p:cNvPr>
          <p:cNvSpPr txBox="1"/>
          <p:nvPr/>
        </p:nvSpPr>
        <p:spPr>
          <a:xfrm>
            <a:off x="5640224" y="318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3C346D-AA3F-874D-A983-40A861E5A7D1}"/>
              </a:ext>
            </a:extLst>
          </p:cNvPr>
          <p:cNvSpPr txBox="1"/>
          <p:nvPr/>
        </p:nvSpPr>
        <p:spPr>
          <a:xfrm>
            <a:off x="2119357" y="26928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4475F8-A254-994F-A6FA-5D9DFC79D729}"/>
              </a:ext>
            </a:extLst>
          </p:cNvPr>
          <p:cNvSpPr txBox="1"/>
          <p:nvPr/>
        </p:nvSpPr>
        <p:spPr>
          <a:xfrm>
            <a:off x="3848928" y="26867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負例</a:t>
            </a:r>
            <a:r>
              <a:rPr kumimoji="1" lang="en-US" altLang="ja-JP" dirty="0"/>
              <a:t>(0)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A70354-A3A6-4846-BEB6-0A98D8299979}"/>
              </a:ext>
            </a:extLst>
          </p:cNvPr>
          <p:cNvSpPr txBox="1"/>
          <p:nvPr/>
        </p:nvSpPr>
        <p:spPr>
          <a:xfrm rot="16200000">
            <a:off x="353452" y="435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予測した値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70E146-6183-EA40-83E1-A4D15D364A9B}"/>
              </a:ext>
            </a:extLst>
          </p:cNvPr>
          <p:cNvSpPr txBox="1"/>
          <p:nvPr/>
        </p:nvSpPr>
        <p:spPr>
          <a:xfrm rot="16200000">
            <a:off x="811851" y="362064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3FE40E-9A2E-5945-ADC3-03040E5F92D3}"/>
              </a:ext>
            </a:extLst>
          </p:cNvPr>
          <p:cNvSpPr txBox="1"/>
          <p:nvPr/>
        </p:nvSpPr>
        <p:spPr>
          <a:xfrm rot="16200000">
            <a:off x="765404" y="507114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39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en-US" altLang="ja-JP" dirty="0"/>
              <a:t>Precision, Recall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07A373E-15CE-FD4C-BB61-CBCFC0DD7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00308"/>
              </p:ext>
            </p:extLst>
          </p:nvPr>
        </p:nvGraphicFramePr>
        <p:xfrm>
          <a:off x="1589518" y="3056053"/>
          <a:ext cx="3747798" cy="29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98061748"/>
                    </a:ext>
                  </a:extLst>
                </a:gridCol>
                <a:gridCol w="1873899">
                  <a:extLst>
                    <a:ext uri="{9D8B030D-6E8A-4147-A177-3AD203B41FA5}">
                      <a16:colId xmlns:a16="http://schemas.microsoft.com/office/drawing/2014/main" val="798274420"/>
                    </a:ext>
                  </a:extLst>
                </a:gridCol>
              </a:tblGrid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真陽性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偽陽性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05802"/>
                  </a:ext>
                </a:extLst>
              </a:tr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偽陰性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False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真陰性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5296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23B8F-D46D-E448-B2F7-31F9D189FEAB}"/>
              </a:ext>
            </a:extLst>
          </p:cNvPr>
          <p:cNvSpPr txBox="1"/>
          <p:nvPr/>
        </p:nvSpPr>
        <p:spPr>
          <a:xfrm>
            <a:off x="2689132" y="2329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本当の値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3C346D-AA3F-874D-A983-40A861E5A7D1}"/>
              </a:ext>
            </a:extLst>
          </p:cNvPr>
          <p:cNvSpPr txBox="1"/>
          <p:nvPr/>
        </p:nvSpPr>
        <p:spPr>
          <a:xfrm>
            <a:off x="2119357" y="26928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4475F8-A254-994F-A6FA-5D9DFC79D729}"/>
              </a:ext>
            </a:extLst>
          </p:cNvPr>
          <p:cNvSpPr txBox="1"/>
          <p:nvPr/>
        </p:nvSpPr>
        <p:spPr>
          <a:xfrm>
            <a:off x="3848928" y="26867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負例</a:t>
            </a:r>
            <a:r>
              <a:rPr kumimoji="1" lang="en-US" altLang="ja-JP" dirty="0"/>
              <a:t>(0)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A70354-A3A6-4846-BEB6-0A98D8299979}"/>
              </a:ext>
            </a:extLst>
          </p:cNvPr>
          <p:cNvSpPr txBox="1"/>
          <p:nvPr/>
        </p:nvSpPr>
        <p:spPr>
          <a:xfrm rot="16200000">
            <a:off x="353452" y="435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予測した値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70E146-6183-EA40-83E1-A4D15D364A9B}"/>
              </a:ext>
            </a:extLst>
          </p:cNvPr>
          <p:cNvSpPr txBox="1"/>
          <p:nvPr/>
        </p:nvSpPr>
        <p:spPr>
          <a:xfrm rot="16200000">
            <a:off x="811851" y="362064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3FE40E-9A2E-5945-ADC3-03040E5F92D3}"/>
              </a:ext>
            </a:extLst>
          </p:cNvPr>
          <p:cNvSpPr txBox="1"/>
          <p:nvPr/>
        </p:nvSpPr>
        <p:spPr>
          <a:xfrm rot="16200000">
            <a:off x="765404" y="507114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ED09E74-9FFA-1846-AB2E-7D725C74CBA7}"/>
              </a:ext>
            </a:extLst>
          </p:cNvPr>
          <p:cNvSpPr/>
          <p:nvPr/>
        </p:nvSpPr>
        <p:spPr>
          <a:xfrm>
            <a:off x="1435693" y="2948299"/>
            <a:ext cx="4076344" cy="17454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E0F968D-8354-504C-82E9-0ED06AAE7E6D}"/>
              </a:ext>
            </a:extLst>
          </p:cNvPr>
          <p:cNvSpPr txBox="1"/>
          <p:nvPr/>
        </p:nvSpPr>
        <p:spPr>
          <a:xfrm>
            <a:off x="6381870" y="19625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Precision(</a:t>
            </a:r>
            <a:r>
              <a:rPr lang="ja-JP" altLang="en-US"/>
              <a:t>適合率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357F5E6-F973-FA40-98FA-0ECBD2656843}"/>
                  </a:ext>
                </a:extLst>
              </p:cNvPr>
              <p:cNvSpPr txBox="1"/>
              <p:nvPr/>
            </p:nvSpPr>
            <p:spPr>
              <a:xfrm>
                <a:off x="6526899" y="2411289"/>
                <a:ext cx="2366417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357F5E6-F973-FA40-98FA-0ECBD265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99" y="2411289"/>
                <a:ext cx="2366417" cy="615490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E143C4-7F6F-5D4D-819D-FEEC3B6D1F10}"/>
              </a:ext>
            </a:extLst>
          </p:cNvPr>
          <p:cNvSpPr txBox="1"/>
          <p:nvPr/>
        </p:nvSpPr>
        <p:spPr>
          <a:xfrm>
            <a:off x="6526898" y="3262001"/>
            <a:ext cx="452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予測したものの中で、何</a:t>
            </a:r>
            <a:r>
              <a:rPr kumimoji="1" lang="en-US" altLang="ja-JP" dirty="0"/>
              <a:t>%</a:t>
            </a:r>
            <a:r>
              <a:rPr kumimoji="1" lang="ja-JP" altLang="en-US"/>
              <a:t>的中できるか？</a:t>
            </a:r>
            <a:endParaRPr kumimoji="1" lang="en-US" altLang="ja-JP" dirty="0"/>
          </a:p>
          <a:p>
            <a:r>
              <a:rPr lang="en-US" altLang="ja-JP" dirty="0"/>
              <a:t>Ex) </a:t>
            </a:r>
            <a:r>
              <a:rPr lang="ja-JP" altLang="en-US"/>
              <a:t>営業の電話リストなど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874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516464"/>
          </a:xfrm>
        </p:spPr>
        <p:txBody>
          <a:bodyPr/>
          <a:lstStyle/>
          <a:p>
            <a:r>
              <a:rPr kumimoji="1" lang="en-US" altLang="ja-JP" dirty="0"/>
              <a:t>Precision, Recall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07A373E-15CE-FD4C-BB61-CBCFC0DD73AC}"/>
              </a:ext>
            </a:extLst>
          </p:cNvPr>
          <p:cNvGraphicFramePr>
            <a:graphicFrameLocks noGrp="1"/>
          </p:cNvGraphicFramePr>
          <p:nvPr/>
        </p:nvGraphicFramePr>
        <p:xfrm>
          <a:off x="1589518" y="3056053"/>
          <a:ext cx="3747798" cy="29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98061748"/>
                    </a:ext>
                  </a:extLst>
                </a:gridCol>
                <a:gridCol w="1873899">
                  <a:extLst>
                    <a:ext uri="{9D8B030D-6E8A-4147-A177-3AD203B41FA5}">
                      <a16:colId xmlns:a16="http://schemas.microsoft.com/office/drawing/2014/main" val="798274420"/>
                    </a:ext>
                  </a:extLst>
                </a:gridCol>
              </a:tblGrid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真陽性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偽陽性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05802"/>
                  </a:ext>
                </a:extLst>
              </a:tr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偽陰性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False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真陰性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5296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23B8F-D46D-E448-B2F7-31F9D189FEAB}"/>
              </a:ext>
            </a:extLst>
          </p:cNvPr>
          <p:cNvSpPr txBox="1"/>
          <p:nvPr/>
        </p:nvSpPr>
        <p:spPr>
          <a:xfrm>
            <a:off x="2689132" y="2329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本当の値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CC0793-D9F2-9D42-B593-422ADB3C3395}"/>
              </a:ext>
            </a:extLst>
          </p:cNvPr>
          <p:cNvSpPr txBox="1"/>
          <p:nvPr/>
        </p:nvSpPr>
        <p:spPr>
          <a:xfrm>
            <a:off x="5640224" y="318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3C346D-AA3F-874D-A983-40A861E5A7D1}"/>
              </a:ext>
            </a:extLst>
          </p:cNvPr>
          <p:cNvSpPr txBox="1"/>
          <p:nvPr/>
        </p:nvSpPr>
        <p:spPr>
          <a:xfrm>
            <a:off x="2119357" y="26928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4475F8-A254-994F-A6FA-5D9DFC79D729}"/>
              </a:ext>
            </a:extLst>
          </p:cNvPr>
          <p:cNvSpPr txBox="1"/>
          <p:nvPr/>
        </p:nvSpPr>
        <p:spPr>
          <a:xfrm>
            <a:off x="3848928" y="26867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負例</a:t>
            </a:r>
            <a:r>
              <a:rPr kumimoji="1" lang="en-US" altLang="ja-JP" dirty="0"/>
              <a:t>(0)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A70354-A3A6-4846-BEB6-0A98D8299979}"/>
              </a:ext>
            </a:extLst>
          </p:cNvPr>
          <p:cNvSpPr txBox="1"/>
          <p:nvPr/>
        </p:nvSpPr>
        <p:spPr>
          <a:xfrm rot="16200000">
            <a:off x="353452" y="435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予測した値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70E146-6183-EA40-83E1-A4D15D364A9B}"/>
              </a:ext>
            </a:extLst>
          </p:cNvPr>
          <p:cNvSpPr txBox="1"/>
          <p:nvPr/>
        </p:nvSpPr>
        <p:spPr>
          <a:xfrm rot="16200000">
            <a:off x="811851" y="362064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3FE40E-9A2E-5945-ADC3-03040E5F92D3}"/>
              </a:ext>
            </a:extLst>
          </p:cNvPr>
          <p:cNvSpPr txBox="1"/>
          <p:nvPr/>
        </p:nvSpPr>
        <p:spPr>
          <a:xfrm rot="16200000">
            <a:off x="765404" y="507114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8BFD01-053A-234A-975B-421B524F05B5}"/>
              </a:ext>
            </a:extLst>
          </p:cNvPr>
          <p:cNvSpPr txBox="1"/>
          <p:nvPr/>
        </p:nvSpPr>
        <p:spPr>
          <a:xfrm>
            <a:off x="6381870" y="443137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Recall(</a:t>
            </a:r>
            <a:r>
              <a:rPr kumimoji="1" lang="ja-JP" altLang="en-US"/>
              <a:t>再現率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7B91A4-23A6-D44C-85B2-A3F61AA80374}"/>
              </a:ext>
            </a:extLst>
          </p:cNvPr>
          <p:cNvSpPr txBox="1"/>
          <p:nvPr/>
        </p:nvSpPr>
        <p:spPr>
          <a:xfrm>
            <a:off x="6381870" y="19625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Precision(</a:t>
            </a:r>
            <a:r>
              <a:rPr lang="ja-JP" altLang="en-US"/>
              <a:t>適合率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E0D52AE-ACB7-E14B-B4E0-B43A88A6F3EE}"/>
                  </a:ext>
                </a:extLst>
              </p:cNvPr>
              <p:cNvSpPr txBox="1"/>
              <p:nvPr/>
            </p:nvSpPr>
            <p:spPr>
              <a:xfrm>
                <a:off x="6526899" y="2411289"/>
                <a:ext cx="2366417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E0D52AE-ACB7-E14B-B4E0-B43A88A6F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99" y="2411289"/>
                <a:ext cx="2366417" cy="615490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F5DCDC5-DC35-9C47-9D51-E905FC101420}"/>
                  </a:ext>
                </a:extLst>
              </p:cNvPr>
              <p:cNvSpPr txBox="1"/>
              <p:nvPr/>
            </p:nvSpPr>
            <p:spPr>
              <a:xfrm>
                <a:off x="6537532" y="4800705"/>
                <a:ext cx="2021772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ecall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F5DCDC5-DC35-9C47-9D51-E905FC10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532" y="4800705"/>
                <a:ext cx="2021772" cy="615490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ED09E74-9FFA-1846-AB2E-7D725C74CBA7}"/>
              </a:ext>
            </a:extLst>
          </p:cNvPr>
          <p:cNvSpPr/>
          <p:nvPr/>
        </p:nvSpPr>
        <p:spPr>
          <a:xfrm>
            <a:off x="1435693" y="2948299"/>
            <a:ext cx="2142190" cy="32286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B350AB-81C6-3648-B22B-E34BD5C6EFBB}"/>
              </a:ext>
            </a:extLst>
          </p:cNvPr>
          <p:cNvSpPr txBox="1"/>
          <p:nvPr/>
        </p:nvSpPr>
        <p:spPr>
          <a:xfrm>
            <a:off x="6526898" y="3262001"/>
            <a:ext cx="452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予測したものの中で、何</a:t>
            </a:r>
            <a:r>
              <a:rPr kumimoji="1" lang="en-US" altLang="ja-JP" dirty="0"/>
              <a:t>%</a:t>
            </a:r>
            <a:r>
              <a:rPr kumimoji="1" lang="ja-JP" altLang="en-US"/>
              <a:t>的中できるか？</a:t>
            </a:r>
            <a:endParaRPr kumimoji="1" lang="en-US" altLang="ja-JP" dirty="0"/>
          </a:p>
          <a:p>
            <a:r>
              <a:rPr lang="en-US" altLang="ja-JP" dirty="0"/>
              <a:t>Ex) </a:t>
            </a:r>
            <a:r>
              <a:rPr lang="ja-JP" altLang="en-US"/>
              <a:t>営業の電話リストなど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97957F-9817-6144-BBD5-82D354F0E114}"/>
              </a:ext>
            </a:extLst>
          </p:cNvPr>
          <p:cNvSpPr txBox="1"/>
          <p:nvPr/>
        </p:nvSpPr>
        <p:spPr>
          <a:xfrm>
            <a:off x="6537531" y="5559724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kumimoji="1" lang="ja-JP" altLang="en-US"/>
              <a:t>の中で、何</a:t>
            </a:r>
            <a:r>
              <a:rPr kumimoji="1" lang="en-US" altLang="ja-JP" dirty="0"/>
              <a:t>%</a:t>
            </a:r>
            <a:r>
              <a:rPr kumimoji="1" lang="ja-JP" altLang="en-US"/>
              <a:t>的中できるか？</a:t>
            </a:r>
            <a:endParaRPr kumimoji="1" lang="en-US" altLang="ja-JP" dirty="0"/>
          </a:p>
          <a:p>
            <a:r>
              <a:rPr lang="en-US" altLang="ja-JP" dirty="0"/>
              <a:t>Ex) </a:t>
            </a:r>
            <a:r>
              <a:rPr lang="ja-JP" altLang="en-US"/>
              <a:t>病気の診断など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735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516464"/>
          </a:xfrm>
        </p:spPr>
        <p:txBody>
          <a:bodyPr/>
          <a:lstStyle/>
          <a:p>
            <a:r>
              <a:rPr kumimoji="1" lang="en-US" altLang="ja-JP" dirty="0"/>
              <a:t>Precision, Recall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07A373E-15CE-FD4C-BB61-CBCFC0DD73AC}"/>
              </a:ext>
            </a:extLst>
          </p:cNvPr>
          <p:cNvGraphicFramePr>
            <a:graphicFrameLocks noGrp="1"/>
          </p:cNvGraphicFramePr>
          <p:nvPr/>
        </p:nvGraphicFramePr>
        <p:xfrm>
          <a:off x="1589518" y="3056053"/>
          <a:ext cx="3747798" cy="29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98061748"/>
                    </a:ext>
                  </a:extLst>
                </a:gridCol>
                <a:gridCol w="1873899">
                  <a:extLst>
                    <a:ext uri="{9D8B030D-6E8A-4147-A177-3AD203B41FA5}">
                      <a16:colId xmlns:a16="http://schemas.microsoft.com/office/drawing/2014/main" val="798274420"/>
                    </a:ext>
                  </a:extLst>
                </a:gridCol>
              </a:tblGrid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真陽性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偽陽性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05802"/>
                  </a:ext>
                </a:extLst>
              </a:tr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偽陰性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False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真陰性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5296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23B8F-D46D-E448-B2F7-31F9D189FEAB}"/>
              </a:ext>
            </a:extLst>
          </p:cNvPr>
          <p:cNvSpPr txBox="1"/>
          <p:nvPr/>
        </p:nvSpPr>
        <p:spPr>
          <a:xfrm>
            <a:off x="2689132" y="2329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本当の値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CC0793-D9F2-9D42-B593-422ADB3C3395}"/>
              </a:ext>
            </a:extLst>
          </p:cNvPr>
          <p:cNvSpPr txBox="1"/>
          <p:nvPr/>
        </p:nvSpPr>
        <p:spPr>
          <a:xfrm>
            <a:off x="5640224" y="318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3C346D-AA3F-874D-A983-40A861E5A7D1}"/>
              </a:ext>
            </a:extLst>
          </p:cNvPr>
          <p:cNvSpPr txBox="1"/>
          <p:nvPr/>
        </p:nvSpPr>
        <p:spPr>
          <a:xfrm>
            <a:off x="2119357" y="26928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4475F8-A254-994F-A6FA-5D9DFC79D729}"/>
              </a:ext>
            </a:extLst>
          </p:cNvPr>
          <p:cNvSpPr txBox="1"/>
          <p:nvPr/>
        </p:nvSpPr>
        <p:spPr>
          <a:xfrm>
            <a:off x="3848928" y="26867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負例</a:t>
            </a:r>
            <a:r>
              <a:rPr kumimoji="1" lang="en-US" altLang="ja-JP" dirty="0"/>
              <a:t>(0)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A70354-A3A6-4846-BEB6-0A98D8299979}"/>
              </a:ext>
            </a:extLst>
          </p:cNvPr>
          <p:cNvSpPr txBox="1"/>
          <p:nvPr/>
        </p:nvSpPr>
        <p:spPr>
          <a:xfrm rot="16200000">
            <a:off x="353452" y="435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予測した値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70E146-6183-EA40-83E1-A4D15D364A9B}"/>
              </a:ext>
            </a:extLst>
          </p:cNvPr>
          <p:cNvSpPr txBox="1"/>
          <p:nvPr/>
        </p:nvSpPr>
        <p:spPr>
          <a:xfrm rot="16200000">
            <a:off x="811851" y="362064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3FE40E-9A2E-5945-ADC3-03040E5F92D3}"/>
              </a:ext>
            </a:extLst>
          </p:cNvPr>
          <p:cNvSpPr txBox="1"/>
          <p:nvPr/>
        </p:nvSpPr>
        <p:spPr>
          <a:xfrm rot="16200000">
            <a:off x="765404" y="507114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8BFD01-053A-234A-975B-421B524F05B5}"/>
              </a:ext>
            </a:extLst>
          </p:cNvPr>
          <p:cNvSpPr txBox="1"/>
          <p:nvPr/>
        </p:nvSpPr>
        <p:spPr>
          <a:xfrm>
            <a:off x="6381870" y="443137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Recall(</a:t>
            </a:r>
            <a:r>
              <a:rPr kumimoji="1" lang="ja-JP" altLang="en-US"/>
              <a:t>再現率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7B91A4-23A6-D44C-85B2-A3F61AA80374}"/>
              </a:ext>
            </a:extLst>
          </p:cNvPr>
          <p:cNvSpPr txBox="1"/>
          <p:nvPr/>
        </p:nvSpPr>
        <p:spPr>
          <a:xfrm>
            <a:off x="6381870" y="19625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Precision(</a:t>
            </a:r>
            <a:r>
              <a:rPr lang="ja-JP" altLang="en-US"/>
              <a:t>適合率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E0D52AE-ACB7-E14B-B4E0-B43A88A6F3EE}"/>
                  </a:ext>
                </a:extLst>
              </p:cNvPr>
              <p:cNvSpPr txBox="1"/>
              <p:nvPr/>
            </p:nvSpPr>
            <p:spPr>
              <a:xfrm>
                <a:off x="6526899" y="2411289"/>
                <a:ext cx="2366417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E0D52AE-ACB7-E14B-B4E0-B43A88A6F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99" y="2411289"/>
                <a:ext cx="2366417" cy="615490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F5DCDC5-DC35-9C47-9D51-E905FC101420}"/>
                  </a:ext>
                </a:extLst>
              </p:cNvPr>
              <p:cNvSpPr txBox="1"/>
              <p:nvPr/>
            </p:nvSpPr>
            <p:spPr>
              <a:xfrm>
                <a:off x="6537532" y="4800705"/>
                <a:ext cx="2021772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ecall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F5DCDC5-DC35-9C47-9D51-E905FC10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532" y="4800705"/>
                <a:ext cx="2021772" cy="615490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B350AB-81C6-3648-B22B-E34BD5C6EFBB}"/>
              </a:ext>
            </a:extLst>
          </p:cNvPr>
          <p:cNvSpPr txBox="1"/>
          <p:nvPr/>
        </p:nvSpPr>
        <p:spPr>
          <a:xfrm>
            <a:off x="6526898" y="3262001"/>
            <a:ext cx="452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予測したものの中で、何</a:t>
            </a:r>
            <a:r>
              <a:rPr kumimoji="1" lang="en-US" altLang="ja-JP" dirty="0"/>
              <a:t>%</a:t>
            </a:r>
            <a:r>
              <a:rPr kumimoji="1" lang="ja-JP" altLang="en-US"/>
              <a:t>的中できるか？</a:t>
            </a:r>
            <a:endParaRPr kumimoji="1" lang="en-US" altLang="ja-JP" dirty="0"/>
          </a:p>
          <a:p>
            <a:r>
              <a:rPr lang="en-US" altLang="ja-JP" dirty="0"/>
              <a:t>Ex) </a:t>
            </a:r>
            <a:r>
              <a:rPr lang="ja-JP" altLang="en-US"/>
              <a:t>営業の電話リストなど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97957F-9817-6144-BBD5-82D354F0E114}"/>
              </a:ext>
            </a:extLst>
          </p:cNvPr>
          <p:cNvSpPr txBox="1"/>
          <p:nvPr/>
        </p:nvSpPr>
        <p:spPr>
          <a:xfrm>
            <a:off x="6537531" y="5559724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kumimoji="1" lang="ja-JP" altLang="en-US"/>
              <a:t>の中で、何</a:t>
            </a:r>
            <a:r>
              <a:rPr kumimoji="1" lang="en-US" altLang="ja-JP" dirty="0"/>
              <a:t>%</a:t>
            </a:r>
            <a:r>
              <a:rPr kumimoji="1" lang="ja-JP" altLang="en-US"/>
              <a:t>的中できるか？</a:t>
            </a:r>
            <a:endParaRPr kumimoji="1" lang="en-US" altLang="ja-JP" dirty="0"/>
          </a:p>
          <a:p>
            <a:r>
              <a:rPr lang="en-US" altLang="ja-JP" dirty="0"/>
              <a:t>Ex) </a:t>
            </a:r>
            <a:r>
              <a:rPr lang="ja-JP" altLang="en-US"/>
              <a:t>病気の診断など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647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F1-score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8E9FF6-E4A6-8249-B9A3-0571F071EB61}"/>
                  </a:ext>
                </a:extLst>
              </p:cNvPr>
              <p:cNvSpPr txBox="1"/>
              <p:nvPr/>
            </p:nvSpPr>
            <p:spPr>
              <a:xfrm>
                <a:off x="1271236" y="2702510"/>
                <a:ext cx="6343067" cy="88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ja-JP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8E9FF6-E4A6-8249-B9A3-0571F071E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36" y="2702510"/>
                <a:ext cx="6343067" cy="882934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2C0487-4D42-7645-9089-5175412F84B2}"/>
              </a:ext>
            </a:extLst>
          </p:cNvPr>
          <p:cNvSpPr txBox="1"/>
          <p:nvPr/>
        </p:nvSpPr>
        <p:spPr>
          <a:xfrm>
            <a:off x="2076627" y="4139163"/>
            <a:ext cx="699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Precision, Recall</a:t>
            </a:r>
            <a:r>
              <a:rPr kumimoji="1" lang="ja-JP" altLang="en-US"/>
              <a:t>両方とも</a:t>
            </a:r>
            <a:r>
              <a:rPr kumimoji="1" lang="en-US" altLang="ja-JP" dirty="0"/>
              <a:t>100%</a:t>
            </a:r>
            <a:r>
              <a:rPr kumimoji="1" lang="ja-JP" altLang="en-US"/>
              <a:t>だと、</a:t>
            </a:r>
            <a:r>
              <a:rPr kumimoji="1" lang="en-US" altLang="ja-JP" dirty="0"/>
              <a:t>F1</a:t>
            </a:r>
            <a:r>
              <a:rPr kumimoji="1" lang="ja-JP" altLang="en-US"/>
              <a:t>は</a:t>
            </a:r>
            <a:r>
              <a:rPr kumimoji="1" lang="en-US" altLang="ja-JP" dirty="0"/>
              <a:t>1</a:t>
            </a:r>
            <a:r>
              <a:rPr kumimoji="1" lang="ja-JP" altLang="en-US"/>
              <a:t>に近づく</a:t>
            </a:r>
            <a:endParaRPr kumimoji="1" lang="en-US" altLang="ja-JP" dirty="0"/>
          </a:p>
          <a:p>
            <a:r>
              <a:rPr lang="ja-JP" altLang="en-US"/>
              <a:t>どちらかが、非常に悪い（</a:t>
            </a:r>
            <a:r>
              <a:rPr lang="en-US" altLang="ja-JP" dirty="0"/>
              <a:t>1%</a:t>
            </a:r>
            <a:r>
              <a:rPr lang="ja-JP" altLang="en-US"/>
              <a:t>など）だと、</a:t>
            </a:r>
            <a:r>
              <a:rPr lang="en-US" altLang="ja-JP" dirty="0"/>
              <a:t>F1</a:t>
            </a:r>
            <a:r>
              <a:rPr lang="ja-JP" altLang="en-US"/>
              <a:t>は</a:t>
            </a:r>
            <a:r>
              <a:rPr lang="en-US" altLang="ja-JP" dirty="0"/>
              <a:t>0</a:t>
            </a:r>
            <a:r>
              <a:rPr lang="ja-JP" altLang="en-US"/>
              <a:t>に近づいていく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859C06-1896-2A41-A311-E5655A73B28E}"/>
              </a:ext>
            </a:extLst>
          </p:cNvPr>
          <p:cNvSpPr txBox="1"/>
          <p:nvPr/>
        </p:nvSpPr>
        <p:spPr>
          <a:xfrm>
            <a:off x="2177752" y="5276342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Precision, Recall</a:t>
            </a:r>
            <a:r>
              <a:rPr kumimoji="1" lang="ja-JP" altLang="en-US"/>
              <a:t>両方とも</a:t>
            </a:r>
            <a:r>
              <a:rPr lang="ja-JP" altLang="en-US"/>
              <a:t>をバランス良く満たすことが検証できるため、</a:t>
            </a:r>
            <a:endParaRPr lang="en-US" altLang="ja-JP" dirty="0"/>
          </a:p>
          <a:p>
            <a:r>
              <a:rPr kumimoji="1" lang="ja-JP" altLang="en-US"/>
              <a:t>実務にも良く活用されている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931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ROC (Recall Operating Characteristic) Curve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265981F-FBD8-614A-9020-B7EF95FBA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78422"/>
              </p:ext>
            </p:extLst>
          </p:nvPr>
        </p:nvGraphicFramePr>
        <p:xfrm>
          <a:off x="838200" y="3204673"/>
          <a:ext cx="3747798" cy="29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98061748"/>
                    </a:ext>
                  </a:extLst>
                </a:gridCol>
                <a:gridCol w="1873899">
                  <a:extLst>
                    <a:ext uri="{9D8B030D-6E8A-4147-A177-3AD203B41FA5}">
                      <a16:colId xmlns:a16="http://schemas.microsoft.com/office/drawing/2014/main" val="798274420"/>
                    </a:ext>
                  </a:extLst>
                </a:gridCol>
              </a:tblGrid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真陽性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偽陽性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05802"/>
                  </a:ext>
                </a:extLst>
              </a:tr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偽陰性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False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真陰性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5296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DA5B2C-B4F7-F747-B55A-C86CC5E3161F}"/>
              </a:ext>
            </a:extLst>
          </p:cNvPr>
          <p:cNvSpPr txBox="1"/>
          <p:nvPr/>
        </p:nvSpPr>
        <p:spPr>
          <a:xfrm>
            <a:off x="1937814" y="2478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本当の値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5DA753-7001-E048-9B6E-81A984FC7395}"/>
              </a:ext>
            </a:extLst>
          </p:cNvPr>
          <p:cNvSpPr txBox="1"/>
          <p:nvPr/>
        </p:nvSpPr>
        <p:spPr>
          <a:xfrm>
            <a:off x="1368039" y="284151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2F85EC-1D35-BE4A-B10F-DEFB59181D22}"/>
              </a:ext>
            </a:extLst>
          </p:cNvPr>
          <p:cNvSpPr txBox="1"/>
          <p:nvPr/>
        </p:nvSpPr>
        <p:spPr>
          <a:xfrm>
            <a:off x="3097610" y="283534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負例</a:t>
            </a:r>
            <a:r>
              <a:rPr kumimoji="1" lang="en-US" altLang="ja-JP" dirty="0"/>
              <a:t>(0)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9FD19B-7825-AA4D-B1C8-FD5026E0458A}"/>
              </a:ext>
            </a:extLst>
          </p:cNvPr>
          <p:cNvSpPr txBox="1"/>
          <p:nvPr/>
        </p:nvSpPr>
        <p:spPr>
          <a:xfrm rot="16200000">
            <a:off x="-397866" y="45061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予測した値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46E72F-1DFC-7F46-818B-88EFBEE2F799}"/>
              </a:ext>
            </a:extLst>
          </p:cNvPr>
          <p:cNvSpPr txBox="1"/>
          <p:nvPr/>
        </p:nvSpPr>
        <p:spPr>
          <a:xfrm rot="16200000">
            <a:off x="60533" y="376926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B29636-A06E-1741-ADE1-C7B50467AA70}"/>
              </a:ext>
            </a:extLst>
          </p:cNvPr>
          <p:cNvSpPr txBox="1"/>
          <p:nvPr/>
        </p:nvSpPr>
        <p:spPr>
          <a:xfrm rot="16200000">
            <a:off x="14086" y="521976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9DC1793-478D-474D-8D25-CE08F83A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842" y="2611722"/>
            <a:ext cx="4678119" cy="3118746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AE4E00-7E20-2C4A-BAF2-0AA7D6D12FC3}"/>
              </a:ext>
            </a:extLst>
          </p:cNvPr>
          <p:cNvSpPr txBox="1"/>
          <p:nvPr/>
        </p:nvSpPr>
        <p:spPr>
          <a:xfrm>
            <a:off x="5948516" y="5917657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FP, TP</a:t>
            </a:r>
            <a:r>
              <a:rPr kumimoji="1" lang="ja-JP" altLang="en-US"/>
              <a:t>を、スコアの閾値ごとにプロットしたもの</a:t>
            </a:r>
            <a:endParaRPr kumimoji="1" lang="en-US" altLang="ja-JP" dirty="0"/>
          </a:p>
          <a:p>
            <a:r>
              <a:rPr lang="ja-JP" altLang="en-US"/>
              <a:t>詳細は、実装のレッスンで解説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6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ROC-AUC (Area Under a Curve)</a:t>
            </a:r>
            <a:endParaRPr kumimoji="1" lang="ja-JP" altLang="en-US"/>
          </a:p>
        </p:txBody>
      </p:sp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1B6D07BF-83B6-8B44-9D6A-E7178777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20" y="2506663"/>
            <a:ext cx="5473700" cy="3670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31F3CE-4069-FB4C-879E-C8D779F7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80" y="2601913"/>
            <a:ext cx="25908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16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ROC-AUC (Area Under a Curve)</a:t>
            </a:r>
            <a:endParaRPr kumimoji="1" lang="ja-JP" altLang="en-US"/>
          </a:p>
        </p:txBody>
      </p:sp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1B6D07BF-83B6-8B44-9D6A-E7178777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20" y="2506663"/>
            <a:ext cx="5473700" cy="3670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31F3CE-4069-FB4C-879E-C8D779F7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80" y="2601913"/>
            <a:ext cx="2590800" cy="34798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F805D3-CC42-3C47-8EF7-9E1BF3FB5956}"/>
              </a:ext>
            </a:extLst>
          </p:cNvPr>
          <p:cNvSpPr/>
          <p:nvPr/>
        </p:nvSpPr>
        <p:spPr>
          <a:xfrm>
            <a:off x="1970202" y="5571241"/>
            <a:ext cx="313912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DFA930-C3D2-524F-B8D4-886772C2D3BF}"/>
              </a:ext>
            </a:extLst>
          </p:cNvPr>
          <p:cNvSpPr txBox="1"/>
          <p:nvPr/>
        </p:nvSpPr>
        <p:spPr>
          <a:xfrm>
            <a:off x="1168114" y="5432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閾値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C32932-D937-1648-BA39-5870ADE498F6}"/>
              </a:ext>
            </a:extLst>
          </p:cNvPr>
          <p:cNvSpPr/>
          <p:nvPr/>
        </p:nvSpPr>
        <p:spPr>
          <a:xfrm>
            <a:off x="2036190" y="2884601"/>
            <a:ext cx="3073137" cy="2659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32FCD2E-F86E-4D46-B095-47F2A76C669C}"/>
              </a:ext>
            </a:extLst>
          </p:cNvPr>
          <p:cNvSpPr/>
          <p:nvPr/>
        </p:nvSpPr>
        <p:spPr>
          <a:xfrm>
            <a:off x="2036190" y="5675983"/>
            <a:ext cx="3139126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BA8AD1D-D173-9A48-9C0B-67D6748B8E48}"/>
              </a:ext>
            </a:extLst>
          </p:cNvPr>
          <p:cNvSpPr/>
          <p:nvPr/>
        </p:nvSpPr>
        <p:spPr>
          <a:xfrm>
            <a:off x="8040270" y="2668570"/>
            <a:ext cx="2310361" cy="43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3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9156"/>
          </a:xfrm>
        </p:spPr>
        <p:txBody>
          <a:bodyPr/>
          <a:lstStyle/>
          <a:p>
            <a:r>
              <a:rPr kumimoji="1" lang="en-US" altLang="ja-JP" dirty="0"/>
              <a:t>accuracy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CC078D-EC57-7F45-9F08-2FF358302115}"/>
              </a:ext>
            </a:extLst>
          </p:cNvPr>
          <p:cNvSpPr txBox="1"/>
          <p:nvPr/>
        </p:nvSpPr>
        <p:spPr>
          <a:xfrm>
            <a:off x="1520629" y="243502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・性別を当てましょう</a:t>
            </a:r>
            <a:endParaRPr kumimoji="1" lang="en-US" altLang="ja-JP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71D9BD-24C6-EC4B-88DE-41768046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43" y="1996876"/>
            <a:ext cx="650336" cy="8763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62D4651-3FA8-6643-942B-4834F28A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65" y="1996876"/>
            <a:ext cx="650336" cy="8763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674886-2996-394C-ACA2-A53D8F25E2BF}"/>
              </a:ext>
            </a:extLst>
          </p:cNvPr>
          <p:cNvSpPr txBox="1"/>
          <p:nvPr/>
        </p:nvSpPr>
        <p:spPr>
          <a:xfrm>
            <a:off x="6445248" y="230565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90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ROC-AUC (Area Under a Curve)</a:t>
            </a:r>
            <a:endParaRPr kumimoji="1" lang="ja-JP" altLang="en-US"/>
          </a:p>
        </p:txBody>
      </p:sp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1B6D07BF-83B6-8B44-9D6A-E7178777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20" y="2506663"/>
            <a:ext cx="5473700" cy="3670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31F3CE-4069-FB4C-879E-C8D779F7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80" y="2601913"/>
            <a:ext cx="2590800" cy="34798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F805D3-CC42-3C47-8EF7-9E1BF3FB5956}"/>
              </a:ext>
            </a:extLst>
          </p:cNvPr>
          <p:cNvSpPr/>
          <p:nvPr/>
        </p:nvSpPr>
        <p:spPr>
          <a:xfrm>
            <a:off x="1970201" y="4977353"/>
            <a:ext cx="313912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DFA930-C3D2-524F-B8D4-886772C2D3BF}"/>
              </a:ext>
            </a:extLst>
          </p:cNvPr>
          <p:cNvSpPr txBox="1"/>
          <p:nvPr/>
        </p:nvSpPr>
        <p:spPr>
          <a:xfrm>
            <a:off x="1168114" y="5432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閾値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C32932-D937-1648-BA39-5870ADE498F6}"/>
              </a:ext>
            </a:extLst>
          </p:cNvPr>
          <p:cNvSpPr/>
          <p:nvPr/>
        </p:nvSpPr>
        <p:spPr>
          <a:xfrm>
            <a:off x="2036190" y="2884602"/>
            <a:ext cx="3073137" cy="2056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32FCD2E-F86E-4D46-B095-47F2A76C669C}"/>
              </a:ext>
            </a:extLst>
          </p:cNvPr>
          <p:cNvSpPr/>
          <p:nvPr/>
        </p:nvSpPr>
        <p:spPr>
          <a:xfrm>
            <a:off x="2036190" y="5023072"/>
            <a:ext cx="3139126" cy="102224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E1C582-F36D-B948-A9B4-827656FF9D68}"/>
              </a:ext>
            </a:extLst>
          </p:cNvPr>
          <p:cNvSpPr/>
          <p:nvPr/>
        </p:nvSpPr>
        <p:spPr>
          <a:xfrm>
            <a:off x="7890235" y="3168977"/>
            <a:ext cx="556181" cy="43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79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ROC-AUC (Area Under a Curve)</a:t>
            </a:r>
            <a:endParaRPr kumimoji="1" lang="ja-JP" altLang="en-US"/>
          </a:p>
        </p:txBody>
      </p:sp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1B6D07BF-83B6-8B44-9D6A-E7178777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20" y="2506663"/>
            <a:ext cx="5473700" cy="3670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31F3CE-4069-FB4C-879E-C8D779F7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80" y="2601913"/>
            <a:ext cx="2590800" cy="34798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F805D3-CC42-3C47-8EF7-9E1BF3FB5956}"/>
              </a:ext>
            </a:extLst>
          </p:cNvPr>
          <p:cNvSpPr/>
          <p:nvPr/>
        </p:nvSpPr>
        <p:spPr>
          <a:xfrm>
            <a:off x="1970201" y="4293263"/>
            <a:ext cx="313912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DFA930-C3D2-524F-B8D4-886772C2D3BF}"/>
              </a:ext>
            </a:extLst>
          </p:cNvPr>
          <p:cNvSpPr txBox="1"/>
          <p:nvPr/>
        </p:nvSpPr>
        <p:spPr>
          <a:xfrm>
            <a:off x="1168114" y="5432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閾値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C32932-D937-1648-BA39-5870ADE498F6}"/>
              </a:ext>
            </a:extLst>
          </p:cNvPr>
          <p:cNvSpPr/>
          <p:nvPr/>
        </p:nvSpPr>
        <p:spPr>
          <a:xfrm>
            <a:off x="2036190" y="2884602"/>
            <a:ext cx="3073137" cy="1369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32FCD2E-F86E-4D46-B095-47F2A76C669C}"/>
              </a:ext>
            </a:extLst>
          </p:cNvPr>
          <p:cNvSpPr/>
          <p:nvPr/>
        </p:nvSpPr>
        <p:spPr>
          <a:xfrm>
            <a:off x="2036190" y="4377670"/>
            <a:ext cx="3139126" cy="16676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E1C582-F36D-B948-A9B4-827656FF9D68}"/>
              </a:ext>
            </a:extLst>
          </p:cNvPr>
          <p:cNvSpPr/>
          <p:nvPr/>
        </p:nvSpPr>
        <p:spPr>
          <a:xfrm>
            <a:off x="6947555" y="3696748"/>
            <a:ext cx="556181" cy="43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00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ROC-AUC (Area Under a Curve)</a:t>
            </a:r>
            <a:endParaRPr kumimoji="1" lang="ja-JP" altLang="en-US"/>
          </a:p>
        </p:txBody>
      </p:sp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1B6D07BF-83B6-8B44-9D6A-E7178777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20" y="2506663"/>
            <a:ext cx="5473700" cy="3670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31F3CE-4069-FB4C-879E-C8D779F7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80" y="2601913"/>
            <a:ext cx="2590800" cy="34798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F805D3-CC42-3C47-8EF7-9E1BF3FB5956}"/>
              </a:ext>
            </a:extLst>
          </p:cNvPr>
          <p:cNvSpPr/>
          <p:nvPr/>
        </p:nvSpPr>
        <p:spPr>
          <a:xfrm>
            <a:off x="1970199" y="3016723"/>
            <a:ext cx="313912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DFA930-C3D2-524F-B8D4-886772C2D3BF}"/>
              </a:ext>
            </a:extLst>
          </p:cNvPr>
          <p:cNvSpPr txBox="1"/>
          <p:nvPr/>
        </p:nvSpPr>
        <p:spPr>
          <a:xfrm>
            <a:off x="1168114" y="5432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閾値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C32932-D937-1648-BA39-5870ADE498F6}"/>
              </a:ext>
            </a:extLst>
          </p:cNvPr>
          <p:cNvSpPr/>
          <p:nvPr/>
        </p:nvSpPr>
        <p:spPr>
          <a:xfrm>
            <a:off x="2036190" y="2884603"/>
            <a:ext cx="3073137" cy="160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32FCD2E-F86E-4D46-B095-47F2A76C669C}"/>
              </a:ext>
            </a:extLst>
          </p:cNvPr>
          <p:cNvSpPr/>
          <p:nvPr/>
        </p:nvSpPr>
        <p:spPr>
          <a:xfrm>
            <a:off x="2036190" y="3016723"/>
            <a:ext cx="3139126" cy="30285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E1C582-F36D-B948-A9B4-827656FF9D68}"/>
              </a:ext>
            </a:extLst>
          </p:cNvPr>
          <p:cNvSpPr/>
          <p:nvPr/>
        </p:nvSpPr>
        <p:spPr>
          <a:xfrm>
            <a:off x="6001574" y="5110768"/>
            <a:ext cx="556181" cy="43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6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ROC-AUC (Area Under a Curve)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D8622BA-7183-2F4A-AD95-0E843A7A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68" y="2867361"/>
            <a:ext cx="4678119" cy="311874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D06058-7D37-EB41-9E4E-1810D7A18307}"/>
              </a:ext>
            </a:extLst>
          </p:cNvPr>
          <p:cNvSpPr txBox="1"/>
          <p:nvPr/>
        </p:nvSpPr>
        <p:spPr>
          <a:xfrm>
            <a:off x="6532398" y="3588774"/>
            <a:ext cx="532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ROC Curve</a:t>
            </a:r>
            <a:r>
              <a:rPr kumimoji="1" lang="ja-JP" altLang="en-US"/>
              <a:t>の面積</a:t>
            </a:r>
            <a:endParaRPr kumimoji="1" lang="en-US" altLang="ja-JP" dirty="0"/>
          </a:p>
          <a:p>
            <a:r>
              <a:rPr lang="en-US" altLang="ja-JP" dirty="0"/>
              <a:t>AUC</a:t>
            </a:r>
            <a:r>
              <a:rPr lang="ja-JP" altLang="en-US"/>
              <a:t>と呼ばれ、実務でも良く利用される指標</a:t>
            </a:r>
            <a:endParaRPr lang="en-US" altLang="ja-JP" dirty="0"/>
          </a:p>
          <a:p>
            <a:r>
              <a:rPr kumimoji="1" lang="ja-JP" altLang="en-US"/>
              <a:t>実装のレッスンにて詳細を説明し、実際に計算してみます</a:t>
            </a:r>
          </a:p>
        </p:txBody>
      </p:sp>
    </p:spTree>
    <p:extLst>
      <p:ext uri="{BB962C8B-B14F-4D97-AF65-F5344CB8AC3E}">
        <p14:creationId xmlns:p14="http://schemas.microsoft.com/office/powerpoint/2010/main" val="353095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回帰精度の検証方法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2A23AA9-AD33-774B-9D43-0FDD8F9D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RMSE (Root Mean Squared Error)</a:t>
            </a:r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C66266-3E5F-8E4C-A425-221156A2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21" y="2682158"/>
            <a:ext cx="5014861" cy="3164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B8CBAC1-A4CE-E04F-BC7A-DA1DBBED2794}"/>
                  </a:ext>
                </a:extLst>
              </p:cNvPr>
              <p:cNvSpPr txBox="1"/>
              <p:nvPr/>
            </p:nvSpPr>
            <p:spPr>
              <a:xfrm>
                <a:off x="1462585" y="2831358"/>
                <a:ext cx="4014395" cy="1169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p>
                                  </m:sSub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ja-JP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B8CBAC1-A4CE-E04F-BC7A-DA1DBBED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585" y="2831358"/>
                <a:ext cx="4014395" cy="1169936"/>
              </a:xfrm>
              <a:prstGeom prst="rect">
                <a:avLst/>
              </a:prstGeom>
              <a:blipFill>
                <a:blip r:embed="rId3"/>
                <a:stretch>
                  <a:fillRect t="-55914" b="-10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A836D9-106B-CC4B-8333-A0AFE8C5348C}"/>
              </a:ext>
            </a:extLst>
          </p:cNvPr>
          <p:cNvSpPr txBox="1"/>
          <p:nvPr/>
        </p:nvSpPr>
        <p:spPr>
          <a:xfrm>
            <a:off x="1390867" y="4637695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真の値と予測値の差の二乗の平均の平方根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88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回帰精度の検証方法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2A23AA9-AD33-774B-9D43-0FDD8F9D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MAE (Mean Absolute Error)</a:t>
            </a:r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C66266-3E5F-8E4C-A425-221156A2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21" y="2682158"/>
            <a:ext cx="5014861" cy="3164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B8CBAC1-A4CE-E04F-BC7A-DA1DBBED2794}"/>
                  </a:ext>
                </a:extLst>
              </p:cNvPr>
              <p:cNvSpPr txBox="1"/>
              <p:nvPr/>
            </p:nvSpPr>
            <p:spPr>
              <a:xfrm>
                <a:off x="1462585" y="2831358"/>
                <a:ext cx="4014395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p>
                              </m:sSub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B8CBAC1-A4CE-E04F-BC7A-DA1DBBED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585" y="2831358"/>
                <a:ext cx="4014395" cy="871264"/>
              </a:xfrm>
              <a:prstGeom prst="rect">
                <a:avLst/>
              </a:prstGeom>
              <a:blipFill>
                <a:blip r:embed="rId3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A836D9-106B-CC4B-8333-A0AFE8C5348C}"/>
              </a:ext>
            </a:extLst>
          </p:cNvPr>
          <p:cNvSpPr txBox="1"/>
          <p:nvPr/>
        </p:nvSpPr>
        <p:spPr>
          <a:xfrm>
            <a:off x="1598995" y="452368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真の値と予測値の差の絶対値の平均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173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回帰精度の検証方法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2A23AA9-AD33-774B-9D43-0FDD8F9D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MAE (Mean Absolute Percentage Error)</a:t>
            </a:r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C66266-3E5F-8E4C-A425-221156A2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21" y="2682158"/>
            <a:ext cx="5014861" cy="3164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B8CBAC1-A4CE-E04F-BC7A-DA1DBBED2794}"/>
                  </a:ext>
                </a:extLst>
              </p:cNvPr>
              <p:cNvSpPr txBox="1"/>
              <p:nvPr/>
            </p:nvSpPr>
            <p:spPr>
              <a:xfrm>
                <a:off x="1462585" y="2831358"/>
                <a:ext cx="4014395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p>
                                  </m:sSub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B8CBAC1-A4CE-E04F-BC7A-DA1DBBED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585" y="2831358"/>
                <a:ext cx="4014395" cy="871264"/>
              </a:xfrm>
              <a:prstGeom prst="rect">
                <a:avLst/>
              </a:prstGeom>
              <a:blipFill>
                <a:blip r:embed="rId3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A836D9-106B-CC4B-8333-A0AFE8C5348C}"/>
              </a:ext>
            </a:extLst>
          </p:cNvPr>
          <p:cNvSpPr txBox="1"/>
          <p:nvPr/>
        </p:nvSpPr>
        <p:spPr>
          <a:xfrm>
            <a:off x="1075960" y="438579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真の値と予測値の差の絶対値の平均のパーセント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9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9156"/>
          </a:xfrm>
        </p:spPr>
        <p:txBody>
          <a:bodyPr/>
          <a:lstStyle/>
          <a:p>
            <a:r>
              <a:rPr kumimoji="1" lang="en-US" altLang="ja-JP" dirty="0"/>
              <a:t>accuracy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CC078D-EC57-7F45-9F08-2FF358302115}"/>
              </a:ext>
            </a:extLst>
          </p:cNvPr>
          <p:cNvSpPr txBox="1"/>
          <p:nvPr/>
        </p:nvSpPr>
        <p:spPr>
          <a:xfrm>
            <a:off x="1520629" y="2435026"/>
            <a:ext cx="351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・性別を当てましょう</a:t>
            </a:r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100</a:t>
            </a:r>
            <a:r>
              <a:rPr kumimoji="1" lang="ja-JP" altLang="en-US"/>
              <a:t>人中</a:t>
            </a:r>
            <a:r>
              <a:rPr kumimoji="1" lang="en-US" altLang="ja-JP" dirty="0"/>
              <a:t>99</a:t>
            </a:r>
            <a:r>
              <a:rPr kumimoji="1" lang="ja-JP" altLang="en-US"/>
              <a:t>人当てました</a:t>
            </a:r>
            <a:r>
              <a:rPr kumimoji="1" lang="en-US" altLang="ja-JP" dirty="0"/>
              <a:t>=99%</a:t>
            </a:r>
            <a:endParaRPr kumimoji="1" lang="ja-JP" altLang="en-US" b="1" u="sng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71D9BD-24C6-EC4B-88DE-41768046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43" y="1996876"/>
            <a:ext cx="650336" cy="8763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62D4651-3FA8-6643-942B-4834F28A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65" y="1996876"/>
            <a:ext cx="650336" cy="8763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674886-2996-394C-ACA2-A53D8F25E2BF}"/>
              </a:ext>
            </a:extLst>
          </p:cNvPr>
          <p:cNvSpPr txBox="1"/>
          <p:nvPr/>
        </p:nvSpPr>
        <p:spPr>
          <a:xfrm>
            <a:off x="6445248" y="230565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4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9156"/>
          </a:xfrm>
        </p:spPr>
        <p:txBody>
          <a:bodyPr/>
          <a:lstStyle/>
          <a:p>
            <a:r>
              <a:rPr kumimoji="1" lang="en-US" altLang="ja-JP" dirty="0"/>
              <a:t>accuracy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CC078D-EC57-7F45-9F08-2FF358302115}"/>
              </a:ext>
            </a:extLst>
          </p:cNvPr>
          <p:cNvSpPr txBox="1"/>
          <p:nvPr/>
        </p:nvSpPr>
        <p:spPr>
          <a:xfrm>
            <a:off x="1520629" y="2435026"/>
            <a:ext cx="351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・性別を当てましょう</a:t>
            </a:r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100</a:t>
            </a:r>
            <a:r>
              <a:rPr kumimoji="1" lang="ja-JP" altLang="en-US"/>
              <a:t>人中</a:t>
            </a:r>
            <a:r>
              <a:rPr kumimoji="1" lang="en-US" altLang="ja-JP" dirty="0"/>
              <a:t>99</a:t>
            </a:r>
            <a:r>
              <a:rPr kumimoji="1" lang="ja-JP" altLang="en-US"/>
              <a:t>人当てました</a:t>
            </a:r>
            <a:r>
              <a:rPr kumimoji="1" lang="en-US" altLang="ja-JP" dirty="0"/>
              <a:t>=99%</a:t>
            </a:r>
            <a:endParaRPr kumimoji="1" lang="ja-JP" altLang="en-US" b="1" u="sng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BFF194E-9D7F-B845-B907-AEC0AD9A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69" y="3556361"/>
            <a:ext cx="650336" cy="876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96FF355-0052-294B-941F-27E63D43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66" y="3556361"/>
            <a:ext cx="650336" cy="8763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1F816BD-1800-084D-B2C6-890C367D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64" y="3556361"/>
            <a:ext cx="650336" cy="876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F01932B-BCE5-284B-AA62-FED2AA6C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59" y="3556361"/>
            <a:ext cx="650336" cy="8763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2F804FB-6822-8246-AC4C-E6B82AE2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65" y="3556361"/>
            <a:ext cx="650336" cy="8763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10C87E-360E-2C4A-9897-DC0B99847E72}"/>
              </a:ext>
            </a:extLst>
          </p:cNvPr>
          <p:cNvSpPr txBox="1"/>
          <p:nvPr/>
        </p:nvSpPr>
        <p:spPr>
          <a:xfrm>
            <a:off x="5769349" y="3809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57C0D48-90DD-784D-AEAD-63B94F78E71D}"/>
              </a:ext>
            </a:extLst>
          </p:cNvPr>
          <p:cNvSpPr txBox="1"/>
          <p:nvPr/>
        </p:nvSpPr>
        <p:spPr>
          <a:xfrm>
            <a:off x="3968537" y="4686295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対象とする母集団の</a:t>
            </a:r>
            <a:r>
              <a:rPr kumimoji="1" lang="en-US" altLang="ja-JP" dirty="0"/>
              <a:t>99%</a:t>
            </a:r>
            <a:r>
              <a:rPr kumimoji="1" lang="ja-JP" altLang="en-US"/>
              <a:t>が女性だったら？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71D9BD-24C6-EC4B-88DE-41768046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43" y="1996876"/>
            <a:ext cx="650336" cy="8763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62D4651-3FA8-6643-942B-4834F28A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65" y="1996876"/>
            <a:ext cx="650336" cy="8763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674886-2996-394C-ACA2-A53D8F25E2BF}"/>
              </a:ext>
            </a:extLst>
          </p:cNvPr>
          <p:cNvSpPr txBox="1"/>
          <p:nvPr/>
        </p:nvSpPr>
        <p:spPr>
          <a:xfrm>
            <a:off x="6445248" y="230565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6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9156"/>
          </a:xfrm>
        </p:spPr>
        <p:txBody>
          <a:bodyPr/>
          <a:lstStyle/>
          <a:p>
            <a:r>
              <a:rPr kumimoji="1" lang="en-US" altLang="ja-JP" dirty="0"/>
              <a:t>accuracy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CC078D-EC57-7F45-9F08-2FF358302115}"/>
              </a:ext>
            </a:extLst>
          </p:cNvPr>
          <p:cNvSpPr txBox="1"/>
          <p:nvPr/>
        </p:nvSpPr>
        <p:spPr>
          <a:xfrm>
            <a:off x="1520629" y="2435026"/>
            <a:ext cx="351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・性別を当てましょう</a:t>
            </a:r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100</a:t>
            </a:r>
            <a:r>
              <a:rPr kumimoji="1" lang="ja-JP" altLang="en-US"/>
              <a:t>人中</a:t>
            </a:r>
            <a:r>
              <a:rPr kumimoji="1" lang="en-US" altLang="ja-JP" dirty="0"/>
              <a:t>99</a:t>
            </a:r>
            <a:r>
              <a:rPr kumimoji="1" lang="ja-JP" altLang="en-US"/>
              <a:t>人当てました</a:t>
            </a:r>
            <a:r>
              <a:rPr kumimoji="1" lang="en-US" altLang="ja-JP" dirty="0"/>
              <a:t>=99%</a:t>
            </a:r>
            <a:endParaRPr kumimoji="1" lang="ja-JP" altLang="en-US" b="1" u="sng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BFF194E-9D7F-B845-B907-AEC0AD9A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69" y="3556361"/>
            <a:ext cx="650336" cy="876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96FF355-0052-294B-941F-27E63D43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66" y="3556361"/>
            <a:ext cx="650336" cy="8763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1F816BD-1800-084D-B2C6-890C367D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64" y="3556361"/>
            <a:ext cx="650336" cy="876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F01932B-BCE5-284B-AA62-FED2AA6C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59" y="3556361"/>
            <a:ext cx="650336" cy="8763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2F804FB-6822-8246-AC4C-E6B82AE2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65" y="3556361"/>
            <a:ext cx="650336" cy="8763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10C87E-360E-2C4A-9897-DC0B99847E72}"/>
              </a:ext>
            </a:extLst>
          </p:cNvPr>
          <p:cNvSpPr txBox="1"/>
          <p:nvPr/>
        </p:nvSpPr>
        <p:spPr>
          <a:xfrm>
            <a:off x="5769349" y="3809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57C0D48-90DD-784D-AEAD-63B94F78E71D}"/>
              </a:ext>
            </a:extLst>
          </p:cNvPr>
          <p:cNvSpPr txBox="1"/>
          <p:nvPr/>
        </p:nvSpPr>
        <p:spPr>
          <a:xfrm>
            <a:off x="3968537" y="4686295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対象とする母集団の</a:t>
            </a:r>
            <a:r>
              <a:rPr kumimoji="1" lang="en-US" altLang="ja-JP" dirty="0"/>
              <a:t>99%</a:t>
            </a:r>
            <a:r>
              <a:rPr kumimoji="1" lang="ja-JP" altLang="en-US"/>
              <a:t>が女性だったら？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F126DAC-B5C4-2944-AB32-7E9149967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208" y="5513638"/>
            <a:ext cx="1014638" cy="88273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C9802B-5619-B247-8C18-82E0FB650147}"/>
              </a:ext>
            </a:extLst>
          </p:cNvPr>
          <p:cNvSpPr txBox="1"/>
          <p:nvPr/>
        </p:nvSpPr>
        <p:spPr>
          <a:xfrm>
            <a:off x="3823645" y="6380639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全て女性と判別する</a:t>
            </a:r>
            <a:r>
              <a:rPr kumimoji="1" lang="en-US" altLang="ja-JP" dirty="0"/>
              <a:t>AI</a:t>
            </a:r>
            <a:endParaRPr kumimoji="1" lang="ja-JP" altLang="en-US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239BFAC4-4A9C-EE43-9BAA-3D6B162CA101}"/>
              </a:ext>
            </a:extLst>
          </p:cNvPr>
          <p:cNvSpPr/>
          <p:nvPr/>
        </p:nvSpPr>
        <p:spPr>
          <a:xfrm>
            <a:off x="6053439" y="5770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120092C-9179-0746-BFAD-60FCB3F0BD79}"/>
              </a:ext>
            </a:extLst>
          </p:cNvPr>
          <p:cNvSpPr txBox="1"/>
          <p:nvPr/>
        </p:nvSpPr>
        <p:spPr>
          <a:xfrm>
            <a:off x="7311422" y="582799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精度</a:t>
            </a:r>
            <a:r>
              <a:rPr kumimoji="1" lang="en-US" altLang="ja-JP" dirty="0"/>
              <a:t>99%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71D9BD-24C6-EC4B-88DE-41768046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43" y="1996876"/>
            <a:ext cx="650336" cy="8763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62D4651-3FA8-6643-942B-4834F28A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65" y="1996876"/>
            <a:ext cx="650336" cy="8763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674886-2996-394C-ACA2-A53D8F25E2BF}"/>
              </a:ext>
            </a:extLst>
          </p:cNvPr>
          <p:cNvSpPr txBox="1"/>
          <p:nvPr/>
        </p:nvSpPr>
        <p:spPr>
          <a:xfrm>
            <a:off x="6445248" y="230565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6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True, False, Positive, Negative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30F58C4-A815-0147-AEFA-4C63015E7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58706"/>
              </p:ext>
            </p:extLst>
          </p:nvPr>
        </p:nvGraphicFramePr>
        <p:xfrm>
          <a:off x="1589518" y="3056053"/>
          <a:ext cx="3747798" cy="29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98061748"/>
                    </a:ext>
                  </a:extLst>
                </a:gridCol>
                <a:gridCol w="1873899">
                  <a:extLst>
                    <a:ext uri="{9D8B030D-6E8A-4147-A177-3AD203B41FA5}">
                      <a16:colId xmlns:a16="http://schemas.microsoft.com/office/drawing/2014/main" val="798274420"/>
                    </a:ext>
                  </a:extLst>
                </a:gridCol>
              </a:tblGrid>
              <a:tr h="1486145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05802"/>
                  </a:ext>
                </a:extLst>
              </a:tr>
              <a:tr h="1486145">
                <a:tc>
                  <a:txBody>
                    <a:bodyPr/>
                    <a:lstStyle/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529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531909-5A02-F045-AD31-A4BB94C66F0F}"/>
              </a:ext>
            </a:extLst>
          </p:cNvPr>
          <p:cNvSpPr txBox="1"/>
          <p:nvPr/>
        </p:nvSpPr>
        <p:spPr>
          <a:xfrm>
            <a:off x="2689132" y="2329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本当の値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890176-89AC-3A48-B0B6-CAD02F8813DA}"/>
              </a:ext>
            </a:extLst>
          </p:cNvPr>
          <p:cNvSpPr txBox="1"/>
          <p:nvPr/>
        </p:nvSpPr>
        <p:spPr>
          <a:xfrm>
            <a:off x="5640224" y="318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509EBC-506F-914F-B0F6-3C2D34DEEC11}"/>
              </a:ext>
            </a:extLst>
          </p:cNvPr>
          <p:cNvSpPr txBox="1"/>
          <p:nvPr/>
        </p:nvSpPr>
        <p:spPr>
          <a:xfrm>
            <a:off x="2119357" y="26928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F12E07-D1F6-D04C-BC71-EAD47F9CFA08}"/>
              </a:ext>
            </a:extLst>
          </p:cNvPr>
          <p:cNvSpPr txBox="1"/>
          <p:nvPr/>
        </p:nvSpPr>
        <p:spPr>
          <a:xfrm>
            <a:off x="3848928" y="26867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負例</a:t>
            </a:r>
            <a:r>
              <a:rPr kumimoji="1" lang="en-US" altLang="ja-JP" dirty="0"/>
              <a:t>(0)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D6A05A-E229-3A45-99D8-49836B2C2B88}"/>
              </a:ext>
            </a:extLst>
          </p:cNvPr>
          <p:cNvSpPr txBox="1"/>
          <p:nvPr/>
        </p:nvSpPr>
        <p:spPr>
          <a:xfrm rot="16200000">
            <a:off x="353452" y="435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予測した値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DC016-E914-9B4C-825C-7BCD47B95E90}"/>
              </a:ext>
            </a:extLst>
          </p:cNvPr>
          <p:cNvSpPr txBox="1"/>
          <p:nvPr/>
        </p:nvSpPr>
        <p:spPr>
          <a:xfrm rot="16200000">
            <a:off x="811851" y="362064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295EA5-25A0-C94F-ABDA-91670868BDE2}"/>
              </a:ext>
            </a:extLst>
          </p:cNvPr>
          <p:cNvSpPr txBox="1"/>
          <p:nvPr/>
        </p:nvSpPr>
        <p:spPr>
          <a:xfrm rot="16200000">
            <a:off x="765404" y="507114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2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True, False, Positive, Negative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30F58C4-A815-0147-AEFA-4C63015E74F1}"/>
              </a:ext>
            </a:extLst>
          </p:cNvPr>
          <p:cNvGraphicFramePr>
            <a:graphicFrameLocks noGrp="1"/>
          </p:cNvGraphicFramePr>
          <p:nvPr/>
        </p:nvGraphicFramePr>
        <p:xfrm>
          <a:off x="1589518" y="3056053"/>
          <a:ext cx="3747798" cy="29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98061748"/>
                    </a:ext>
                  </a:extLst>
                </a:gridCol>
                <a:gridCol w="1873899">
                  <a:extLst>
                    <a:ext uri="{9D8B030D-6E8A-4147-A177-3AD203B41FA5}">
                      <a16:colId xmlns:a16="http://schemas.microsoft.com/office/drawing/2014/main" val="798274420"/>
                    </a:ext>
                  </a:extLst>
                </a:gridCol>
              </a:tblGrid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05802"/>
                  </a:ext>
                </a:extLst>
              </a:tr>
              <a:tr h="1486145">
                <a:tc>
                  <a:txBody>
                    <a:bodyPr/>
                    <a:lstStyle/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529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531909-5A02-F045-AD31-A4BB94C66F0F}"/>
              </a:ext>
            </a:extLst>
          </p:cNvPr>
          <p:cNvSpPr txBox="1"/>
          <p:nvPr/>
        </p:nvSpPr>
        <p:spPr>
          <a:xfrm>
            <a:off x="2689132" y="2329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本当の値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890176-89AC-3A48-B0B6-CAD02F8813DA}"/>
              </a:ext>
            </a:extLst>
          </p:cNvPr>
          <p:cNvSpPr txBox="1"/>
          <p:nvPr/>
        </p:nvSpPr>
        <p:spPr>
          <a:xfrm>
            <a:off x="5640224" y="318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509EBC-506F-914F-B0F6-3C2D34DEEC11}"/>
              </a:ext>
            </a:extLst>
          </p:cNvPr>
          <p:cNvSpPr txBox="1"/>
          <p:nvPr/>
        </p:nvSpPr>
        <p:spPr>
          <a:xfrm>
            <a:off x="2119357" y="26928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F12E07-D1F6-D04C-BC71-EAD47F9CFA08}"/>
              </a:ext>
            </a:extLst>
          </p:cNvPr>
          <p:cNvSpPr txBox="1"/>
          <p:nvPr/>
        </p:nvSpPr>
        <p:spPr>
          <a:xfrm>
            <a:off x="3848928" y="26867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負例</a:t>
            </a:r>
            <a:r>
              <a:rPr kumimoji="1" lang="en-US" altLang="ja-JP" dirty="0"/>
              <a:t>(0)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D6A05A-E229-3A45-99D8-49836B2C2B88}"/>
              </a:ext>
            </a:extLst>
          </p:cNvPr>
          <p:cNvSpPr txBox="1"/>
          <p:nvPr/>
        </p:nvSpPr>
        <p:spPr>
          <a:xfrm rot="16200000">
            <a:off x="353452" y="435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予測した値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DC016-E914-9B4C-825C-7BCD47B95E90}"/>
              </a:ext>
            </a:extLst>
          </p:cNvPr>
          <p:cNvSpPr txBox="1"/>
          <p:nvPr/>
        </p:nvSpPr>
        <p:spPr>
          <a:xfrm rot="16200000">
            <a:off x="811851" y="362064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295EA5-25A0-C94F-ABDA-91670868BDE2}"/>
              </a:ext>
            </a:extLst>
          </p:cNvPr>
          <p:cNvSpPr txBox="1"/>
          <p:nvPr/>
        </p:nvSpPr>
        <p:spPr>
          <a:xfrm rot="16200000">
            <a:off x="765404" y="507114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11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True, False, Positive, Negative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30F58C4-A815-0147-AEFA-4C63015E7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41295"/>
              </p:ext>
            </p:extLst>
          </p:nvPr>
        </p:nvGraphicFramePr>
        <p:xfrm>
          <a:off x="1589518" y="3056053"/>
          <a:ext cx="3747798" cy="29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98061748"/>
                    </a:ext>
                  </a:extLst>
                </a:gridCol>
                <a:gridCol w="1873899">
                  <a:extLst>
                    <a:ext uri="{9D8B030D-6E8A-4147-A177-3AD203B41FA5}">
                      <a16:colId xmlns:a16="http://schemas.microsoft.com/office/drawing/2014/main" val="798274420"/>
                    </a:ext>
                  </a:extLst>
                </a:gridCol>
              </a:tblGrid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偽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05802"/>
                  </a:ext>
                </a:extLst>
              </a:tr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偽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529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531909-5A02-F045-AD31-A4BB94C66F0F}"/>
              </a:ext>
            </a:extLst>
          </p:cNvPr>
          <p:cNvSpPr txBox="1"/>
          <p:nvPr/>
        </p:nvSpPr>
        <p:spPr>
          <a:xfrm>
            <a:off x="2689132" y="2329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本当の値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890176-89AC-3A48-B0B6-CAD02F8813DA}"/>
              </a:ext>
            </a:extLst>
          </p:cNvPr>
          <p:cNvSpPr txBox="1"/>
          <p:nvPr/>
        </p:nvSpPr>
        <p:spPr>
          <a:xfrm>
            <a:off x="5640224" y="318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509EBC-506F-914F-B0F6-3C2D34DEEC11}"/>
              </a:ext>
            </a:extLst>
          </p:cNvPr>
          <p:cNvSpPr txBox="1"/>
          <p:nvPr/>
        </p:nvSpPr>
        <p:spPr>
          <a:xfrm>
            <a:off x="2119357" y="26928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F12E07-D1F6-D04C-BC71-EAD47F9CFA08}"/>
              </a:ext>
            </a:extLst>
          </p:cNvPr>
          <p:cNvSpPr txBox="1"/>
          <p:nvPr/>
        </p:nvSpPr>
        <p:spPr>
          <a:xfrm>
            <a:off x="3848928" y="26867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負例</a:t>
            </a:r>
            <a:r>
              <a:rPr kumimoji="1" lang="en-US" altLang="ja-JP" dirty="0"/>
              <a:t>(0)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D6A05A-E229-3A45-99D8-49836B2C2B88}"/>
              </a:ext>
            </a:extLst>
          </p:cNvPr>
          <p:cNvSpPr txBox="1"/>
          <p:nvPr/>
        </p:nvSpPr>
        <p:spPr>
          <a:xfrm rot="16200000">
            <a:off x="353452" y="435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予測した値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DC016-E914-9B4C-825C-7BCD47B95E90}"/>
              </a:ext>
            </a:extLst>
          </p:cNvPr>
          <p:cNvSpPr txBox="1"/>
          <p:nvPr/>
        </p:nvSpPr>
        <p:spPr>
          <a:xfrm rot="16200000">
            <a:off x="811851" y="362064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295EA5-25A0-C94F-ABDA-91670868BDE2}"/>
              </a:ext>
            </a:extLst>
          </p:cNvPr>
          <p:cNvSpPr txBox="1"/>
          <p:nvPr/>
        </p:nvSpPr>
        <p:spPr>
          <a:xfrm rot="16200000">
            <a:off x="765404" y="507114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66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24B4-FEFC-F249-BBDF-A651633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分類精度の検証方法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4489B-CAD1-E846-B74E-A72A884F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True, False, Positive, Negative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30F58C4-A815-0147-AEFA-4C63015E74F1}"/>
              </a:ext>
            </a:extLst>
          </p:cNvPr>
          <p:cNvGraphicFramePr>
            <a:graphicFrameLocks noGrp="1"/>
          </p:cNvGraphicFramePr>
          <p:nvPr/>
        </p:nvGraphicFramePr>
        <p:xfrm>
          <a:off x="1589518" y="3056053"/>
          <a:ext cx="3747798" cy="29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98061748"/>
                    </a:ext>
                  </a:extLst>
                </a:gridCol>
                <a:gridCol w="1873899">
                  <a:extLst>
                    <a:ext uri="{9D8B030D-6E8A-4147-A177-3AD203B41FA5}">
                      <a16:colId xmlns:a16="http://schemas.microsoft.com/office/drawing/2014/main" val="798274420"/>
                    </a:ext>
                  </a:extLst>
                </a:gridCol>
              </a:tblGrid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真陽性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偽陽性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05802"/>
                  </a:ext>
                </a:extLst>
              </a:tr>
              <a:tr h="1486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偽陰性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False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真陰性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529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531909-5A02-F045-AD31-A4BB94C66F0F}"/>
              </a:ext>
            </a:extLst>
          </p:cNvPr>
          <p:cNvSpPr txBox="1"/>
          <p:nvPr/>
        </p:nvSpPr>
        <p:spPr>
          <a:xfrm>
            <a:off x="2689132" y="2329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本当の値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890176-89AC-3A48-B0B6-CAD02F8813DA}"/>
              </a:ext>
            </a:extLst>
          </p:cNvPr>
          <p:cNvSpPr txBox="1"/>
          <p:nvPr/>
        </p:nvSpPr>
        <p:spPr>
          <a:xfrm>
            <a:off x="5640224" y="318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509EBC-506F-914F-B0F6-3C2D34DEEC11}"/>
              </a:ext>
            </a:extLst>
          </p:cNvPr>
          <p:cNvSpPr txBox="1"/>
          <p:nvPr/>
        </p:nvSpPr>
        <p:spPr>
          <a:xfrm>
            <a:off x="2119357" y="26928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正例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F12E07-D1F6-D04C-BC71-EAD47F9CFA08}"/>
              </a:ext>
            </a:extLst>
          </p:cNvPr>
          <p:cNvSpPr txBox="1"/>
          <p:nvPr/>
        </p:nvSpPr>
        <p:spPr>
          <a:xfrm>
            <a:off x="3848928" y="26867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負例</a:t>
            </a:r>
            <a:r>
              <a:rPr kumimoji="1" lang="en-US" altLang="ja-JP" dirty="0"/>
              <a:t>(0)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D6A05A-E229-3A45-99D8-49836B2C2B88}"/>
              </a:ext>
            </a:extLst>
          </p:cNvPr>
          <p:cNvSpPr txBox="1"/>
          <p:nvPr/>
        </p:nvSpPr>
        <p:spPr>
          <a:xfrm rot="16200000">
            <a:off x="353452" y="435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予測した値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DC016-E914-9B4C-825C-7BCD47B95E90}"/>
              </a:ext>
            </a:extLst>
          </p:cNvPr>
          <p:cNvSpPr txBox="1"/>
          <p:nvPr/>
        </p:nvSpPr>
        <p:spPr>
          <a:xfrm rot="16200000">
            <a:off x="811851" y="362064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295EA5-25A0-C94F-ABDA-91670868BDE2}"/>
              </a:ext>
            </a:extLst>
          </p:cNvPr>
          <p:cNvSpPr txBox="1"/>
          <p:nvPr/>
        </p:nvSpPr>
        <p:spPr>
          <a:xfrm rot="16200000">
            <a:off x="765404" y="507114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723DC8-3A9E-7A4D-8D73-98204B78EA04}"/>
              </a:ext>
            </a:extLst>
          </p:cNvPr>
          <p:cNvSpPr txBox="1"/>
          <p:nvPr/>
        </p:nvSpPr>
        <p:spPr>
          <a:xfrm>
            <a:off x="6822857" y="3187581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病気を診断する場合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・病気である人に、病気でないと診断する</a:t>
            </a:r>
            <a:endParaRPr kumimoji="1" lang="en-US" altLang="ja-JP" dirty="0"/>
          </a:p>
          <a:p>
            <a:r>
              <a:rPr lang="ja-JP" altLang="en-US"/>
              <a:t>・病気でない人に、病気だと診断する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F58734-8635-0C4A-98AE-A5F42E45C00D}"/>
              </a:ext>
            </a:extLst>
          </p:cNvPr>
          <p:cNvSpPr txBox="1"/>
          <p:nvPr/>
        </p:nvSpPr>
        <p:spPr>
          <a:xfrm>
            <a:off x="6825214" y="23297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なぜ大切か？</a:t>
            </a:r>
          </a:p>
        </p:txBody>
      </p:sp>
    </p:spTree>
    <p:extLst>
      <p:ext uri="{BB962C8B-B14F-4D97-AF65-F5344CB8AC3E}">
        <p14:creationId xmlns:p14="http://schemas.microsoft.com/office/powerpoint/2010/main" val="110649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rgbClr val="FFFFFF"/>
      </a:lt1>
      <a:dk2>
        <a:srgbClr val="44546A"/>
      </a:dk2>
      <a:lt2>
        <a:srgbClr val="E2E3E2"/>
      </a:lt2>
      <a:accent1>
        <a:srgbClr val="933879"/>
      </a:accent1>
      <a:accent2>
        <a:srgbClr val="1B88A6"/>
      </a:accent2>
      <a:accent3>
        <a:srgbClr val="676C9B"/>
      </a:accent3>
      <a:accent4>
        <a:srgbClr val="199D8D"/>
      </a:accent4>
      <a:accent5>
        <a:srgbClr val="18935C"/>
      </a:accent5>
      <a:accent6>
        <a:srgbClr val="E5D225"/>
      </a:accent6>
      <a:hlink>
        <a:srgbClr val="AE3078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1073</Words>
  <Application>Microsoft Macintosh PowerPoint</Application>
  <PresentationFormat>ワイド画面</PresentationFormat>
  <Paragraphs>294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Hiragino Sans W0</vt:lpstr>
      <vt:lpstr>游ゴシック</vt:lpstr>
      <vt:lpstr>Arial</vt:lpstr>
      <vt:lpstr>Cambria Math</vt:lpstr>
      <vt:lpstr>Office テーマ</vt:lpstr>
      <vt:lpstr>精度検証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分類精度の検証方法</vt:lpstr>
      <vt:lpstr>回帰精度の検証方法</vt:lpstr>
      <vt:lpstr>回帰精度の検証方法</vt:lpstr>
      <vt:lpstr>回帰精度の検証方法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小畑 堅人</dc:creator>
  <cp:lastModifiedBy>小畑 堅人</cp:lastModifiedBy>
  <cp:revision>19</cp:revision>
  <dcterms:created xsi:type="dcterms:W3CDTF">2019-09-18T00:12:07Z</dcterms:created>
  <dcterms:modified xsi:type="dcterms:W3CDTF">2019-10-19T00:55:49Z</dcterms:modified>
</cp:coreProperties>
</file>