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20938-3EE2-474E-8DDB-C9BEFBCAFD99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A2AA-14AD-2D45-B5F6-C50A376BC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83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A2AA-14AD-2D45-B5F6-C50A376BC1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2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F0FC-F18B-9848-A0B9-AB87F1987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1363C5-B70B-7042-A52F-F5DD2475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5AC027-6D27-E347-878B-92CE0515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36536-BE25-164E-8D0D-DAF74586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465D-06DE-614B-B675-3D68842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2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1F70D-5311-774D-9B06-94F3C728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2E67F7-AD8C-A545-B06F-9C8B855A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8D88E2-DF8A-524C-A75C-49959657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74AB3-BB30-8342-8E6B-FF227C0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8DA9E4-7CEF-F340-BFA8-03404E3C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3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A98F57-A709-B548-8486-862356D21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963C5F-761B-174E-98DF-5A513B42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981474-658E-1C42-9996-87D44C51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BA506-AA7D-B84D-AEC3-DB2FDDDF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8E70F7-D7F5-1049-9051-A6B36EFD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06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360C3-E3F1-5147-A2FC-731246D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32A2B-32F9-6E41-B441-22EB2BC6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99DAC-7B4F-4247-AAD3-91B4490C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241ED3-2010-8849-A8A3-475F1AB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F90690-5CC8-D049-A79B-4BFD509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21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54465-886F-7649-ABE7-AFCC0C2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5654D-B40D-0B4A-929B-BF377D1F4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7FD7E-638E-5F46-9BE2-CD582C3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9110C-AF9E-FF4F-ADBB-EA643CB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29585-B479-2B4F-BE90-AF928BCF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24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1CD68-FCEE-E34F-BBCB-99B69FB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0460-0347-244F-BC19-F87B1CA4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0F54F-3293-454E-A8E8-6F6E231C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44CE7-0EC4-2D47-BAE5-E3BD018E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46F8CF-92A6-4B4A-B452-AE07FCBD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EC2656-8B66-3546-9FEB-CF8C6E1A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5EEA4-9C9F-6246-BDEA-45816A24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24D72B-0E66-514A-8E68-2D1FA12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835E06-ACC4-7742-AEC3-2DF55E6F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9FF78-ED83-DB43-8E04-4230BFD0A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E13EC-9FAE-AE44-9876-3F1E8461F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193B5-7F41-1247-A017-418D50AC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814616-AA03-C040-B765-F32E3A25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3FD008-CF57-D24D-97FF-0BB64860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8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64DE7-730C-7C4A-9EEF-0F574B8F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3F776B-F0CD-2546-89B3-60FE69F4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9EEA48-66A2-3C42-9110-8A226FAA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8BFD06-277C-0240-B4B2-11510817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5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03B1A7-551C-7C47-A4B9-06C5A8F2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F357F-E1C2-924A-9019-9C388BE5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6099E1-9353-C142-BBAE-CD43E46F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4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9622C-891C-8244-9A65-06894AB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7E56B-ABF9-0C44-9A37-8103AED8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2D62E-A1B9-214D-9E7E-B2CA60FA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03CF3-FF87-F740-A5E9-6535328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CA51E4-8BEE-CB40-B6DA-9C0C9CC6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91CE2C-3287-234E-9215-109E593A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0AE00-E44F-4D41-A7F7-102DFE98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A30CC5-3AC7-6944-9CA8-C3ECB29C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A32D0-F374-8E46-A02F-E64810D4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9C5F4-B905-294C-BFEF-019CD9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1531A-432E-2741-BFC8-C42944B5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244B60-0C53-8941-AA14-D0CAF79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D2B517-4648-5940-9305-DA58D458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20AC2-62CF-6B4A-BF4E-CBC48C02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E22E7-0E7A-2C41-86CD-00674843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A81D-8CBE-AD48-90A3-0A984EEC1E96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09741-A87F-4E4B-8636-603A8E3D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F7B0-1364-BA4A-BB91-1EE093EC8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4343-F388-4F4E-807D-26CCC5DEB8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38DA6-FF7F-6140-AADE-EC77C04F02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Sans W0" panose="020B0200000000000000" pitchFamily="34" charset="-128"/>
          <a:ea typeface="Hiragino Sans W0" panose="020B02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28891-D467-EA46-AE86-03BCD6BD2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Cross Validation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EE48ED-AEBF-C14E-8C98-7154C6DC6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42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D4BE9-AE54-7B41-B361-DD3C41D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CrossValidation</a:t>
            </a:r>
            <a:r>
              <a:rPr kumimoji="1" lang="en-US" altLang="ja-JP" dirty="0"/>
              <a:t>(</a:t>
            </a:r>
            <a:r>
              <a:rPr kumimoji="1" lang="ja-JP" altLang="en-US"/>
              <a:t>交差検証</a:t>
            </a:r>
            <a:r>
              <a:rPr kumimoji="1" lang="en-US" altLang="ja-JP" dirty="0"/>
              <a:t>)</a:t>
            </a:r>
            <a:r>
              <a:rPr kumimoji="1" lang="ja-JP" altLang="en-US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119B5-99B0-7449-94F3-BF9CDC92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学習用データと検証用データを、複数パターン作成し、それぞれでモデル作成、精度検証を実施する</a:t>
            </a:r>
            <a:endParaRPr kumimoji="1" lang="en-US" altLang="ja-JP" dirty="0"/>
          </a:p>
          <a:p>
            <a:r>
              <a:rPr kumimoji="1" lang="ja-JP" altLang="en-US"/>
              <a:t>データ全てで精度検証することが可能となり、信頼性の高い精度検証が可能となる</a:t>
            </a:r>
          </a:p>
        </p:txBody>
      </p:sp>
    </p:spTree>
    <p:extLst>
      <p:ext uri="{BB962C8B-B14F-4D97-AF65-F5344CB8AC3E}">
        <p14:creationId xmlns:p14="http://schemas.microsoft.com/office/powerpoint/2010/main" val="345550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D4BE9-AE54-7B41-B361-DD3C41D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CrossValidation</a:t>
            </a:r>
            <a:r>
              <a:rPr kumimoji="1" lang="en-US" altLang="ja-JP" dirty="0"/>
              <a:t>(</a:t>
            </a:r>
            <a:r>
              <a:rPr kumimoji="1" lang="ja-JP" altLang="en-US"/>
              <a:t>交差検証</a:t>
            </a:r>
            <a:r>
              <a:rPr kumimoji="1" lang="en-US" altLang="ja-JP" dirty="0"/>
              <a:t>)</a:t>
            </a:r>
            <a:r>
              <a:rPr kumimoji="1" lang="ja-JP" altLang="en-US"/>
              <a:t>とは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9E4EC7-F9C9-834E-9052-FDFD8C5F6738}"/>
              </a:ext>
            </a:extLst>
          </p:cNvPr>
          <p:cNvSpPr/>
          <p:nvPr/>
        </p:nvSpPr>
        <p:spPr>
          <a:xfrm>
            <a:off x="1164019" y="1690688"/>
            <a:ext cx="5026573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E5E794-3848-2745-B7CA-3B14A7C41400}"/>
              </a:ext>
            </a:extLst>
          </p:cNvPr>
          <p:cNvSpPr/>
          <p:nvPr/>
        </p:nvSpPr>
        <p:spPr>
          <a:xfrm>
            <a:off x="6361385" y="1690688"/>
            <a:ext cx="1721069" cy="6306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test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342523-AEFD-D740-B6D4-3BBD5B348D53}"/>
              </a:ext>
            </a:extLst>
          </p:cNvPr>
          <p:cNvSpPr txBox="1"/>
          <p:nvPr/>
        </p:nvSpPr>
        <p:spPr>
          <a:xfrm>
            <a:off x="6361385" y="249998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現実では、まだ見たことがないデータ</a:t>
            </a:r>
          </a:p>
        </p:txBody>
      </p:sp>
    </p:spTree>
    <p:extLst>
      <p:ext uri="{BB962C8B-B14F-4D97-AF65-F5344CB8AC3E}">
        <p14:creationId xmlns:p14="http://schemas.microsoft.com/office/powerpoint/2010/main" val="208048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D4BE9-AE54-7B41-B361-DD3C41D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CrossValidation</a:t>
            </a:r>
            <a:r>
              <a:rPr kumimoji="1" lang="en-US" altLang="ja-JP" dirty="0"/>
              <a:t>(</a:t>
            </a:r>
            <a:r>
              <a:rPr kumimoji="1" lang="ja-JP" altLang="en-US"/>
              <a:t>交差検証</a:t>
            </a:r>
            <a:r>
              <a:rPr kumimoji="1" lang="en-US" altLang="ja-JP" dirty="0"/>
              <a:t>)</a:t>
            </a:r>
            <a:r>
              <a:rPr kumimoji="1" lang="ja-JP" altLang="en-US"/>
              <a:t>とは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9E4EC7-F9C9-834E-9052-FDFD8C5F6738}"/>
              </a:ext>
            </a:extLst>
          </p:cNvPr>
          <p:cNvSpPr/>
          <p:nvPr/>
        </p:nvSpPr>
        <p:spPr>
          <a:xfrm>
            <a:off x="1164019" y="1690688"/>
            <a:ext cx="5026573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E5E794-3848-2745-B7CA-3B14A7C41400}"/>
              </a:ext>
            </a:extLst>
          </p:cNvPr>
          <p:cNvSpPr/>
          <p:nvPr/>
        </p:nvSpPr>
        <p:spPr>
          <a:xfrm>
            <a:off x="6361385" y="1690688"/>
            <a:ext cx="1721069" cy="6306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test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F53325-D1AC-8448-B1BF-126CF461A621}"/>
              </a:ext>
            </a:extLst>
          </p:cNvPr>
          <p:cNvSpPr/>
          <p:nvPr/>
        </p:nvSpPr>
        <p:spPr>
          <a:xfrm>
            <a:off x="1164019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8240C6-1807-3A47-96F0-E787CD9DC6C7}"/>
              </a:ext>
            </a:extLst>
          </p:cNvPr>
          <p:cNvSpPr/>
          <p:nvPr/>
        </p:nvSpPr>
        <p:spPr>
          <a:xfrm>
            <a:off x="2196660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7E050C-D5AA-A14D-859E-EE1A7B97487B}"/>
              </a:ext>
            </a:extLst>
          </p:cNvPr>
          <p:cNvSpPr/>
          <p:nvPr/>
        </p:nvSpPr>
        <p:spPr>
          <a:xfrm>
            <a:off x="3229301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BD97E64-D4F9-EA48-85F1-CA7D3AA759C6}"/>
              </a:ext>
            </a:extLst>
          </p:cNvPr>
          <p:cNvSpPr/>
          <p:nvPr/>
        </p:nvSpPr>
        <p:spPr>
          <a:xfrm>
            <a:off x="4261942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CA2D56-F7A4-BB46-A169-ADAAAEE5AFD9}"/>
              </a:ext>
            </a:extLst>
          </p:cNvPr>
          <p:cNvSpPr/>
          <p:nvPr/>
        </p:nvSpPr>
        <p:spPr>
          <a:xfrm>
            <a:off x="5294583" y="2457944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EAB321-E863-2443-B2D0-7803B4DF0EC0}"/>
              </a:ext>
            </a:extLst>
          </p:cNvPr>
          <p:cNvSpPr txBox="1"/>
          <p:nvPr/>
        </p:nvSpPr>
        <p:spPr>
          <a:xfrm>
            <a:off x="3934239" y="5297214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通常の、</a:t>
            </a:r>
            <a:r>
              <a:rPr lang="en-US" altLang="ja-JP" dirty="0"/>
              <a:t>train-</a:t>
            </a:r>
            <a:r>
              <a:rPr lang="en-US" altLang="ja-JP" dirty="0" err="1"/>
              <a:t>val</a:t>
            </a:r>
            <a:r>
              <a:rPr lang="en-US" altLang="ja-JP" dirty="0"/>
              <a:t> split validation</a:t>
            </a:r>
          </a:p>
        </p:txBody>
      </p:sp>
    </p:spTree>
    <p:extLst>
      <p:ext uri="{BB962C8B-B14F-4D97-AF65-F5344CB8AC3E}">
        <p14:creationId xmlns:p14="http://schemas.microsoft.com/office/powerpoint/2010/main" val="32944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D4BE9-AE54-7B41-B361-DD3C41D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CrossValidation</a:t>
            </a:r>
            <a:r>
              <a:rPr kumimoji="1" lang="en-US" altLang="ja-JP" dirty="0"/>
              <a:t>(</a:t>
            </a:r>
            <a:r>
              <a:rPr kumimoji="1" lang="ja-JP" altLang="en-US"/>
              <a:t>交差検証</a:t>
            </a:r>
            <a:r>
              <a:rPr kumimoji="1" lang="en-US" altLang="ja-JP" dirty="0"/>
              <a:t>)</a:t>
            </a:r>
            <a:r>
              <a:rPr kumimoji="1" lang="ja-JP" altLang="en-US"/>
              <a:t>とは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9E4EC7-F9C9-834E-9052-FDFD8C5F6738}"/>
              </a:ext>
            </a:extLst>
          </p:cNvPr>
          <p:cNvSpPr/>
          <p:nvPr/>
        </p:nvSpPr>
        <p:spPr>
          <a:xfrm>
            <a:off x="1164019" y="1690688"/>
            <a:ext cx="5026573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F53325-D1AC-8448-B1BF-126CF461A621}"/>
              </a:ext>
            </a:extLst>
          </p:cNvPr>
          <p:cNvSpPr/>
          <p:nvPr/>
        </p:nvSpPr>
        <p:spPr>
          <a:xfrm>
            <a:off x="1164019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8240C6-1807-3A47-96F0-E787CD9DC6C7}"/>
              </a:ext>
            </a:extLst>
          </p:cNvPr>
          <p:cNvSpPr/>
          <p:nvPr/>
        </p:nvSpPr>
        <p:spPr>
          <a:xfrm>
            <a:off x="2196660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7E050C-D5AA-A14D-859E-EE1A7B97487B}"/>
              </a:ext>
            </a:extLst>
          </p:cNvPr>
          <p:cNvSpPr/>
          <p:nvPr/>
        </p:nvSpPr>
        <p:spPr>
          <a:xfrm>
            <a:off x="3229301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BD97E64-D4F9-EA48-85F1-CA7D3AA759C6}"/>
              </a:ext>
            </a:extLst>
          </p:cNvPr>
          <p:cNvSpPr/>
          <p:nvPr/>
        </p:nvSpPr>
        <p:spPr>
          <a:xfrm>
            <a:off x="4261942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CA2D56-F7A4-BB46-A169-ADAAAEE5AFD9}"/>
              </a:ext>
            </a:extLst>
          </p:cNvPr>
          <p:cNvSpPr/>
          <p:nvPr/>
        </p:nvSpPr>
        <p:spPr>
          <a:xfrm>
            <a:off x="5294583" y="2457944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431A16D-21AA-5E4E-BF08-D7A2C132CA61}"/>
              </a:ext>
            </a:extLst>
          </p:cNvPr>
          <p:cNvSpPr/>
          <p:nvPr/>
        </p:nvSpPr>
        <p:spPr>
          <a:xfrm>
            <a:off x="1164019" y="3225200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D73D261-C03F-BA4F-AED1-ED122984027E}"/>
              </a:ext>
            </a:extLst>
          </p:cNvPr>
          <p:cNvSpPr/>
          <p:nvPr/>
        </p:nvSpPr>
        <p:spPr>
          <a:xfrm>
            <a:off x="2196660" y="3225200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6B39B3-153F-F04B-BFDB-5C450914D6DC}"/>
              </a:ext>
            </a:extLst>
          </p:cNvPr>
          <p:cNvSpPr/>
          <p:nvPr/>
        </p:nvSpPr>
        <p:spPr>
          <a:xfrm>
            <a:off x="3229301" y="3225200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59ACE31-05EE-5B48-9122-AA0D024C28D6}"/>
              </a:ext>
            </a:extLst>
          </p:cNvPr>
          <p:cNvSpPr/>
          <p:nvPr/>
        </p:nvSpPr>
        <p:spPr>
          <a:xfrm>
            <a:off x="4261942" y="3225200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24E479-0C6A-DE42-8262-CADCDC5E72F2}"/>
              </a:ext>
            </a:extLst>
          </p:cNvPr>
          <p:cNvSpPr/>
          <p:nvPr/>
        </p:nvSpPr>
        <p:spPr>
          <a:xfrm>
            <a:off x="5294583" y="3225200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D1FA97-2CA7-0149-A86E-1D66DA7F4381}"/>
              </a:ext>
            </a:extLst>
          </p:cNvPr>
          <p:cNvSpPr/>
          <p:nvPr/>
        </p:nvSpPr>
        <p:spPr>
          <a:xfrm>
            <a:off x="1164019" y="401347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B46BE2-3B01-7D4C-89DD-F98535614C6D}"/>
              </a:ext>
            </a:extLst>
          </p:cNvPr>
          <p:cNvSpPr/>
          <p:nvPr/>
        </p:nvSpPr>
        <p:spPr>
          <a:xfrm>
            <a:off x="2196660" y="401347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2899D4D-9E6D-C54F-9361-49131B631963}"/>
              </a:ext>
            </a:extLst>
          </p:cNvPr>
          <p:cNvSpPr/>
          <p:nvPr/>
        </p:nvSpPr>
        <p:spPr>
          <a:xfrm>
            <a:off x="3229301" y="4013476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335BFC8-3F6A-6040-9759-46D0822DE1F3}"/>
              </a:ext>
            </a:extLst>
          </p:cNvPr>
          <p:cNvSpPr/>
          <p:nvPr/>
        </p:nvSpPr>
        <p:spPr>
          <a:xfrm>
            <a:off x="4261942" y="401347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A225AC-840D-7C45-A7D0-48A5760F077E}"/>
              </a:ext>
            </a:extLst>
          </p:cNvPr>
          <p:cNvSpPr/>
          <p:nvPr/>
        </p:nvSpPr>
        <p:spPr>
          <a:xfrm>
            <a:off x="5294583" y="401347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C08CC5B-D154-ED47-98A2-AA09ED478FF2}"/>
              </a:ext>
            </a:extLst>
          </p:cNvPr>
          <p:cNvSpPr/>
          <p:nvPr/>
        </p:nvSpPr>
        <p:spPr>
          <a:xfrm>
            <a:off x="1164019" y="4801752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850796-4DEF-1E47-9C13-D3A466264651}"/>
              </a:ext>
            </a:extLst>
          </p:cNvPr>
          <p:cNvSpPr/>
          <p:nvPr/>
        </p:nvSpPr>
        <p:spPr>
          <a:xfrm>
            <a:off x="2196660" y="4801752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1B7E67-1B19-2B4D-AC78-84A766E73703}"/>
              </a:ext>
            </a:extLst>
          </p:cNvPr>
          <p:cNvSpPr/>
          <p:nvPr/>
        </p:nvSpPr>
        <p:spPr>
          <a:xfrm>
            <a:off x="3229301" y="4801752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B50BFED-EBAC-B24E-941D-9F2ED0860A1D}"/>
              </a:ext>
            </a:extLst>
          </p:cNvPr>
          <p:cNvSpPr/>
          <p:nvPr/>
        </p:nvSpPr>
        <p:spPr>
          <a:xfrm>
            <a:off x="4261942" y="4801752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9843FAE-AC3F-6846-AAE3-CF082B4C1C6F}"/>
              </a:ext>
            </a:extLst>
          </p:cNvPr>
          <p:cNvSpPr/>
          <p:nvPr/>
        </p:nvSpPr>
        <p:spPr>
          <a:xfrm>
            <a:off x="5294583" y="4801752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F08EBF3-5518-454E-A7E1-26A71F3E4BAD}"/>
              </a:ext>
            </a:extLst>
          </p:cNvPr>
          <p:cNvSpPr/>
          <p:nvPr/>
        </p:nvSpPr>
        <p:spPr>
          <a:xfrm>
            <a:off x="1164019" y="5608529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78FB5D6-EAEE-DF40-ACEC-D0E6A6A8084B}"/>
              </a:ext>
            </a:extLst>
          </p:cNvPr>
          <p:cNvSpPr/>
          <p:nvPr/>
        </p:nvSpPr>
        <p:spPr>
          <a:xfrm>
            <a:off x="2196660" y="5608529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47CFD1D-E003-CD43-A051-E6A8583A1EC0}"/>
              </a:ext>
            </a:extLst>
          </p:cNvPr>
          <p:cNvSpPr/>
          <p:nvPr/>
        </p:nvSpPr>
        <p:spPr>
          <a:xfrm>
            <a:off x="3229301" y="5608529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4323F6E-1944-704D-BB74-C645FAED4F83}"/>
              </a:ext>
            </a:extLst>
          </p:cNvPr>
          <p:cNvSpPr/>
          <p:nvPr/>
        </p:nvSpPr>
        <p:spPr>
          <a:xfrm>
            <a:off x="4261942" y="5608529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35C33CA-8D10-F24F-BAE0-C38A4626E802}"/>
              </a:ext>
            </a:extLst>
          </p:cNvPr>
          <p:cNvSpPr/>
          <p:nvPr/>
        </p:nvSpPr>
        <p:spPr>
          <a:xfrm>
            <a:off x="5294583" y="5608529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6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D4BE9-AE54-7B41-B361-DD3C41D7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CrossValidation</a:t>
            </a:r>
            <a:r>
              <a:rPr kumimoji="1" lang="en-US" altLang="ja-JP" dirty="0"/>
              <a:t>(</a:t>
            </a:r>
            <a:r>
              <a:rPr kumimoji="1" lang="ja-JP" altLang="en-US"/>
              <a:t>交差検証</a:t>
            </a:r>
            <a:r>
              <a:rPr kumimoji="1" lang="en-US" altLang="ja-JP" dirty="0"/>
              <a:t>)</a:t>
            </a:r>
            <a:r>
              <a:rPr kumimoji="1" lang="ja-JP" altLang="en-US"/>
              <a:t>とは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9E4EC7-F9C9-834E-9052-FDFD8C5F6738}"/>
              </a:ext>
            </a:extLst>
          </p:cNvPr>
          <p:cNvSpPr/>
          <p:nvPr/>
        </p:nvSpPr>
        <p:spPr>
          <a:xfrm>
            <a:off x="1164019" y="1690688"/>
            <a:ext cx="5026573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F53325-D1AC-8448-B1BF-126CF461A621}"/>
              </a:ext>
            </a:extLst>
          </p:cNvPr>
          <p:cNvSpPr/>
          <p:nvPr/>
        </p:nvSpPr>
        <p:spPr>
          <a:xfrm>
            <a:off x="1164019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8240C6-1807-3A47-96F0-E787CD9DC6C7}"/>
              </a:ext>
            </a:extLst>
          </p:cNvPr>
          <p:cNvSpPr/>
          <p:nvPr/>
        </p:nvSpPr>
        <p:spPr>
          <a:xfrm>
            <a:off x="2196660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7E050C-D5AA-A14D-859E-EE1A7B97487B}"/>
              </a:ext>
            </a:extLst>
          </p:cNvPr>
          <p:cNvSpPr/>
          <p:nvPr/>
        </p:nvSpPr>
        <p:spPr>
          <a:xfrm>
            <a:off x="3229301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BD97E64-D4F9-EA48-85F1-CA7D3AA759C6}"/>
              </a:ext>
            </a:extLst>
          </p:cNvPr>
          <p:cNvSpPr/>
          <p:nvPr/>
        </p:nvSpPr>
        <p:spPr>
          <a:xfrm>
            <a:off x="4261942" y="2457944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9CA2D56-F7A4-BB46-A169-ADAAAEE5AFD9}"/>
              </a:ext>
            </a:extLst>
          </p:cNvPr>
          <p:cNvSpPr/>
          <p:nvPr/>
        </p:nvSpPr>
        <p:spPr>
          <a:xfrm>
            <a:off x="5294583" y="2457944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431A16D-21AA-5E4E-BF08-D7A2C132CA61}"/>
              </a:ext>
            </a:extLst>
          </p:cNvPr>
          <p:cNvSpPr/>
          <p:nvPr/>
        </p:nvSpPr>
        <p:spPr>
          <a:xfrm>
            <a:off x="1164019" y="3225200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D73D261-C03F-BA4F-AED1-ED122984027E}"/>
              </a:ext>
            </a:extLst>
          </p:cNvPr>
          <p:cNvSpPr/>
          <p:nvPr/>
        </p:nvSpPr>
        <p:spPr>
          <a:xfrm>
            <a:off x="2196660" y="3225200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06B39B3-153F-F04B-BFDB-5C450914D6DC}"/>
              </a:ext>
            </a:extLst>
          </p:cNvPr>
          <p:cNvSpPr/>
          <p:nvPr/>
        </p:nvSpPr>
        <p:spPr>
          <a:xfrm>
            <a:off x="3229301" y="3225200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59ACE31-05EE-5B48-9122-AA0D024C28D6}"/>
              </a:ext>
            </a:extLst>
          </p:cNvPr>
          <p:cNvSpPr/>
          <p:nvPr/>
        </p:nvSpPr>
        <p:spPr>
          <a:xfrm>
            <a:off x="4261942" y="3225200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24E479-0C6A-DE42-8262-CADCDC5E72F2}"/>
              </a:ext>
            </a:extLst>
          </p:cNvPr>
          <p:cNvSpPr/>
          <p:nvPr/>
        </p:nvSpPr>
        <p:spPr>
          <a:xfrm>
            <a:off x="5294583" y="3225200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D1FA97-2CA7-0149-A86E-1D66DA7F4381}"/>
              </a:ext>
            </a:extLst>
          </p:cNvPr>
          <p:cNvSpPr/>
          <p:nvPr/>
        </p:nvSpPr>
        <p:spPr>
          <a:xfrm>
            <a:off x="1164019" y="401347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B46BE2-3B01-7D4C-89DD-F98535614C6D}"/>
              </a:ext>
            </a:extLst>
          </p:cNvPr>
          <p:cNvSpPr/>
          <p:nvPr/>
        </p:nvSpPr>
        <p:spPr>
          <a:xfrm>
            <a:off x="2196660" y="401347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2899D4D-9E6D-C54F-9361-49131B631963}"/>
              </a:ext>
            </a:extLst>
          </p:cNvPr>
          <p:cNvSpPr/>
          <p:nvPr/>
        </p:nvSpPr>
        <p:spPr>
          <a:xfrm>
            <a:off x="3229301" y="4013476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335BFC8-3F6A-6040-9759-46D0822DE1F3}"/>
              </a:ext>
            </a:extLst>
          </p:cNvPr>
          <p:cNvSpPr/>
          <p:nvPr/>
        </p:nvSpPr>
        <p:spPr>
          <a:xfrm>
            <a:off x="4261942" y="401347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A225AC-840D-7C45-A7D0-48A5760F077E}"/>
              </a:ext>
            </a:extLst>
          </p:cNvPr>
          <p:cNvSpPr/>
          <p:nvPr/>
        </p:nvSpPr>
        <p:spPr>
          <a:xfrm>
            <a:off x="5294583" y="401347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C08CC5B-D154-ED47-98A2-AA09ED478FF2}"/>
              </a:ext>
            </a:extLst>
          </p:cNvPr>
          <p:cNvSpPr/>
          <p:nvPr/>
        </p:nvSpPr>
        <p:spPr>
          <a:xfrm>
            <a:off x="1164019" y="4801752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850796-4DEF-1E47-9C13-D3A466264651}"/>
              </a:ext>
            </a:extLst>
          </p:cNvPr>
          <p:cNvSpPr/>
          <p:nvPr/>
        </p:nvSpPr>
        <p:spPr>
          <a:xfrm>
            <a:off x="2196660" y="4801752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1B7E67-1B19-2B4D-AC78-84A766E73703}"/>
              </a:ext>
            </a:extLst>
          </p:cNvPr>
          <p:cNvSpPr/>
          <p:nvPr/>
        </p:nvSpPr>
        <p:spPr>
          <a:xfrm>
            <a:off x="3229301" y="4801752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B50BFED-EBAC-B24E-941D-9F2ED0860A1D}"/>
              </a:ext>
            </a:extLst>
          </p:cNvPr>
          <p:cNvSpPr/>
          <p:nvPr/>
        </p:nvSpPr>
        <p:spPr>
          <a:xfrm>
            <a:off x="4261942" y="4801752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9843FAE-AC3F-6846-AAE3-CF082B4C1C6F}"/>
              </a:ext>
            </a:extLst>
          </p:cNvPr>
          <p:cNvSpPr/>
          <p:nvPr/>
        </p:nvSpPr>
        <p:spPr>
          <a:xfrm>
            <a:off x="5294583" y="4801752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F08EBF3-5518-454E-A7E1-26A71F3E4BAD}"/>
              </a:ext>
            </a:extLst>
          </p:cNvPr>
          <p:cNvSpPr/>
          <p:nvPr/>
        </p:nvSpPr>
        <p:spPr>
          <a:xfrm>
            <a:off x="1164019" y="5608529"/>
            <a:ext cx="896009" cy="6306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78FB5D6-EAEE-DF40-ACEC-D0E6A6A8084B}"/>
              </a:ext>
            </a:extLst>
          </p:cNvPr>
          <p:cNvSpPr/>
          <p:nvPr/>
        </p:nvSpPr>
        <p:spPr>
          <a:xfrm>
            <a:off x="2196660" y="5608529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47CFD1D-E003-CD43-A051-E6A8583A1EC0}"/>
              </a:ext>
            </a:extLst>
          </p:cNvPr>
          <p:cNvSpPr/>
          <p:nvPr/>
        </p:nvSpPr>
        <p:spPr>
          <a:xfrm>
            <a:off x="3229301" y="5608529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4323F6E-1944-704D-BB74-C645FAED4F83}"/>
              </a:ext>
            </a:extLst>
          </p:cNvPr>
          <p:cNvSpPr/>
          <p:nvPr/>
        </p:nvSpPr>
        <p:spPr>
          <a:xfrm>
            <a:off x="4261942" y="5608529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35C33CA-8D10-F24F-BAE0-C38A4626E802}"/>
              </a:ext>
            </a:extLst>
          </p:cNvPr>
          <p:cNvSpPr/>
          <p:nvPr/>
        </p:nvSpPr>
        <p:spPr>
          <a:xfrm>
            <a:off x="5294583" y="5608529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729C4794-5056-FE4E-95B5-C43900C0F792}"/>
              </a:ext>
            </a:extLst>
          </p:cNvPr>
          <p:cNvSpPr/>
          <p:nvPr/>
        </p:nvSpPr>
        <p:spPr>
          <a:xfrm>
            <a:off x="6764718" y="2437554"/>
            <a:ext cx="1044467" cy="6306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モデル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11AFC88C-4E3D-BA48-87CF-0C92692736E3}"/>
              </a:ext>
            </a:extLst>
          </p:cNvPr>
          <p:cNvSpPr/>
          <p:nvPr/>
        </p:nvSpPr>
        <p:spPr>
          <a:xfrm>
            <a:off x="6764718" y="3225200"/>
            <a:ext cx="1044467" cy="6306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モデル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2963D462-0F6B-6543-AF6A-B4C7F8B2F664}"/>
              </a:ext>
            </a:extLst>
          </p:cNvPr>
          <p:cNvSpPr/>
          <p:nvPr/>
        </p:nvSpPr>
        <p:spPr>
          <a:xfrm>
            <a:off x="6764718" y="4012846"/>
            <a:ext cx="1044467" cy="6306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モデル</a:t>
            </a:r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円柱 34">
            <a:extLst>
              <a:ext uri="{FF2B5EF4-FFF2-40B4-BE49-F238E27FC236}">
                <a16:creationId xmlns:a16="http://schemas.microsoft.com/office/drawing/2014/main" id="{E23C2A04-3ABC-7A49-BA4F-CEC73A60BE37}"/>
              </a:ext>
            </a:extLst>
          </p:cNvPr>
          <p:cNvSpPr/>
          <p:nvPr/>
        </p:nvSpPr>
        <p:spPr>
          <a:xfrm>
            <a:off x="6764718" y="4800492"/>
            <a:ext cx="1044467" cy="6306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モデル</a:t>
            </a:r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CCA2C3FE-0C34-0440-AE15-1E342BE37202}"/>
              </a:ext>
            </a:extLst>
          </p:cNvPr>
          <p:cNvSpPr/>
          <p:nvPr/>
        </p:nvSpPr>
        <p:spPr>
          <a:xfrm>
            <a:off x="6764718" y="5588139"/>
            <a:ext cx="1044467" cy="6306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モデル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4D5AD0F-8C13-BC44-827F-8DD886E62E31}"/>
              </a:ext>
            </a:extLst>
          </p:cNvPr>
          <p:cNvCxnSpPr>
            <a:cxnSpLocks/>
            <a:stCxn id="4" idx="4"/>
            <a:endCxn id="47" idx="1"/>
          </p:cNvCxnSpPr>
          <p:nvPr/>
        </p:nvCxnSpPr>
        <p:spPr>
          <a:xfrm>
            <a:off x="7809185" y="2752864"/>
            <a:ext cx="1738150" cy="157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453F7F4-4A39-9D4A-B702-3235E17D8FE0}"/>
              </a:ext>
            </a:extLst>
          </p:cNvPr>
          <p:cNvCxnSpPr>
            <a:cxnSpLocks/>
            <a:stCxn id="33" idx="4"/>
            <a:endCxn id="47" idx="1"/>
          </p:cNvCxnSpPr>
          <p:nvPr/>
        </p:nvCxnSpPr>
        <p:spPr>
          <a:xfrm>
            <a:off x="7809185" y="3540510"/>
            <a:ext cx="1738150" cy="78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61FBAA5-7C3F-2E46-BC69-37412971ADDC}"/>
              </a:ext>
            </a:extLst>
          </p:cNvPr>
          <p:cNvCxnSpPr>
            <a:cxnSpLocks/>
            <a:stCxn id="34" idx="4"/>
            <a:endCxn id="47" idx="1"/>
          </p:cNvCxnSpPr>
          <p:nvPr/>
        </p:nvCxnSpPr>
        <p:spPr>
          <a:xfrm>
            <a:off x="7809185" y="4328156"/>
            <a:ext cx="17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4207901-63CF-434B-8124-4563F30E3378}"/>
              </a:ext>
            </a:extLst>
          </p:cNvPr>
          <p:cNvCxnSpPr>
            <a:cxnSpLocks/>
            <a:stCxn id="35" idx="4"/>
            <a:endCxn id="47" idx="1"/>
          </p:cNvCxnSpPr>
          <p:nvPr/>
        </p:nvCxnSpPr>
        <p:spPr>
          <a:xfrm flipV="1">
            <a:off x="7809185" y="4328156"/>
            <a:ext cx="1738150" cy="78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B318009-5518-1842-BE75-A2825F582C09}"/>
              </a:ext>
            </a:extLst>
          </p:cNvPr>
          <p:cNvCxnSpPr>
            <a:cxnSpLocks/>
            <a:stCxn id="36" idx="4"/>
            <a:endCxn id="47" idx="1"/>
          </p:cNvCxnSpPr>
          <p:nvPr/>
        </p:nvCxnSpPr>
        <p:spPr>
          <a:xfrm flipV="1">
            <a:off x="7809185" y="4328156"/>
            <a:ext cx="1738150" cy="157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9045974-5101-6C4B-A9B9-2748C1ABBA37}"/>
              </a:ext>
            </a:extLst>
          </p:cNvPr>
          <p:cNvSpPr/>
          <p:nvPr/>
        </p:nvSpPr>
        <p:spPr>
          <a:xfrm>
            <a:off x="9547335" y="4012846"/>
            <a:ext cx="896009" cy="63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精度の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平均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9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D10AE-95B1-3B40-B061-2ADEFDCB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様々な</a:t>
            </a:r>
            <a:r>
              <a:rPr lang="en-US" altLang="ja-JP" dirty="0" err="1"/>
              <a:t>CrossValidation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7B012-52E6-4F43-95EC-74F2C3F0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486"/>
          </a:xfrm>
        </p:spPr>
        <p:txBody>
          <a:bodyPr/>
          <a:lstStyle/>
          <a:p>
            <a:r>
              <a:rPr kumimoji="1" lang="en-US" altLang="ja-JP" dirty="0" err="1"/>
              <a:t>KFold</a:t>
            </a:r>
            <a:endParaRPr kumimoji="1" lang="en-US" altLang="ja-JP" dirty="0"/>
          </a:p>
          <a:p>
            <a:pPr lvl="1"/>
            <a:r>
              <a:rPr lang="en-US" altLang="ja-JP" dirty="0"/>
              <a:t>Random</a:t>
            </a:r>
            <a:r>
              <a:rPr lang="ja-JP" altLang="en-US"/>
              <a:t>に</a:t>
            </a:r>
            <a:r>
              <a:rPr lang="en-US" altLang="ja-JP" dirty="0"/>
              <a:t>K</a:t>
            </a:r>
            <a:r>
              <a:rPr lang="ja-JP" altLang="en-US"/>
              <a:t>個の</a:t>
            </a:r>
            <a:r>
              <a:rPr lang="en-US" altLang="ja-JP" dirty="0"/>
              <a:t>train-</a:t>
            </a:r>
            <a:r>
              <a:rPr lang="en-US" altLang="ja-JP" dirty="0" err="1"/>
              <a:t>val</a:t>
            </a:r>
            <a:r>
              <a:rPr lang="ja-JP" altLang="en-US"/>
              <a:t>に分割する</a:t>
            </a:r>
            <a:endParaRPr lang="en-US" altLang="ja-JP" dirty="0"/>
          </a:p>
          <a:p>
            <a:r>
              <a:rPr kumimoji="1" lang="en-US" altLang="ja-JP" dirty="0"/>
              <a:t>Group-</a:t>
            </a:r>
            <a:r>
              <a:rPr kumimoji="1" lang="en-US" altLang="ja-JP" dirty="0" err="1"/>
              <a:t>KFold</a:t>
            </a:r>
            <a:endParaRPr kumimoji="1" lang="en-US" altLang="ja-JP" dirty="0"/>
          </a:p>
          <a:p>
            <a:pPr lvl="1"/>
            <a:r>
              <a:rPr lang="ja-JP" altLang="en-US"/>
              <a:t>目的変数や、その他カテゴリ変数などの</a:t>
            </a:r>
            <a:r>
              <a:rPr lang="en-US" altLang="ja-JP" dirty="0"/>
              <a:t>Grouping</a:t>
            </a:r>
            <a:r>
              <a:rPr lang="ja-JP" altLang="en-US"/>
              <a:t>によって、</a:t>
            </a:r>
            <a:r>
              <a:rPr lang="en-US" altLang="ja-JP" dirty="0"/>
              <a:t>train-</a:t>
            </a:r>
            <a:r>
              <a:rPr lang="en-US" altLang="ja-JP" dirty="0" err="1"/>
              <a:t>val</a:t>
            </a:r>
            <a:r>
              <a:rPr lang="ja-JP" altLang="en-US"/>
              <a:t>を分割する</a:t>
            </a:r>
            <a:endParaRPr lang="en-US" altLang="ja-JP" dirty="0"/>
          </a:p>
          <a:p>
            <a:r>
              <a:rPr kumimoji="1" lang="en-US" altLang="ja-JP" dirty="0"/>
              <a:t>Timeseries-</a:t>
            </a:r>
            <a:r>
              <a:rPr kumimoji="1" lang="en-US" altLang="ja-JP" dirty="0" err="1"/>
              <a:t>K</a:t>
            </a:r>
            <a:r>
              <a:rPr lang="en-US" altLang="ja-JP" dirty="0" err="1"/>
              <a:t>Fold</a:t>
            </a:r>
            <a:endParaRPr kumimoji="1" lang="en-US" altLang="ja-JP" dirty="0"/>
          </a:p>
          <a:p>
            <a:pPr lvl="1"/>
            <a:r>
              <a:rPr kumimoji="1" lang="ja-JP" altLang="en-US"/>
              <a:t>時系列で複数の</a:t>
            </a:r>
            <a:r>
              <a:rPr kumimoji="1" lang="en-US" altLang="ja-JP" dirty="0"/>
              <a:t>train-</a:t>
            </a:r>
            <a:r>
              <a:rPr kumimoji="1" lang="en-US" altLang="ja-JP" dirty="0" err="1"/>
              <a:t>val</a:t>
            </a:r>
            <a:r>
              <a:rPr kumimoji="1" lang="ja-JP" altLang="en-US"/>
              <a:t>セットを作成する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0318D3-8812-F942-97E3-FE073CB930F6}"/>
              </a:ext>
            </a:extLst>
          </p:cNvPr>
          <p:cNvSpPr/>
          <p:nvPr/>
        </p:nvSpPr>
        <p:spPr>
          <a:xfrm>
            <a:off x="1531881" y="5001448"/>
            <a:ext cx="896009" cy="453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671B908-3293-DC4D-85E9-9B3AAF2E29E4}"/>
              </a:ext>
            </a:extLst>
          </p:cNvPr>
          <p:cNvSpPr/>
          <p:nvPr/>
        </p:nvSpPr>
        <p:spPr>
          <a:xfrm>
            <a:off x="2673566" y="5001447"/>
            <a:ext cx="896009" cy="4534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76F129C-1D11-CE48-B59E-C3CA2C174C61}"/>
              </a:ext>
            </a:extLst>
          </p:cNvPr>
          <p:cNvSpPr/>
          <p:nvPr/>
        </p:nvSpPr>
        <p:spPr>
          <a:xfrm>
            <a:off x="1531881" y="5589204"/>
            <a:ext cx="2037694" cy="453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B80818-203D-5F40-B2D7-4164CCCE8A83}"/>
              </a:ext>
            </a:extLst>
          </p:cNvPr>
          <p:cNvSpPr/>
          <p:nvPr/>
        </p:nvSpPr>
        <p:spPr>
          <a:xfrm>
            <a:off x="3787663" y="5589202"/>
            <a:ext cx="896009" cy="4534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9B76B5-A4F1-1841-B90E-FAF9A581F2C1}"/>
              </a:ext>
            </a:extLst>
          </p:cNvPr>
          <p:cNvSpPr/>
          <p:nvPr/>
        </p:nvSpPr>
        <p:spPr>
          <a:xfrm>
            <a:off x="1531880" y="6176959"/>
            <a:ext cx="3151791" cy="453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train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E697093-A40F-894D-AF24-5E9447415725}"/>
              </a:ext>
            </a:extLst>
          </p:cNvPr>
          <p:cNvSpPr/>
          <p:nvPr/>
        </p:nvSpPr>
        <p:spPr>
          <a:xfrm>
            <a:off x="4891249" y="6185822"/>
            <a:ext cx="896009" cy="4534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val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8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F6B9E-AF2D-4048-B23B-E635EE4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CrossValidation</a:t>
            </a:r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DAA11C-AE48-DB47-B6ED-393E3A53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CrossValidation</a:t>
            </a:r>
            <a:r>
              <a:rPr kumimoji="1" lang="ja-JP" altLang="en-US"/>
              <a:t>は、信頼性の高い精度検証をするための手法</a:t>
            </a:r>
            <a:endParaRPr kumimoji="1" lang="en-US" altLang="ja-JP" dirty="0"/>
          </a:p>
          <a:p>
            <a:r>
              <a:rPr lang="ja-JP" altLang="en-US"/>
              <a:t>複数の</a:t>
            </a:r>
            <a:r>
              <a:rPr lang="en-US" altLang="ja-JP" dirty="0"/>
              <a:t>train</a:t>
            </a:r>
            <a:r>
              <a:rPr lang="ja-JP" altLang="en-US"/>
              <a:t>と</a:t>
            </a:r>
            <a:r>
              <a:rPr lang="en-US" altLang="ja-JP" dirty="0"/>
              <a:t>validation</a:t>
            </a:r>
            <a:r>
              <a:rPr lang="ja-JP" altLang="en-US"/>
              <a:t>のデータ分割パターンを用意することで、データ全体に対して精度検証を実施することができる</a:t>
            </a:r>
            <a:endParaRPr lang="en-US" altLang="ja-JP" dirty="0"/>
          </a:p>
          <a:p>
            <a:r>
              <a:rPr kumimoji="1" lang="ja-JP" altLang="en-US"/>
              <a:t>グルーピングや時系列など、様々な種類の</a:t>
            </a:r>
            <a:r>
              <a:rPr kumimoji="1" lang="en-US" altLang="ja-JP" dirty="0" err="1"/>
              <a:t>CrossValidation</a:t>
            </a:r>
            <a:r>
              <a:rPr kumimoji="1" lang="ja-JP" altLang="en-US"/>
              <a:t>が存在し、それらはタスクによって使い分ける必要がある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53403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000000"/>
      </a:dk1>
      <a:lt1>
        <a:srgbClr val="FFFFFF"/>
      </a:lt1>
      <a:dk2>
        <a:srgbClr val="44546A"/>
      </a:dk2>
      <a:lt2>
        <a:srgbClr val="E2E3E2"/>
      </a:lt2>
      <a:accent1>
        <a:srgbClr val="933879"/>
      </a:accent1>
      <a:accent2>
        <a:srgbClr val="1B88A6"/>
      </a:accent2>
      <a:accent3>
        <a:srgbClr val="676C9B"/>
      </a:accent3>
      <a:accent4>
        <a:srgbClr val="199D8D"/>
      </a:accent4>
      <a:accent5>
        <a:srgbClr val="18935C"/>
      </a:accent5>
      <a:accent6>
        <a:srgbClr val="E5D225"/>
      </a:accent6>
      <a:hlink>
        <a:srgbClr val="AE3078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283</Words>
  <Application>Microsoft Macintosh PowerPoint</Application>
  <PresentationFormat>ワイド画面</PresentationFormat>
  <Paragraphs>96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Hiragino Sans W0</vt:lpstr>
      <vt:lpstr>游ゴシック</vt:lpstr>
      <vt:lpstr>Arial</vt:lpstr>
      <vt:lpstr>Office テーマ</vt:lpstr>
      <vt:lpstr>Cross Validation</vt:lpstr>
      <vt:lpstr>CrossValidation(交差検証)とは</vt:lpstr>
      <vt:lpstr>CrossValidation(交差検証)とは</vt:lpstr>
      <vt:lpstr>CrossValidation(交差検証)とは</vt:lpstr>
      <vt:lpstr>CrossValidation(交差検証)とは</vt:lpstr>
      <vt:lpstr>CrossValidation(交差検証)とは</vt:lpstr>
      <vt:lpstr>様々なCrossValidation</vt:lpstr>
      <vt:lpstr>CrossValidationまとめ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小畑 堅人</dc:creator>
  <cp:lastModifiedBy>小畑 堅人</cp:lastModifiedBy>
  <cp:revision>8</cp:revision>
  <dcterms:created xsi:type="dcterms:W3CDTF">2019-09-18T00:12:07Z</dcterms:created>
  <dcterms:modified xsi:type="dcterms:W3CDTF">2019-10-13T14:30:16Z</dcterms:modified>
</cp:coreProperties>
</file>