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6"/>
    <p:restoredTop sz="94843"/>
  </p:normalViewPr>
  <p:slideViewPr>
    <p:cSldViewPr snapToGrid="0" snapToObjects="1">
      <p:cViewPr varScale="1">
        <p:scale>
          <a:sx n="144" d="100"/>
          <a:sy n="144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6F0FC-F18B-9848-A0B9-AB87F1987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1363C5-B70B-7042-A52F-F5DD24759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5AC027-6D27-E347-878B-92CE0515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836536-BE25-164E-8D0D-DAF74586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18465D-06DE-614B-B675-3D688422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82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1F70D-5311-774D-9B06-94F3C728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2E67F7-AD8C-A545-B06F-9C8B855A9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8D88E2-DF8A-524C-A75C-49959657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F74AB3-BB30-8342-8E6B-FF227C07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8DA9E4-7CEF-F340-BFA8-03404E3C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34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A98F57-A709-B548-8486-862356D21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963C5F-761B-174E-98DF-5A513B421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981474-658E-1C42-9996-87D44C51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1BA506-AA7D-B84D-AEC3-DB2FDDDF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8E70F7-D7F5-1049-9051-A6B36EFD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06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360C3-E3F1-5147-A2FC-731246DF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732A2B-32F9-6E41-B441-22EB2BC68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699DAC-7B4F-4247-AAD3-91B4490C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241ED3-2010-8849-A8A3-475F1AB1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F90690-5CC8-D049-A79B-4BFD509A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21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554465-886F-7649-ABE7-AFCC0C22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C5654D-B40D-0B4A-929B-BF377D1F4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7FD7E-638E-5F46-9BE2-CD582C3A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C9110C-AF9E-FF4F-ADBB-EA643CBC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29585-B479-2B4F-BE90-AF928BCF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24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1CD68-FCEE-E34F-BBCB-99B69FBF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250460-0347-244F-BC19-F87B1CA4C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10F54F-3293-454E-A8E8-6F6E231C9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044CE7-0EC4-2D47-BAE5-E3BD018E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46F8CF-92A6-4B4A-B452-AE07FCBD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EC2656-8B66-3546-9FEB-CF8C6E1A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7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5EEA4-9C9F-6246-BDEA-45816A24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24D72B-0E66-514A-8E68-2D1FA12C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835E06-ACC4-7742-AEC3-2DF55E6F1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D9FF78-ED83-DB43-8E04-4230BFD0A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AE13EC-9FAE-AE44-9876-3F1E8461F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7193B5-7F41-1247-A017-418D50AC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3814616-AA03-C040-B765-F32E3A25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3FD008-CF57-D24D-97FF-0BB64860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78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64DE7-730C-7C4A-9EEF-0F574B8F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3F776B-F0CD-2546-89B3-60FE69F4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9EEA48-66A2-3C42-9110-8A226FAA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8BFD06-277C-0240-B4B2-11510817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25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03B1A7-551C-7C47-A4B9-06C5A8F2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3F357F-E1C2-924A-9019-9C388BE5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6099E1-9353-C142-BBAE-CD43E46F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14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9622C-891C-8244-9A65-06894AB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17E56B-ABF9-0C44-9A37-8103AED84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52D62E-A1B9-214D-9E7E-B2CA60FA0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303CF3-FF87-F740-A5E9-6535328C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CA51E4-8BEE-CB40-B6DA-9C0C9CC6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91CE2C-3287-234E-9215-109E593A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9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50AE00-E44F-4D41-A7F7-102DFE98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A30CC5-3AC7-6944-9CA8-C3ECB29C8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3A32D0-F374-8E46-A02F-E64810D43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F9C5F4-B905-294C-BFEF-019CD915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D1531A-432E-2741-BFC8-C42944B5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244B60-0C53-8941-AA14-D0CAF796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15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D2B517-4648-5940-9305-DA58D458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320AC2-62CF-6B4A-BF4E-CBC48C02B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E22E7-0E7A-2C41-86CD-006748436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309741-A87F-4E4B-8636-603A8E3DD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8F7B0-1364-BA4A-BB91-1EE093EC8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38DA6-FF7F-6140-AADE-EC77C04F026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28891-D467-EA46-AE86-03BCD6BD2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Gradient Bo</a:t>
            </a:r>
            <a:r>
              <a:rPr lang="en-US" altLang="ja-JP"/>
              <a:t>osting Decision Tree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EE48ED-AEBF-C14E-8C98-7154C6DC6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42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D777AD-9753-1A49-8787-975EA340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アンサンブル学習について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B37496-4738-C948-A044-4F1A2F60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精度の低い（性能の低い）学習モデルを複数組み合わせて、高精度なモデルを作成する手法のことをいう</a:t>
            </a:r>
            <a:endParaRPr kumimoji="1" lang="en-US" altLang="ja-JP" dirty="0"/>
          </a:p>
          <a:p>
            <a:r>
              <a:rPr lang="ja-JP" altLang="en-US"/>
              <a:t>以下のような種類が存在する</a:t>
            </a:r>
            <a:endParaRPr lang="en-US" altLang="ja-JP" dirty="0"/>
          </a:p>
          <a:p>
            <a:pPr lvl="1"/>
            <a:r>
              <a:rPr kumimoji="1" lang="en-US" altLang="ja-JP" dirty="0"/>
              <a:t>Boosting</a:t>
            </a:r>
          </a:p>
          <a:p>
            <a:pPr lvl="1"/>
            <a:r>
              <a:rPr lang="en-US" altLang="ja-JP" dirty="0"/>
              <a:t>Bagging (Bootstrap aggregation)</a:t>
            </a:r>
          </a:p>
          <a:p>
            <a:pPr lvl="1"/>
            <a:r>
              <a:rPr kumimoji="1" lang="en-US" altLang="ja-JP" dirty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21832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3ED388-A1D8-634C-BE09-802C1D44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Bagging</a:t>
            </a:r>
            <a:r>
              <a:rPr kumimoji="1" lang="ja-JP" altLang="en-US"/>
              <a:t>と</a:t>
            </a:r>
            <a:r>
              <a:rPr kumimoji="1" lang="en-US" altLang="ja-JP" dirty="0"/>
              <a:t>Boosting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F88D82-8685-184E-95F2-6D22CFE2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5039" cy="4351338"/>
          </a:xfrm>
        </p:spPr>
        <p:txBody>
          <a:bodyPr/>
          <a:lstStyle/>
          <a:p>
            <a:r>
              <a:rPr kumimoji="1" lang="en-US" altLang="ja-JP" dirty="0"/>
              <a:t>Bagging</a:t>
            </a:r>
          </a:p>
          <a:p>
            <a:pPr lvl="1"/>
            <a:r>
              <a:rPr lang="ja-JP" altLang="en-US"/>
              <a:t>モデルを並列に組み合わせて学習させること</a:t>
            </a:r>
            <a:endParaRPr lang="en-US" altLang="ja-JP" dirty="0"/>
          </a:p>
          <a:p>
            <a:pPr lvl="1"/>
            <a:r>
              <a:rPr kumimoji="1" lang="ja-JP" altLang="en-US"/>
              <a:t>その際、ランダムにデータセットをサンプリングする</a:t>
            </a:r>
            <a:r>
              <a:rPr kumimoji="1" lang="en-US" altLang="ja-JP" dirty="0"/>
              <a:t>k</a:t>
            </a:r>
            <a:r>
              <a:rPr kumimoji="1" lang="ja-JP" altLang="en-US"/>
              <a:t>とで、異なるデータセットで学習した複数のモデルの出力を合体させる</a:t>
            </a:r>
            <a:endParaRPr kumimoji="1" lang="en-US" altLang="ja-JP" dirty="0"/>
          </a:p>
          <a:p>
            <a:pPr lvl="1"/>
            <a:r>
              <a:rPr lang="en-US" altLang="ja-JP" dirty="0"/>
              <a:t>Random forest</a:t>
            </a:r>
            <a:r>
              <a:rPr lang="ja-JP" altLang="en-US"/>
              <a:t>に用いられる手法</a:t>
            </a:r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B25EF15-8A5E-8249-99E1-B3CB3777DE1D}"/>
              </a:ext>
            </a:extLst>
          </p:cNvPr>
          <p:cNvSpPr txBox="1">
            <a:spLocks/>
          </p:cNvSpPr>
          <p:nvPr/>
        </p:nvSpPr>
        <p:spPr>
          <a:xfrm>
            <a:off x="5843239" y="1825625"/>
            <a:ext cx="50050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b="0" i="0" kern="1200">
                <a:solidFill>
                  <a:schemeClr val="tx1"/>
                </a:solidFill>
                <a:latin typeface="Hiragino Sans W0" panose="020B0200000000000000" pitchFamily="34" charset="-128"/>
                <a:ea typeface="Hiragino Sans W0" panose="020B02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b="0" i="0" kern="1200">
                <a:solidFill>
                  <a:schemeClr val="tx1"/>
                </a:solidFill>
                <a:latin typeface="Hiragino Sans W0" panose="020B0200000000000000" pitchFamily="34" charset="-128"/>
                <a:ea typeface="Hiragino Sans W0" panose="020B02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b="0" i="0" kern="1200">
                <a:solidFill>
                  <a:schemeClr val="tx1"/>
                </a:solidFill>
                <a:latin typeface="Hiragino Sans W0" panose="020B0200000000000000" pitchFamily="34" charset="-128"/>
                <a:ea typeface="Hiragino Sans W0" panose="020B02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b="0" i="0" kern="1200">
                <a:solidFill>
                  <a:schemeClr val="tx1"/>
                </a:solidFill>
                <a:latin typeface="Hiragino Sans W0" panose="020B0200000000000000" pitchFamily="34" charset="-128"/>
                <a:ea typeface="Hiragino Sans W0" panose="020B02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b="0" i="0" kern="1200">
                <a:solidFill>
                  <a:schemeClr val="tx1"/>
                </a:solidFill>
                <a:latin typeface="Hiragino Sans W0" panose="020B0200000000000000" pitchFamily="34" charset="-128"/>
                <a:ea typeface="Hiragino Sans W0" panose="020B02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Boosting</a:t>
            </a:r>
          </a:p>
          <a:p>
            <a:pPr lvl="1"/>
            <a:r>
              <a:rPr lang="ja-JP" altLang="en-US"/>
              <a:t>モデルを直列に組み合わせて学習させること</a:t>
            </a:r>
            <a:endParaRPr lang="en-US" altLang="ja-JP" dirty="0"/>
          </a:p>
          <a:p>
            <a:pPr lvl="1"/>
            <a:r>
              <a:rPr lang="ja-JP" altLang="en-US"/>
              <a:t>予測誤差を減らすように、モデルの出力を足し合わせていく</a:t>
            </a:r>
            <a:endParaRPr lang="en-US" altLang="ja-JP" dirty="0"/>
          </a:p>
          <a:p>
            <a:pPr lvl="1"/>
            <a:r>
              <a:rPr lang="en-US" altLang="ja-JP" dirty="0" err="1"/>
              <a:t>Xgboost</a:t>
            </a:r>
            <a:r>
              <a:rPr lang="en-US" altLang="ja-JP" dirty="0"/>
              <a:t>, </a:t>
            </a:r>
            <a:r>
              <a:rPr lang="en-US" altLang="ja-JP" dirty="0" err="1"/>
              <a:t>lightgbm</a:t>
            </a:r>
            <a:r>
              <a:rPr lang="ja-JP" altLang="en-US"/>
              <a:t>など</a:t>
            </a:r>
          </a:p>
        </p:txBody>
      </p:sp>
    </p:spTree>
    <p:extLst>
      <p:ext uri="{BB962C8B-B14F-4D97-AF65-F5344CB8AC3E}">
        <p14:creationId xmlns:p14="http://schemas.microsoft.com/office/powerpoint/2010/main" val="378420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25C86-710C-B642-89E5-912CF50A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GBDT</a:t>
            </a:r>
            <a:r>
              <a:rPr kumimoji="1" lang="ja-JP" altLang="en-US"/>
              <a:t>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8153B2-F5FE-604B-807F-57168EA0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前のレクチャーで学んだ決定木（回帰木）を用いた高精度な機械学習モデル</a:t>
            </a:r>
            <a:endParaRPr kumimoji="1" lang="en-US" altLang="ja-JP" dirty="0"/>
          </a:p>
          <a:p>
            <a:r>
              <a:rPr kumimoji="1" lang="ja-JP" altLang="en-US"/>
              <a:t>回帰木を逐次的に学習していき、予測誤差を減少させていく手法をとっている（</a:t>
            </a:r>
            <a:r>
              <a:rPr kumimoji="1" lang="en-US" altLang="ja-JP" dirty="0"/>
              <a:t>Boosting</a:t>
            </a:r>
            <a:r>
              <a:rPr kumimoji="1" lang="ja-JP" altLang="en-US"/>
              <a:t>）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54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C398E-EF1A-BC46-BB33-F7128744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GBDT</a:t>
            </a:r>
            <a:r>
              <a:rPr kumimoji="1" lang="ja-JP" altLang="en-US"/>
              <a:t>のアルゴリズム（概念図）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DF1A6BB-F962-034F-9333-E2B70C6D9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2228"/>
            <a:ext cx="3473571" cy="21205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6B8EF3-EFE5-3A49-A19D-FE64EFDB0070}"/>
                  </a:ext>
                </a:extLst>
              </p:cNvPr>
              <p:cNvSpPr txBox="1"/>
              <p:nvPr/>
            </p:nvSpPr>
            <p:spPr>
              <a:xfrm>
                <a:off x="1902579" y="5105676"/>
                <a:ext cx="154067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予測値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6B8EF3-EFE5-3A49-A19D-FE64EFDB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579" y="5105676"/>
                <a:ext cx="1540678" cy="390748"/>
              </a:xfrm>
              <a:prstGeom prst="rect">
                <a:avLst/>
              </a:prstGeom>
              <a:blipFill>
                <a:blip r:embed="rId3"/>
                <a:stretch>
                  <a:fillRect l="-3279" t="-6250"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F8273EE-5929-0044-9F28-6648C667C904}"/>
                  </a:ext>
                </a:extLst>
              </p:cNvPr>
              <p:cNvSpPr txBox="1"/>
              <p:nvPr/>
            </p:nvSpPr>
            <p:spPr>
              <a:xfrm>
                <a:off x="1902579" y="1690688"/>
                <a:ext cx="1921360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目的変数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F8273EE-5929-0044-9F28-6648C667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579" y="1690688"/>
                <a:ext cx="1921360" cy="391902"/>
              </a:xfrm>
              <a:prstGeom prst="rect">
                <a:avLst/>
              </a:prstGeom>
              <a:blipFill>
                <a:blip r:embed="rId4"/>
                <a:stretch>
                  <a:fillRect l="-2632" t="-3125"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矢印 8">
            <a:extLst>
              <a:ext uri="{FF2B5EF4-FFF2-40B4-BE49-F238E27FC236}">
                <a16:creationId xmlns:a16="http://schemas.microsoft.com/office/drawing/2014/main" id="{1E74B20E-FD78-2040-9BBF-198CDD766FF5}"/>
              </a:ext>
            </a:extLst>
          </p:cNvPr>
          <p:cNvSpPr/>
          <p:nvPr/>
        </p:nvSpPr>
        <p:spPr>
          <a:xfrm>
            <a:off x="2332669" y="4588704"/>
            <a:ext cx="484632" cy="42395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8A80C9D-5DF0-C74E-983C-AE38C45D7E5D}"/>
                  </a:ext>
                </a:extLst>
              </p:cNvPr>
              <p:cNvSpPr txBox="1"/>
              <p:nvPr/>
            </p:nvSpPr>
            <p:spPr>
              <a:xfrm>
                <a:off x="4756872" y="1690688"/>
                <a:ext cx="272914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予測誤差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8A80C9D-5DF0-C74E-983C-AE38C45D7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872" y="1690688"/>
                <a:ext cx="2729145" cy="391902"/>
              </a:xfrm>
              <a:prstGeom prst="rect">
                <a:avLst/>
              </a:prstGeom>
              <a:blipFill>
                <a:blip r:embed="rId5"/>
                <a:stretch>
                  <a:fillRect l="-1860" t="-3125"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>
            <a:extLst>
              <a:ext uri="{FF2B5EF4-FFF2-40B4-BE49-F238E27FC236}">
                <a16:creationId xmlns:a16="http://schemas.microsoft.com/office/drawing/2014/main" id="{B8CEF8CC-8D69-8949-B539-F6B51D73B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214" y="2322228"/>
            <a:ext cx="3473571" cy="21205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CEF9E55-D4F2-DA47-A24E-ECAEBD04B393}"/>
                  </a:ext>
                </a:extLst>
              </p:cNvPr>
              <p:cNvSpPr txBox="1"/>
              <p:nvPr/>
            </p:nvSpPr>
            <p:spPr>
              <a:xfrm>
                <a:off x="8842080" y="1690688"/>
                <a:ext cx="272914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予測誤差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CEF9E55-D4F2-DA47-A24E-ECAEBD04B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080" y="1690688"/>
                <a:ext cx="2729145" cy="391902"/>
              </a:xfrm>
              <a:prstGeom prst="rect">
                <a:avLst/>
              </a:prstGeom>
              <a:blipFill>
                <a:blip r:embed="rId6"/>
                <a:stretch>
                  <a:fillRect l="-1860" t="-3125"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>
            <a:extLst>
              <a:ext uri="{FF2B5EF4-FFF2-40B4-BE49-F238E27FC236}">
                <a16:creationId xmlns:a16="http://schemas.microsoft.com/office/drawing/2014/main" id="{249E1744-053B-7643-A903-7B7D4C094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012" y="2322228"/>
            <a:ext cx="3473571" cy="212059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E98B286-566E-6B4B-AAF7-A1BE30E339AA}"/>
              </a:ext>
            </a:extLst>
          </p:cNvPr>
          <p:cNvSpPr txBox="1"/>
          <p:nvPr/>
        </p:nvSpPr>
        <p:spPr>
          <a:xfrm>
            <a:off x="7642317" y="3027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sp>
        <p:nvSpPr>
          <p:cNvPr id="15" name="下矢印 14">
            <a:extLst>
              <a:ext uri="{FF2B5EF4-FFF2-40B4-BE49-F238E27FC236}">
                <a16:creationId xmlns:a16="http://schemas.microsoft.com/office/drawing/2014/main" id="{8E834346-DD74-2142-9F51-3EF0FF620622}"/>
              </a:ext>
            </a:extLst>
          </p:cNvPr>
          <p:cNvSpPr/>
          <p:nvPr/>
        </p:nvSpPr>
        <p:spPr>
          <a:xfrm rot="12960120">
            <a:off x="4245750" y="1929613"/>
            <a:ext cx="484632" cy="3353933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>
            <a:extLst>
              <a:ext uri="{FF2B5EF4-FFF2-40B4-BE49-F238E27FC236}">
                <a16:creationId xmlns:a16="http://schemas.microsoft.com/office/drawing/2014/main" id="{EDD23080-D5D8-1349-8C7B-2A2893CA5002}"/>
              </a:ext>
            </a:extLst>
          </p:cNvPr>
          <p:cNvSpPr/>
          <p:nvPr/>
        </p:nvSpPr>
        <p:spPr>
          <a:xfrm rot="12960120">
            <a:off x="8013014" y="1929613"/>
            <a:ext cx="484632" cy="3353933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5F9FB43-189C-3444-9E6B-8A776B65758B}"/>
                  </a:ext>
                </a:extLst>
              </p:cNvPr>
              <p:cNvSpPr txBox="1"/>
              <p:nvPr/>
            </p:nvSpPr>
            <p:spPr>
              <a:xfrm>
                <a:off x="5464004" y="5105676"/>
                <a:ext cx="154067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予測値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5F9FB43-189C-3444-9E6B-8A776B657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004" y="5105676"/>
                <a:ext cx="1540678" cy="390748"/>
              </a:xfrm>
              <a:prstGeom prst="rect">
                <a:avLst/>
              </a:prstGeom>
              <a:blipFill>
                <a:blip r:embed="rId7"/>
                <a:stretch>
                  <a:fillRect l="-2439" t="-6250"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下矢印 17">
            <a:extLst>
              <a:ext uri="{FF2B5EF4-FFF2-40B4-BE49-F238E27FC236}">
                <a16:creationId xmlns:a16="http://schemas.microsoft.com/office/drawing/2014/main" id="{87654272-A51C-B046-9A6B-EFA71A2FF607}"/>
              </a:ext>
            </a:extLst>
          </p:cNvPr>
          <p:cNvSpPr/>
          <p:nvPr/>
        </p:nvSpPr>
        <p:spPr>
          <a:xfrm>
            <a:off x="5894094" y="4588704"/>
            <a:ext cx="484632" cy="42395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94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A5C7D-335A-2A48-BC0B-8E780581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GBDT</a:t>
            </a:r>
            <a:r>
              <a:rPr kumimoji="1" lang="ja-JP" altLang="en-US"/>
              <a:t>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243191-CE75-4649-8A3F-598A3394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Xgboost</a:t>
            </a:r>
            <a:endParaRPr kumimoji="1" lang="en-US" altLang="ja-JP" dirty="0"/>
          </a:p>
          <a:p>
            <a:r>
              <a:rPr lang="en-US" altLang="ja-JP" dirty="0" err="1"/>
              <a:t>LightGBM</a:t>
            </a:r>
            <a:endParaRPr lang="en-US" altLang="ja-JP" dirty="0"/>
          </a:p>
          <a:p>
            <a:r>
              <a:rPr kumimoji="1" lang="en-US" altLang="ja-JP" dirty="0" err="1"/>
              <a:t>CatBoost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DataRobot</a:t>
            </a:r>
            <a:r>
              <a:rPr kumimoji="1" lang="ja-JP" altLang="en-US"/>
              <a:t>などの</a:t>
            </a:r>
            <a:r>
              <a:rPr kumimoji="1" lang="en-US" altLang="ja-JP" dirty="0" err="1"/>
              <a:t>AutoML</a:t>
            </a:r>
            <a:r>
              <a:rPr lang="ja-JP" altLang="en-US"/>
              <a:t>にも実装されており、ビジネスや分析の現場でも使い勝手が良く広く使われている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063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A5C7D-335A-2A48-BC0B-8E780581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GBDT</a:t>
            </a:r>
            <a:r>
              <a:rPr kumimoji="1" lang="ja-JP" altLang="en-US"/>
              <a:t>のまとめ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243191-CE75-4649-8A3F-598A3394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決定木を直列につないで、予測誤差を小さくしていくような手法</a:t>
            </a:r>
            <a:endParaRPr lang="en-US" altLang="ja-JP" dirty="0"/>
          </a:p>
          <a:p>
            <a:r>
              <a:rPr lang="ja-JP" altLang="en-US"/>
              <a:t>高精度で、ビジネスや分析コンペなどでは不可欠な存在になりつつある</a:t>
            </a:r>
            <a:endParaRPr lang="en-US" altLang="ja-JP" dirty="0"/>
          </a:p>
          <a:p>
            <a:r>
              <a:rPr kumimoji="1" lang="ja-JP" altLang="en-US"/>
              <a:t>実際の実装については、実装のレクチャにて学びます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895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000000"/>
      </a:dk1>
      <a:lt1>
        <a:srgbClr val="FFFFFF"/>
      </a:lt1>
      <a:dk2>
        <a:srgbClr val="44546A"/>
      </a:dk2>
      <a:lt2>
        <a:srgbClr val="E2E3E2"/>
      </a:lt2>
      <a:accent1>
        <a:srgbClr val="933879"/>
      </a:accent1>
      <a:accent2>
        <a:srgbClr val="1B88A6"/>
      </a:accent2>
      <a:accent3>
        <a:srgbClr val="676C9B"/>
      </a:accent3>
      <a:accent4>
        <a:srgbClr val="199D8D"/>
      </a:accent4>
      <a:accent5>
        <a:srgbClr val="18935C"/>
      </a:accent5>
      <a:accent6>
        <a:srgbClr val="E5D225"/>
      </a:accent6>
      <a:hlink>
        <a:srgbClr val="AE3078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267</Words>
  <Application>Microsoft Macintosh PowerPoint</Application>
  <PresentationFormat>ワイド画面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Hiragino Sans W0</vt:lpstr>
      <vt:lpstr>游ゴシック</vt:lpstr>
      <vt:lpstr>Arial</vt:lpstr>
      <vt:lpstr>Cambria Math</vt:lpstr>
      <vt:lpstr>Office テーマ</vt:lpstr>
      <vt:lpstr>Gradient Boosting Decision Tree</vt:lpstr>
      <vt:lpstr>アンサンブル学習について</vt:lpstr>
      <vt:lpstr>BaggingとBoosting</vt:lpstr>
      <vt:lpstr>GBDTの概要</vt:lpstr>
      <vt:lpstr>GBDTのアルゴリズム（概念図）</vt:lpstr>
      <vt:lpstr>GBDTの実装</vt:lpstr>
      <vt:lpstr>GBDTのまとめ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小畑 堅人</dc:creator>
  <cp:lastModifiedBy>小畑 堅人</cp:lastModifiedBy>
  <cp:revision>8</cp:revision>
  <dcterms:created xsi:type="dcterms:W3CDTF">2019-09-18T00:12:07Z</dcterms:created>
  <dcterms:modified xsi:type="dcterms:W3CDTF">2019-10-13T12:55:11Z</dcterms:modified>
</cp:coreProperties>
</file>