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Lst>
  <p:notesMasterIdLst>
    <p:notesMasterId r:id="rId16"/>
  </p:notesMasterIdLst>
  <p:handoutMasterIdLst>
    <p:handoutMasterId r:id="rId17"/>
  </p:handoutMasterIdLst>
  <p:sldIdLst>
    <p:sldId id="296" r:id="rId2"/>
    <p:sldId id="294" r:id="rId3"/>
    <p:sldId id="293" r:id="rId4"/>
    <p:sldId id="283" r:id="rId5"/>
    <p:sldId id="297" r:id="rId6"/>
    <p:sldId id="298" r:id="rId7"/>
    <p:sldId id="282" r:id="rId8"/>
    <p:sldId id="284" r:id="rId9"/>
    <p:sldId id="278" r:id="rId10"/>
    <p:sldId id="285" r:id="rId11"/>
    <p:sldId id="288" r:id="rId12"/>
    <p:sldId id="279" r:id="rId13"/>
    <p:sldId id="286" r:id="rId14"/>
    <p:sldId id="292"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佐藤 洋平" initials="佐藤"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6913" autoAdjust="0"/>
  </p:normalViewPr>
  <p:slideViewPr>
    <p:cSldViewPr snapToGrid="0">
      <p:cViewPr varScale="1">
        <p:scale>
          <a:sx n="59" d="100"/>
          <a:sy n="59" d="100"/>
        </p:scale>
        <p:origin x="-109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879F9-2F39-476E-A1C8-A13A71448270}" type="datetimeFigureOut">
              <a:rPr kumimoji="1" lang="ja-JP" altLang="en-US" smtClean="0"/>
              <a:t>2023/5/1</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0B1BB0-2CF0-4461-9355-303F0F11582A}" type="slidenum">
              <a:rPr kumimoji="1" lang="ja-JP" altLang="en-US" smtClean="0"/>
              <a:t>‹#›</a:t>
            </a:fld>
            <a:endParaRPr kumimoji="1" lang="ja-JP" altLang="en-US"/>
          </a:p>
        </p:txBody>
      </p:sp>
    </p:spTree>
    <p:extLst>
      <p:ext uri="{BB962C8B-B14F-4D97-AF65-F5344CB8AC3E}">
        <p14:creationId xmlns:p14="http://schemas.microsoft.com/office/powerpoint/2010/main" val="40818074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20CAC-FE81-4881-9B15-E9C48BC9F81D}" type="datetimeFigureOut">
              <a:rPr kumimoji="1" lang="ja-JP" altLang="en-US" smtClean="0"/>
              <a:t>2023/5/1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2720A-A160-4242-A989-945AA5666AEA}" type="slidenum">
              <a:rPr kumimoji="1" lang="ja-JP" altLang="en-US" smtClean="0"/>
              <a:t>‹#›</a:t>
            </a:fld>
            <a:endParaRPr kumimoji="1" lang="ja-JP" altLang="en-US"/>
          </a:p>
        </p:txBody>
      </p:sp>
    </p:spTree>
    <p:extLst>
      <p:ext uri="{BB962C8B-B14F-4D97-AF65-F5344CB8AC3E}">
        <p14:creationId xmlns:p14="http://schemas.microsoft.com/office/powerpoint/2010/main" val="36332079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A62720A-A160-4242-A989-945AA5666AEA}" type="slidenum">
              <a:rPr kumimoji="1" lang="ja-JP" altLang="en-US" smtClean="0"/>
              <a:t>1</a:t>
            </a:fld>
            <a:endParaRPr kumimoji="1" lang="ja-JP" altLang="en-US"/>
          </a:p>
        </p:txBody>
      </p:sp>
    </p:spTree>
    <p:extLst>
      <p:ext uri="{BB962C8B-B14F-4D97-AF65-F5344CB8AC3E}">
        <p14:creationId xmlns:p14="http://schemas.microsoft.com/office/powerpoint/2010/main" val="334718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a:t>
            </a:r>
            <a:r>
              <a:rPr kumimoji="1" lang="en-US" altLang="ja-JP" dirty="0"/>
              <a:t>DirectX</a:t>
            </a:r>
            <a:r>
              <a:rPr kumimoji="1" lang="ja-JP" altLang="en-US" dirty="0"/>
              <a:t>を作っているマイクロソフトが公開している「画像を</a:t>
            </a:r>
            <a:r>
              <a:rPr kumimoji="1" lang="en-US" altLang="ja-JP" dirty="0"/>
              <a:t>1</a:t>
            </a:r>
            <a:r>
              <a:rPr kumimoji="1" lang="ja-JP" altLang="en-US" dirty="0"/>
              <a:t>枚表示するだけ」のサンプルプログラムの一部です。</a:t>
            </a:r>
            <a:endParaRPr kumimoji="1" lang="en-US" altLang="ja-JP" dirty="0"/>
          </a:p>
          <a:p>
            <a:r>
              <a:rPr kumimoji="1" lang="ja-JP" altLang="en-US" dirty="0"/>
              <a:t>たった</a:t>
            </a:r>
            <a:r>
              <a:rPr kumimoji="1" lang="en-US" altLang="ja-JP" dirty="0"/>
              <a:t>1</a:t>
            </a:r>
            <a:r>
              <a:rPr kumimoji="1" lang="ja-JP" altLang="en-US" dirty="0"/>
              <a:t>枚の画像を表示するだけのプログラムで</a:t>
            </a:r>
            <a:r>
              <a:rPr kumimoji="1" lang="en-US" altLang="ja-JP" dirty="0"/>
              <a:t>700</a:t>
            </a:r>
            <a:r>
              <a:rPr kumimoji="1" lang="ja-JP" altLang="en-US" dirty="0"/>
              <a:t>行前後のプログラムになってしまっています。</a:t>
            </a:r>
            <a:endParaRPr kumimoji="1" lang="en-US" altLang="ja-JP" dirty="0"/>
          </a:p>
          <a:p>
            <a:r>
              <a:rPr kumimoji="1" lang="ja-JP" altLang="en-US" dirty="0"/>
              <a:t>これは仕方がない事で、低レイヤー、つまり</a:t>
            </a:r>
            <a:r>
              <a:rPr kumimoji="1" lang="en-US" altLang="ja-JP" dirty="0"/>
              <a:t>OS</a:t>
            </a:r>
            <a:r>
              <a:rPr kumimoji="1" lang="ja-JP" altLang="en-US" dirty="0"/>
              <a:t>に近ければそれだけ自由度が上がりますが、自由度が上がるというのは言い換えると細かい設定項目が多くなります。</a:t>
            </a:r>
            <a:endParaRPr kumimoji="1" lang="en-US" altLang="ja-JP" dirty="0"/>
          </a:p>
          <a:p>
            <a:r>
              <a:rPr kumimoji="1" lang="ja-JP" altLang="en-US" dirty="0"/>
              <a:t>それらを全て設定してあげないといけないので、たった</a:t>
            </a:r>
            <a:r>
              <a:rPr kumimoji="1" lang="en-US" altLang="ja-JP" dirty="0"/>
              <a:t>1</a:t>
            </a:r>
            <a:r>
              <a:rPr kumimoji="1" lang="ja-JP" altLang="en-US" dirty="0"/>
              <a:t>枚画像表示するだけでも大変になってしまうのです。</a:t>
            </a:r>
            <a:endParaRPr kumimoji="1" lang="en-US" altLang="ja-JP" dirty="0"/>
          </a:p>
          <a:p>
            <a:endParaRPr kumimoji="1" lang="en-US" altLang="ja-JP" dirty="0"/>
          </a:p>
          <a:p>
            <a:r>
              <a:rPr kumimoji="1" lang="ja-JP" altLang="en-US" dirty="0"/>
              <a:t>これではゲームを作るどころの話ではありません。</a:t>
            </a:r>
            <a:endParaRPr kumimoji="1" lang="en-US" altLang="ja-JP" dirty="0"/>
          </a:p>
          <a:p>
            <a:r>
              <a:rPr kumimoji="1" lang="ja-JP" altLang="en-US" dirty="0"/>
              <a:t>じゃあどうするのかというと、ので「どうすればこの</a:t>
            </a:r>
            <a:r>
              <a:rPr kumimoji="1" lang="en-US" altLang="ja-JP" dirty="0"/>
              <a:t>DirectX</a:t>
            </a:r>
            <a:r>
              <a:rPr kumimoji="1" lang="ja-JP" altLang="en-US" dirty="0"/>
              <a:t>を楽に扱えるようになるか」というのを個人のゲーム開発者はもちろん、ゲーム会社も含めいろいろな人が考え、</a:t>
            </a:r>
            <a:endParaRPr kumimoji="1" lang="en-US" altLang="ja-JP" dirty="0"/>
          </a:p>
          <a:p>
            <a:r>
              <a:rPr kumimoji="1" lang="en-US" altLang="ja-JP" dirty="0"/>
              <a:t>DirectX</a:t>
            </a:r>
            <a:r>
              <a:rPr kumimoji="1" lang="ja-JP" altLang="en-US" dirty="0"/>
              <a:t>を扱いやすくするためのプログラムを個人や会社が各々書き始めました。</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9A62720A-A160-4242-A989-945AA5666AEA}" type="slidenum">
              <a:rPr kumimoji="1" lang="ja-JP" altLang="en-US" smtClean="0"/>
              <a:t>10</a:t>
            </a:fld>
            <a:endParaRPr kumimoji="1" lang="ja-JP" altLang="en-US"/>
          </a:p>
        </p:txBody>
      </p:sp>
    </p:spTree>
    <p:extLst>
      <p:ext uri="{BB962C8B-B14F-4D97-AF65-F5344CB8AC3E}">
        <p14:creationId xmlns:p14="http://schemas.microsoft.com/office/powerpoint/2010/main" val="270563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そうやって生まれたプログラムを「ライブラリ」と呼び、数あるライブラリの中の一つが皆さんがこれから学ぶ</a:t>
            </a:r>
            <a:r>
              <a:rPr kumimoji="1" lang="en-US" altLang="ja-JP" dirty="0"/>
              <a:t>DX</a:t>
            </a:r>
            <a:r>
              <a:rPr kumimoji="1" lang="ja-JP" altLang="en-US" dirty="0"/>
              <a:t>ライブラリです。</a:t>
            </a:r>
            <a:endParaRPr kumimoji="1" lang="en-US" altLang="ja-JP" dirty="0"/>
          </a:p>
          <a:p>
            <a:endParaRPr kumimoji="1" lang="en-US" altLang="ja-JP" dirty="0"/>
          </a:p>
          <a:p>
            <a:r>
              <a:rPr kumimoji="1" lang="ja-JP" altLang="en-US" dirty="0"/>
              <a:t>（つまり</a:t>
            </a:r>
            <a:r>
              <a:rPr kumimoji="1" lang="en-US" altLang="ja-JP" dirty="0"/>
              <a:t>DX</a:t>
            </a:r>
            <a:r>
              <a:rPr kumimoji="1" lang="ja-JP" altLang="en-US" dirty="0"/>
              <a:t>ライブラリは</a:t>
            </a:r>
            <a:r>
              <a:rPr kumimoji="1" lang="en-US" altLang="ja-JP" dirty="0"/>
              <a:t>DirectX</a:t>
            </a:r>
            <a:r>
              <a:rPr kumimoji="1" lang="ja-JP" altLang="en-US" dirty="0"/>
              <a:t>を作ったマイクロソフトとは一切関係ないです）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9A62720A-A160-4242-A989-945AA5666AEA}" type="slidenum">
              <a:rPr kumimoji="1" lang="ja-JP" altLang="en-US" smtClean="0"/>
              <a:t>11</a:t>
            </a:fld>
            <a:endParaRPr kumimoji="1" lang="ja-JP" altLang="en-US"/>
          </a:p>
        </p:txBody>
      </p:sp>
    </p:spTree>
    <p:extLst>
      <p:ext uri="{BB962C8B-B14F-4D97-AF65-F5344CB8AC3E}">
        <p14:creationId xmlns:p14="http://schemas.microsoft.com/office/powerpoint/2010/main" val="4247745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ゲームライブラリはさっきの表に差し込むとすればこの位置になるでしょうか。</a:t>
            </a:r>
            <a:endParaRPr kumimoji="1" lang="en-US" altLang="ja-JP" dirty="0"/>
          </a:p>
          <a:p>
            <a:endParaRPr kumimoji="1" lang="en-US" altLang="ja-JP" dirty="0"/>
          </a:p>
          <a:p>
            <a:r>
              <a:rPr kumimoji="1" lang="ja-JP" altLang="en-US" dirty="0"/>
              <a:t>（ゲームライブラリと</a:t>
            </a:r>
            <a:r>
              <a:rPr kumimoji="1" lang="en-US" altLang="ja-JP" dirty="0"/>
              <a:t>DX</a:t>
            </a:r>
            <a:r>
              <a:rPr kumimoji="1" lang="ja-JP" altLang="en-US" dirty="0"/>
              <a:t>ライブラリ、名前が似ていますが別物ですので混同しないように注意）</a:t>
            </a:r>
            <a:endParaRPr kumimoji="1" lang="en-US" altLang="ja-JP" dirty="0"/>
          </a:p>
          <a:p>
            <a:r>
              <a:rPr kumimoji="1" lang="ja-JP" altLang="en-US" dirty="0"/>
              <a:t>（</a:t>
            </a:r>
            <a:r>
              <a:rPr kumimoji="1" lang="en-US" altLang="ja-JP" dirty="0"/>
              <a:t>”</a:t>
            </a:r>
            <a:r>
              <a:rPr kumimoji="1" lang="en-US" altLang="ja-JP" dirty="0" err="1"/>
              <a:t>D”irect”X</a:t>
            </a:r>
            <a:r>
              <a:rPr kumimoji="1" lang="en-US" altLang="ja-JP" dirty="0"/>
              <a:t>”</a:t>
            </a:r>
            <a:r>
              <a:rPr kumimoji="1" lang="ja-JP" altLang="en-US" dirty="0"/>
              <a:t>のライブラリだから</a:t>
            </a:r>
            <a:r>
              <a:rPr kumimoji="1" lang="en-US" altLang="ja-JP" dirty="0"/>
              <a:t>DX</a:t>
            </a:r>
            <a:r>
              <a:rPr kumimoji="1" lang="ja-JP" altLang="en-US" dirty="0"/>
              <a:t>ライブラリ</a:t>
            </a:r>
            <a:r>
              <a:rPr kumimoji="1" lang="en-US" altLang="ja-JP" dirty="0"/>
              <a:t>…</a:t>
            </a:r>
            <a:r>
              <a:rPr kumimoji="1" lang="ja-JP" altLang="en-US" dirty="0"/>
              <a:t>という命名らしいです）</a:t>
            </a:r>
            <a:endParaRPr kumimoji="1" lang="en-US" altLang="ja-JP" dirty="0"/>
          </a:p>
          <a:p>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DirectX</a:t>
            </a:r>
            <a:r>
              <a:rPr kumimoji="1" lang="ja-JP" altLang="en-US" dirty="0"/>
              <a:t>を直接呼び出すよりも少しアプリケーション寄りの位置になります。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何をしているのかというと、</a:t>
            </a:r>
            <a:r>
              <a:rPr kumimoji="1" lang="en-US" altLang="ja-JP" dirty="0"/>
              <a:t>DirectX</a:t>
            </a:r>
            <a:r>
              <a:rPr kumimoji="1" lang="ja-JP" altLang="en-US" dirty="0"/>
              <a:t>の複雑な設定の多くを肩代わりしてくれています。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9A62720A-A160-4242-A989-945AA5666AEA}" type="slidenum">
              <a:rPr kumimoji="1" lang="ja-JP" altLang="en-US" smtClean="0"/>
              <a:t>12</a:t>
            </a:fld>
            <a:endParaRPr kumimoji="1" lang="ja-JP" altLang="en-US"/>
          </a:p>
        </p:txBody>
      </p:sp>
    </p:spTree>
    <p:extLst>
      <p:ext uri="{BB962C8B-B14F-4D97-AF65-F5344CB8AC3E}">
        <p14:creationId xmlns:p14="http://schemas.microsoft.com/office/powerpoint/2010/main" val="1713254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どれくらい肩代わりしてくれているのかと、</a:t>
            </a:r>
            <a:r>
              <a:rPr kumimoji="1" lang="en-US" altLang="ja-JP" dirty="0"/>
              <a:t>DX</a:t>
            </a:r>
            <a:r>
              <a:rPr kumimoji="1" lang="ja-JP" altLang="en-US" dirty="0"/>
              <a:t>ライブラリを使うと</a:t>
            </a:r>
            <a:r>
              <a:rPr kumimoji="1" lang="en-US" altLang="ja-JP" dirty="0"/>
              <a:t>1</a:t>
            </a:r>
            <a:r>
              <a:rPr kumimoji="1" lang="ja-JP" altLang="en-US" dirty="0"/>
              <a:t>枚画像を表示するために必要なプログラムは</a:t>
            </a:r>
            <a:r>
              <a:rPr kumimoji="1" lang="en-US" altLang="ja-JP" dirty="0"/>
              <a:t>20</a:t>
            </a:r>
            <a:r>
              <a:rPr kumimoji="1" lang="ja-JP" altLang="en-US" dirty="0"/>
              <a:t>行です。</a:t>
            </a:r>
            <a:endParaRPr kumimoji="1" lang="en-US" altLang="ja-JP" dirty="0"/>
          </a:p>
          <a:p>
            <a:r>
              <a:rPr kumimoji="1" lang="ja-JP" altLang="en-US" dirty="0"/>
              <a:t>この</a:t>
            </a:r>
            <a:r>
              <a:rPr kumimoji="1" lang="en-US" altLang="ja-JP" dirty="0"/>
              <a:t>20</a:t>
            </a:r>
            <a:r>
              <a:rPr kumimoji="1" lang="ja-JP" altLang="en-US" dirty="0"/>
              <a:t>行の中には、画像を表示する以外のプログラムも含まれているので、本当に画像を表示するためのプログラムは</a:t>
            </a:r>
            <a:r>
              <a:rPr kumimoji="1" lang="en-US" altLang="ja-JP" dirty="0"/>
              <a:t>1</a:t>
            </a:r>
            <a:r>
              <a:rPr kumimoji="1" lang="ja-JP" altLang="en-US" dirty="0"/>
              <a:t>行です。</a:t>
            </a:r>
            <a:endParaRPr kumimoji="1" lang="en-US" altLang="ja-JP" dirty="0"/>
          </a:p>
          <a:p>
            <a:r>
              <a:rPr kumimoji="1" lang="en-US" altLang="ja-JP" dirty="0"/>
              <a:t>9</a:t>
            </a:r>
            <a:r>
              <a:rPr kumimoji="1" lang="ja-JP" altLang="en-US" dirty="0"/>
              <a:t>行目の</a:t>
            </a:r>
            <a:r>
              <a:rPr kumimoji="1" lang="en-US" altLang="ja-JP" dirty="0" err="1"/>
              <a:t>LoadGraphScreen</a:t>
            </a:r>
            <a:r>
              <a:rPr kumimoji="1" lang="en-US" altLang="ja-JP" baseline="0" dirty="0"/>
              <a:t> </a:t>
            </a:r>
            <a:r>
              <a:rPr kumimoji="1" lang="ja-JP" altLang="en-US" baseline="0" dirty="0"/>
              <a:t>という関数の中で、先ほど見せた</a:t>
            </a:r>
            <a:r>
              <a:rPr kumimoji="1" lang="en-US" altLang="ja-JP" baseline="0" dirty="0"/>
              <a:t>DirectX</a:t>
            </a:r>
            <a:r>
              <a:rPr kumimoji="1" lang="ja-JP" altLang="en-US" baseline="0" dirty="0"/>
              <a:t>で画像表示をするための数百行を代わりにやってくれているわけです。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これならゲーム作りに専念できます！</a:t>
            </a:r>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9A62720A-A160-4242-A989-945AA5666AEA}" type="slidenum">
              <a:rPr kumimoji="1" lang="ja-JP" altLang="en-US" smtClean="0"/>
              <a:t>13</a:t>
            </a:fld>
            <a:endParaRPr kumimoji="1" lang="ja-JP" altLang="en-US"/>
          </a:p>
        </p:txBody>
      </p:sp>
    </p:spTree>
    <p:extLst>
      <p:ext uri="{BB962C8B-B14F-4D97-AF65-F5344CB8AC3E}">
        <p14:creationId xmlns:p14="http://schemas.microsoft.com/office/powerpoint/2010/main" val="690555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ゲームライブラリを使ってゲームを作る方法を</a:t>
            </a:r>
            <a:r>
              <a:rPr kumimoji="1" lang="en-US" altLang="ja-JP" dirty="0"/>
              <a:t>DX</a:t>
            </a:r>
            <a:r>
              <a:rPr kumimoji="1" lang="ja-JP" altLang="en-US" dirty="0"/>
              <a:t>ライブラリを通じて学ぶ</a:t>
            </a:r>
            <a:endParaRPr kumimoji="1" lang="en-US" altLang="ja-JP" dirty="0"/>
          </a:p>
          <a:p>
            <a:r>
              <a:rPr kumimoji="1" lang="ja-JP" altLang="en-US" dirty="0"/>
              <a:t>これがこの授業の目的になります。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9A62720A-A160-4242-A989-945AA5666AEA}" type="slidenum">
              <a:rPr kumimoji="1" lang="ja-JP" altLang="en-US" smtClean="0"/>
              <a:t>14</a:t>
            </a:fld>
            <a:endParaRPr kumimoji="1" lang="ja-JP" altLang="en-US"/>
          </a:p>
        </p:txBody>
      </p:sp>
    </p:spTree>
    <p:extLst>
      <p:ext uri="{BB962C8B-B14F-4D97-AF65-F5344CB8AC3E}">
        <p14:creationId xmlns:p14="http://schemas.microsoft.com/office/powerpoint/2010/main" val="1371769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rgbClr val="FF0000"/>
                </a:solidFill>
              </a:rPr>
              <a:t>この授業では、</a:t>
            </a:r>
            <a:r>
              <a:rPr lang="en-US" altLang="ja-JP" sz="1200" dirty="0">
                <a:solidFill>
                  <a:srgbClr val="FF0000"/>
                </a:solidFill>
              </a:rPr>
              <a:t>DX</a:t>
            </a:r>
            <a:r>
              <a:rPr lang="ja-JP" altLang="en-US" sz="1200" dirty="0">
                <a:solidFill>
                  <a:srgbClr val="FF0000"/>
                </a:solidFill>
              </a:rPr>
              <a:t>ライブラリを使ってゲームを作るために、</a:t>
            </a:r>
            <a:r>
              <a:rPr lang="en-US" altLang="ja-JP" sz="1200" dirty="0">
                <a:solidFill>
                  <a:srgbClr val="FF0000"/>
                </a:solidFill>
              </a:rPr>
              <a:t>DX</a:t>
            </a:r>
            <a:r>
              <a:rPr lang="ja-JP" altLang="en-US" sz="1200" dirty="0">
                <a:solidFill>
                  <a:srgbClr val="FF0000"/>
                </a:solidFill>
              </a:rPr>
              <a:t>ライブラリの使い方を学ぶのが目的です。</a:t>
            </a:r>
            <a:endParaRPr lang="en-US" altLang="ja-JP" sz="1200" dirty="0">
              <a:solidFill>
                <a:srgbClr val="FF0000"/>
              </a:solidFill>
            </a:endParaRPr>
          </a:p>
          <a:p>
            <a:endParaRPr kumimoji="1" lang="en-US" altLang="ja-JP" dirty="0"/>
          </a:p>
        </p:txBody>
      </p:sp>
      <p:sp>
        <p:nvSpPr>
          <p:cNvPr id="4" name="スライド番号プレースホルダー 3"/>
          <p:cNvSpPr>
            <a:spLocks noGrp="1"/>
          </p:cNvSpPr>
          <p:nvPr>
            <p:ph type="sldNum" sz="quarter" idx="10"/>
          </p:nvPr>
        </p:nvSpPr>
        <p:spPr/>
        <p:txBody>
          <a:bodyPr/>
          <a:lstStyle/>
          <a:p>
            <a:fld id="{9A62720A-A160-4242-A989-945AA5666AEA}" type="slidenum">
              <a:rPr kumimoji="1" lang="ja-JP" altLang="en-US" smtClean="0"/>
              <a:t>2</a:t>
            </a:fld>
            <a:endParaRPr kumimoji="1" lang="ja-JP" altLang="en-US"/>
          </a:p>
        </p:txBody>
      </p:sp>
    </p:spTree>
    <p:extLst>
      <p:ext uri="{BB962C8B-B14F-4D97-AF65-F5344CB8AC3E}">
        <p14:creationId xmlns:p14="http://schemas.microsoft.com/office/powerpoint/2010/main" val="421102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r>
              <a:rPr lang="ja-JP" altLang="en-US" sz="1200" dirty="0">
                <a:solidFill>
                  <a:srgbClr val="FF0000"/>
                </a:solidFill>
              </a:rPr>
              <a:t>さて、</a:t>
            </a:r>
            <a:r>
              <a:rPr lang="en-US" altLang="ja-JP" sz="1200" dirty="0">
                <a:solidFill>
                  <a:srgbClr val="FF0000"/>
                </a:solidFill>
              </a:rPr>
              <a:t>DX</a:t>
            </a:r>
            <a:r>
              <a:rPr lang="ja-JP" altLang="en-US" sz="1200" dirty="0">
                <a:solidFill>
                  <a:srgbClr val="FF0000"/>
                </a:solidFill>
              </a:rPr>
              <a:t>ライブラリ</a:t>
            </a:r>
            <a:r>
              <a:rPr lang="en-US" altLang="ja-JP" sz="1200" dirty="0">
                <a:solidFill>
                  <a:srgbClr val="FF0000"/>
                </a:solidFill>
              </a:rPr>
              <a:t>DX</a:t>
            </a:r>
            <a:r>
              <a:rPr lang="ja-JP" altLang="en-US" sz="1200" dirty="0">
                <a:solidFill>
                  <a:srgbClr val="FF0000"/>
                </a:solidFill>
              </a:rPr>
              <a:t>ライブラリと連呼していますが、おそらくほぼ全員、</a:t>
            </a:r>
            <a:r>
              <a:rPr lang="en-US" altLang="ja-JP" sz="1200" dirty="0">
                <a:solidFill>
                  <a:srgbClr val="FF0000"/>
                </a:solidFill>
              </a:rPr>
              <a:t>DX</a:t>
            </a:r>
            <a:r>
              <a:rPr lang="ja-JP" altLang="en-US" sz="1200" dirty="0">
                <a:solidFill>
                  <a:srgbClr val="FF0000"/>
                </a:solidFill>
              </a:rPr>
              <a:t>ライブラリ聞いた事がないと思います。</a:t>
            </a:r>
            <a:endParaRPr lang="en-US" altLang="ja-JP" sz="1200" dirty="0">
              <a:solidFill>
                <a:srgbClr val="FF0000"/>
              </a:solidFill>
            </a:endParaRPr>
          </a:p>
          <a:p>
            <a:pPr algn="l"/>
            <a:r>
              <a:rPr lang="ja-JP" altLang="en-US" sz="1200" dirty="0">
                <a:solidFill>
                  <a:srgbClr val="FF0000"/>
                </a:solidFill>
              </a:rPr>
              <a:t>これから勉強するものが一体何者なのか理解しておかないと、</a:t>
            </a:r>
            <a:endParaRPr lang="en-US" altLang="ja-JP" sz="1200" dirty="0">
              <a:solidFill>
                <a:srgbClr val="FF0000"/>
              </a:solidFill>
            </a:endParaRPr>
          </a:p>
          <a:p>
            <a:pPr algn="l"/>
            <a:r>
              <a:rPr lang="ja-JP" altLang="en-US" sz="1200" dirty="0">
                <a:solidFill>
                  <a:srgbClr val="FF0000"/>
                </a:solidFill>
              </a:rPr>
              <a:t>説明しようと思うのですが、それにはまず</a:t>
            </a:r>
            <a:r>
              <a:rPr lang="en-US" altLang="ja-JP" sz="1200" dirty="0">
                <a:solidFill>
                  <a:srgbClr val="FF0000"/>
                </a:solidFill>
              </a:rPr>
              <a:t>DirectX</a:t>
            </a:r>
            <a:r>
              <a:rPr lang="ja-JP" altLang="en-US" sz="1200" dirty="0">
                <a:solidFill>
                  <a:srgbClr val="FF0000"/>
                </a:solidFill>
              </a:rPr>
              <a:t>の説明からしなければなりません。</a:t>
            </a:r>
            <a:endParaRPr lang="en-US" altLang="ja-JP" sz="1200" dirty="0">
              <a:solidFill>
                <a:srgbClr val="FF0000"/>
              </a:solidFill>
            </a:endParaRPr>
          </a:p>
          <a:p>
            <a:pPr algn="l"/>
            <a:endParaRPr lang="en-US" altLang="ja-JP" sz="1200" dirty="0">
              <a:solidFill>
                <a:srgbClr val="FF0000"/>
              </a:solidFill>
            </a:endParaRPr>
          </a:p>
        </p:txBody>
      </p:sp>
      <p:sp>
        <p:nvSpPr>
          <p:cNvPr id="4" name="スライド番号プレースホルダー 3"/>
          <p:cNvSpPr>
            <a:spLocks noGrp="1"/>
          </p:cNvSpPr>
          <p:nvPr>
            <p:ph type="sldNum" sz="quarter" idx="10"/>
          </p:nvPr>
        </p:nvSpPr>
        <p:spPr/>
        <p:txBody>
          <a:bodyPr/>
          <a:lstStyle/>
          <a:p>
            <a:fld id="{9A62720A-A160-4242-A989-945AA5666AEA}" type="slidenum">
              <a:rPr kumimoji="1" lang="ja-JP" altLang="en-US" smtClean="0"/>
              <a:t>3</a:t>
            </a:fld>
            <a:endParaRPr kumimoji="1" lang="ja-JP" altLang="en-US"/>
          </a:p>
        </p:txBody>
      </p:sp>
    </p:spTree>
    <p:extLst>
      <p:ext uri="{BB962C8B-B14F-4D97-AF65-F5344CB8AC3E}">
        <p14:creationId xmlns:p14="http://schemas.microsoft.com/office/powerpoint/2010/main" val="1549216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DirectX</a:t>
            </a:r>
            <a:r>
              <a:rPr kumimoji="1" lang="ja-JP" altLang="en-US" dirty="0" err="1"/>
              <a:t>、</a:t>
            </a:r>
            <a:r>
              <a:rPr kumimoji="1" lang="ja-JP" altLang="en-US" dirty="0"/>
              <a:t>聞いた事ありますでしょうか？</a:t>
            </a:r>
            <a:endParaRPr kumimoji="1" lang="en-US" altLang="ja-JP" dirty="0"/>
          </a:p>
          <a:p>
            <a:r>
              <a:rPr kumimoji="1" lang="en-US" altLang="ja-JP" dirty="0"/>
              <a:t>PC</a:t>
            </a:r>
            <a:r>
              <a:rPr kumimoji="1" lang="ja-JP" altLang="en-US" dirty="0"/>
              <a:t>ゲームやってる人なんかだと、ゲームの要求スペックの欄に</a:t>
            </a:r>
            <a:r>
              <a:rPr kumimoji="1" lang="en-US" altLang="ja-JP" dirty="0"/>
              <a:t>DirectX</a:t>
            </a:r>
            <a:r>
              <a:rPr kumimoji="1" lang="ja-JP" altLang="en-US" dirty="0"/>
              <a:t>のバージョン表記があったりして目にした事があるんじゃないかと思います。</a:t>
            </a:r>
            <a:endParaRPr kumimoji="1" lang="en-US" altLang="ja-JP" dirty="0"/>
          </a:p>
          <a:p>
            <a:endParaRPr kumimoji="1" lang="en-US" altLang="ja-JP" dirty="0"/>
          </a:p>
          <a:p>
            <a:r>
              <a:rPr kumimoji="1" lang="en-US" altLang="ja-JP" dirty="0"/>
              <a:t>DirectX</a:t>
            </a:r>
            <a:r>
              <a:rPr kumimoji="1" lang="ja-JP" altLang="en-US" dirty="0"/>
              <a:t>とは何かというと、ゲームを作るための</a:t>
            </a:r>
            <a:r>
              <a:rPr kumimoji="1" lang="en-US" altLang="ja-JP" dirty="0"/>
              <a:t>API</a:t>
            </a:r>
            <a:r>
              <a:rPr kumimoji="1" lang="ja-JP" altLang="en-US" dirty="0"/>
              <a:t>の集合です。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9A62720A-A160-4242-A989-945AA5666AEA}" type="slidenum">
              <a:rPr kumimoji="1" lang="ja-JP" altLang="en-US" smtClean="0"/>
              <a:t>4</a:t>
            </a:fld>
            <a:endParaRPr kumimoji="1" lang="ja-JP" altLang="en-US"/>
          </a:p>
        </p:txBody>
      </p:sp>
    </p:spTree>
    <p:extLst>
      <p:ext uri="{BB962C8B-B14F-4D97-AF65-F5344CB8AC3E}">
        <p14:creationId xmlns:p14="http://schemas.microsoft.com/office/powerpoint/2010/main" val="321625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API</a:t>
            </a:r>
            <a:r>
              <a:rPr kumimoji="1" lang="ja-JP" altLang="en-US" dirty="0"/>
              <a:t>というのは、「窓口」だと考えてください。つまり、</a:t>
            </a:r>
            <a:r>
              <a:rPr kumimoji="1" lang="en-US" altLang="ja-JP" dirty="0"/>
              <a:t>DirectX</a:t>
            </a:r>
            <a:r>
              <a:rPr kumimoji="1" lang="ja-JP" altLang="en-US" dirty="0"/>
              <a:t>は窓口の集合です。</a:t>
            </a:r>
            <a:endParaRPr kumimoji="1" lang="en-US" altLang="ja-JP" dirty="0"/>
          </a:p>
          <a:p>
            <a:r>
              <a:rPr kumimoji="1" lang="ja-JP" altLang="en-US" dirty="0"/>
              <a:t>あまり行く機会はまだないかもしれないので想像しにくいかもしれませんが、銀行や役所・郵便局の窓口って、一つの建物の中にいっぱいあって</a:t>
            </a:r>
            <a:endParaRPr kumimoji="1" lang="en-US" altLang="ja-JP" dirty="0"/>
          </a:p>
          <a:p>
            <a:r>
              <a:rPr kumimoji="1" lang="ja-JP" altLang="en-US" dirty="0"/>
              <a:t>用事によって訪れる窓口が変わってきます。銀行で口座作るなら</a:t>
            </a:r>
            <a:r>
              <a:rPr kumimoji="1" lang="en-US" altLang="ja-JP" dirty="0"/>
              <a:t>1</a:t>
            </a:r>
            <a:r>
              <a:rPr kumimoji="1" lang="ja-JP" altLang="en-US" dirty="0"/>
              <a:t>番窓口、振り込みするなら</a:t>
            </a:r>
            <a:r>
              <a:rPr kumimoji="1" lang="en-US" altLang="ja-JP" dirty="0"/>
              <a:t>2</a:t>
            </a:r>
            <a:r>
              <a:rPr kumimoji="1" lang="ja-JP" altLang="en-US" dirty="0"/>
              <a:t>番窓口</a:t>
            </a:r>
            <a:r>
              <a:rPr kumimoji="1" lang="en-US" altLang="ja-JP" dirty="0"/>
              <a:t>…</a:t>
            </a:r>
            <a:r>
              <a:rPr kumimoji="1" lang="ja-JP" altLang="en-US" dirty="0"/>
              <a:t>というイメージです。</a:t>
            </a:r>
            <a:endParaRPr kumimoji="1" lang="en-US" altLang="ja-JP" dirty="0"/>
          </a:p>
          <a:p>
            <a:r>
              <a:rPr kumimoji="1" lang="en-US" altLang="ja-JP" dirty="0"/>
              <a:t>DirectX</a:t>
            </a:r>
            <a:r>
              <a:rPr kumimoji="1" lang="ja-JP" altLang="en-US" dirty="0"/>
              <a:t>も同様に、絵を表示したいならこの窓口、音を鳴らしたいならこの窓口</a:t>
            </a:r>
            <a:r>
              <a:rPr kumimoji="1" lang="en-US" altLang="ja-JP" dirty="0"/>
              <a:t>…</a:t>
            </a:r>
            <a:r>
              <a:rPr kumimoji="1" lang="ja-JP" altLang="en-US" dirty="0"/>
              <a:t>というイメージです。</a:t>
            </a:r>
            <a:endParaRPr kumimoji="1" lang="en-US" altLang="ja-JP" dirty="0"/>
          </a:p>
          <a:p>
            <a:endParaRPr kumimoji="1" lang="en-US" altLang="ja-JP" dirty="0"/>
          </a:p>
          <a:p>
            <a:r>
              <a:rPr kumimoji="1" lang="ja-JP" altLang="en-US" dirty="0"/>
              <a:t>窓口は何をするかというと、要求の橋渡しをしています。</a:t>
            </a:r>
            <a:endParaRPr kumimoji="1" lang="en-US" altLang="ja-JP" dirty="0"/>
          </a:p>
          <a:p>
            <a:r>
              <a:rPr kumimoji="1" lang="ja-JP" altLang="en-US" dirty="0"/>
              <a:t>橋渡しというからには、その要求を実現可能な適切な場所に情報を送ってくれるはずです。</a:t>
            </a:r>
            <a:endParaRPr kumimoji="1" lang="en-US" altLang="ja-JP" dirty="0"/>
          </a:p>
          <a:p>
            <a:r>
              <a:rPr kumimoji="1" lang="ja-JP" altLang="en-US" dirty="0"/>
              <a:t>ゲームを作る上での要求内容は明確です。絵を表示したい、音を鳴らしたい等です。</a:t>
            </a:r>
            <a:endParaRPr kumimoji="1" lang="en-US" altLang="ja-JP" dirty="0"/>
          </a:p>
        </p:txBody>
      </p:sp>
      <p:sp>
        <p:nvSpPr>
          <p:cNvPr id="4" name="スライド番号プレースホルダー 3"/>
          <p:cNvSpPr>
            <a:spLocks noGrp="1"/>
          </p:cNvSpPr>
          <p:nvPr>
            <p:ph type="sldNum" sz="quarter" idx="10"/>
          </p:nvPr>
        </p:nvSpPr>
        <p:spPr/>
        <p:txBody>
          <a:bodyPr/>
          <a:lstStyle/>
          <a:p>
            <a:fld id="{9A62720A-A160-4242-A989-945AA5666AEA}" type="slidenum">
              <a:rPr kumimoji="1" lang="ja-JP" altLang="en-US" smtClean="0"/>
              <a:t>5</a:t>
            </a:fld>
            <a:endParaRPr kumimoji="1" lang="ja-JP" altLang="en-US"/>
          </a:p>
        </p:txBody>
      </p:sp>
    </p:spTree>
    <p:extLst>
      <p:ext uri="{BB962C8B-B14F-4D97-AF65-F5344CB8AC3E}">
        <p14:creationId xmlns:p14="http://schemas.microsoft.com/office/powerpoint/2010/main" val="3287077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API</a:t>
            </a:r>
            <a:r>
              <a:rPr kumimoji="1" lang="ja-JP" altLang="en-US" dirty="0"/>
              <a:t>というのは、「窓口」だと考えてください。つまり、</a:t>
            </a:r>
            <a:r>
              <a:rPr kumimoji="1" lang="en-US" altLang="ja-JP" dirty="0"/>
              <a:t>DirectX</a:t>
            </a:r>
            <a:r>
              <a:rPr kumimoji="1" lang="ja-JP" altLang="en-US" dirty="0"/>
              <a:t>は窓口の集合です。</a:t>
            </a:r>
            <a:endParaRPr kumimoji="1" lang="en-US" altLang="ja-JP" dirty="0"/>
          </a:p>
          <a:p>
            <a:r>
              <a:rPr kumimoji="1" lang="ja-JP" altLang="en-US" dirty="0"/>
              <a:t>あまり行く機会はまだないかもしれないので想像しにくいかもしれませんが、銀行や役所・郵便局の窓口って、一つの建物の中にいっぱいあって</a:t>
            </a:r>
            <a:endParaRPr kumimoji="1" lang="en-US" altLang="ja-JP" dirty="0"/>
          </a:p>
          <a:p>
            <a:r>
              <a:rPr kumimoji="1" lang="ja-JP" altLang="en-US" dirty="0"/>
              <a:t>用事によって訪れる窓口が変わってきます。銀行で口座作るなら</a:t>
            </a:r>
            <a:r>
              <a:rPr kumimoji="1" lang="en-US" altLang="ja-JP" dirty="0"/>
              <a:t>1</a:t>
            </a:r>
            <a:r>
              <a:rPr kumimoji="1" lang="ja-JP" altLang="en-US" dirty="0"/>
              <a:t>番窓口、振り込みするなら</a:t>
            </a:r>
            <a:r>
              <a:rPr kumimoji="1" lang="en-US" altLang="ja-JP" dirty="0"/>
              <a:t>2</a:t>
            </a:r>
            <a:r>
              <a:rPr kumimoji="1" lang="ja-JP" altLang="en-US" dirty="0"/>
              <a:t>番窓口</a:t>
            </a:r>
            <a:r>
              <a:rPr kumimoji="1" lang="en-US" altLang="ja-JP" dirty="0"/>
              <a:t>…</a:t>
            </a:r>
            <a:r>
              <a:rPr kumimoji="1" lang="ja-JP" altLang="en-US" dirty="0"/>
              <a:t>というイメージです。</a:t>
            </a:r>
            <a:endParaRPr kumimoji="1" lang="en-US" altLang="ja-JP" dirty="0"/>
          </a:p>
          <a:p>
            <a:r>
              <a:rPr kumimoji="1" lang="en-US" altLang="ja-JP" dirty="0"/>
              <a:t>DirectX</a:t>
            </a:r>
            <a:r>
              <a:rPr kumimoji="1" lang="ja-JP" altLang="en-US" dirty="0"/>
              <a:t>も同様に、絵を表示したいならこの窓口、音を鳴らしたいならこの窓口</a:t>
            </a:r>
            <a:r>
              <a:rPr kumimoji="1" lang="en-US" altLang="ja-JP" dirty="0"/>
              <a:t>…</a:t>
            </a:r>
            <a:r>
              <a:rPr kumimoji="1" lang="ja-JP" altLang="en-US" dirty="0"/>
              <a:t>というイメージです。</a:t>
            </a:r>
            <a:endParaRPr kumimoji="1" lang="en-US" altLang="ja-JP" dirty="0"/>
          </a:p>
          <a:p>
            <a:endParaRPr kumimoji="1" lang="en-US" altLang="ja-JP" dirty="0"/>
          </a:p>
          <a:p>
            <a:r>
              <a:rPr kumimoji="1" lang="ja-JP" altLang="en-US" dirty="0"/>
              <a:t>窓口は何をするかというと、要求の橋渡しをしています。</a:t>
            </a:r>
            <a:endParaRPr kumimoji="1" lang="en-US" altLang="ja-JP" dirty="0"/>
          </a:p>
          <a:p>
            <a:r>
              <a:rPr kumimoji="1" lang="ja-JP" altLang="en-US" dirty="0"/>
              <a:t>橋渡しというからには、その要求を実現可能な適切な場所に情報を送ってくれるはずです。</a:t>
            </a:r>
            <a:endParaRPr kumimoji="1" lang="en-US" altLang="ja-JP" dirty="0"/>
          </a:p>
          <a:p>
            <a:r>
              <a:rPr kumimoji="1" lang="ja-JP" altLang="en-US" dirty="0"/>
              <a:t>ゲームを作る上での要求内容は明確です。絵を表示したい、音を鳴らしたい等です。</a:t>
            </a:r>
            <a:endParaRPr kumimoji="1" lang="en-US" altLang="ja-JP" dirty="0"/>
          </a:p>
        </p:txBody>
      </p:sp>
      <p:sp>
        <p:nvSpPr>
          <p:cNvPr id="4" name="スライド番号プレースホルダー 3"/>
          <p:cNvSpPr>
            <a:spLocks noGrp="1"/>
          </p:cNvSpPr>
          <p:nvPr>
            <p:ph type="sldNum" sz="quarter" idx="10"/>
          </p:nvPr>
        </p:nvSpPr>
        <p:spPr/>
        <p:txBody>
          <a:bodyPr/>
          <a:lstStyle/>
          <a:p>
            <a:fld id="{9A62720A-A160-4242-A989-945AA5666AEA}" type="slidenum">
              <a:rPr kumimoji="1" lang="ja-JP" altLang="en-US" smtClean="0"/>
              <a:t>6</a:t>
            </a:fld>
            <a:endParaRPr kumimoji="1" lang="ja-JP" altLang="en-US"/>
          </a:p>
        </p:txBody>
      </p:sp>
    </p:spTree>
    <p:extLst>
      <p:ext uri="{BB962C8B-B14F-4D97-AF65-F5344CB8AC3E}">
        <p14:creationId xmlns:p14="http://schemas.microsoft.com/office/powerpoint/2010/main" val="1916257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ちょっと前まで皆さんも</a:t>
            </a:r>
            <a:r>
              <a:rPr kumimoji="1" lang="en-US" altLang="ja-JP" dirty="0"/>
              <a:t>Unity</a:t>
            </a:r>
            <a:r>
              <a:rPr kumimoji="1" lang="ja-JP" altLang="en-US" dirty="0"/>
              <a:t>を触っていたと思いますが、実は</a:t>
            </a:r>
            <a:r>
              <a:rPr kumimoji="1" lang="en-US" altLang="ja-JP" dirty="0"/>
              <a:t>Unity</a:t>
            </a:r>
            <a:r>
              <a:rPr kumimoji="1" lang="ja-JP" altLang="en-US" dirty="0"/>
              <a:t>も中で</a:t>
            </a:r>
            <a:r>
              <a:rPr kumimoji="1" lang="en-US" altLang="ja-JP" dirty="0"/>
              <a:t>DirectX</a:t>
            </a:r>
            <a:r>
              <a:rPr kumimoji="1" lang="ja-JP" altLang="en-US" dirty="0"/>
              <a:t>を使っています。</a:t>
            </a:r>
            <a:endParaRPr kumimoji="1" lang="en-US" altLang="ja-JP" dirty="0"/>
          </a:p>
          <a:p>
            <a:r>
              <a:rPr kumimoji="1" lang="en-US" altLang="ja-JP" dirty="0"/>
              <a:t>Unity</a:t>
            </a:r>
            <a:r>
              <a:rPr kumimoji="1" lang="ja-JP" altLang="en-US" dirty="0"/>
              <a:t>で</a:t>
            </a:r>
            <a:r>
              <a:rPr kumimoji="1" lang="en-US" altLang="ja-JP" dirty="0"/>
              <a:t>PC</a:t>
            </a:r>
            <a:r>
              <a:rPr kumimoji="1" lang="ja-JP" altLang="en-US" dirty="0"/>
              <a:t>ゲームを作る場合、「絵を表示したい」といった要求は</a:t>
            </a:r>
            <a:r>
              <a:rPr kumimoji="1" lang="en-US" altLang="ja-JP" dirty="0"/>
              <a:t>Unity</a:t>
            </a:r>
            <a:r>
              <a:rPr kumimoji="1" lang="ja-JP" altLang="en-US" dirty="0"/>
              <a:t>から窓口である</a:t>
            </a:r>
            <a:r>
              <a:rPr kumimoji="1" lang="en-US" altLang="ja-JP" dirty="0"/>
              <a:t>DirectX</a:t>
            </a:r>
            <a:r>
              <a:rPr kumimoji="1" lang="ja-JP" altLang="en-US" dirty="0"/>
              <a:t>に送られます。</a:t>
            </a:r>
            <a:endParaRPr kumimoji="1" lang="en-US" altLang="ja-JP" dirty="0"/>
          </a:p>
          <a:p>
            <a:r>
              <a:rPr kumimoji="1" lang="ja-JP" altLang="en-US" dirty="0"/>
              <a:t>では、一体どこに送られるのでしょうか？</a:t>
            </a:r>
            <a:endParaRPr kumimoji="1" lang="en-US" altLang="ja-JP" dirty="0"/>
          </a:p>
          <a:p>
            <a:r>
              <a:rPr kumimoji="1" lang="ja-JP" altLang="en-US" dirty="0"/>
              <a:t>パソコンで動くゲームであれば、パソコンに「絵を表示して」と依頼しなければなりません。</a:t>
            </a:r>
            <a:endParaRPr kumimoji="1" lang="en-US" altLang="ja-JP" dirty="0"/>
          </a:p>
          <a:p>
            <a:endParaRPr kumimoji="1" lang="en-US" altLang="ja-JP" dirty="0"/>
          </a:p>
          <a:p>
            <a:r>
              <a:rPr kumimoji="1" lang="ja-JP" altLang="en-US" dirty="0"/>
              <a:t>ではパソコンの根底にいるものが何かというと</a:t>
            </a:r>
            <a:r>
              <a:rPr kumimoji="1" lang="en-US" altLang="ja-JP" dirty="0"/>
              <a:t>Windows</a:t>
            </a:r>
            <a:r>
              <a:rPr kumimoji="1" lang="ja-JP" altLang="en-US" dirty="0"/>
              <a:t>などの</a:t>
            </a:r>
            <a:r>
              <a:rPr kumimoji="1" lang="en-US" altLang="ja-JP" dirty="0"/>
              <a:t>OS</a:t>
            </a:r>
            <a:r>
              <a:rPr kumimoji="1" lang="ja-JP" altLang="en-US" dirty="0"/>
              <a:t>になります。</a:t>
            </a:r>
            <a:endParaRPr kumimoji="1" lang="en-US" altLang="ja-JP" dirty="0"/>
          </a:p>
        </p:txBody>
      </p:sp>
      <p:sp>
        <p:nvSpPr>
          <p:cNvPr id="4" name="スライド番号プレースホルダー 3"/>
          <p:cNvSpPr>
            <a:spLocks noGrp="1"/>
          </p:cNvSpPr>
          <p:nvPr>
            <p:ph type="sldNum" sz="quarter" idx="10"/>
          </p:nvPr>
        </p:nvSpPr>
        <p:spPr/>
        <p:txBody>
          <a:bodyPr/>
          <a:lstStyle/>
          <a:p>
            <a:fld id="{9A62720A-A160-4242-A989-945AA5666AEA}" type="slidenum">
              <a:rPr kumimoji="1" lang="ja-JP" altLang="en-US" smtClean="0"/>
              <a:t>7</a:t>
            </a:fld>
            <a:endParaRPr kumimoji="1" lang="ja-JP" altLang="en-US"/>
          </a:p>
        </p:txBody>
      </p:sp>
    </p:spTree>
    <p:extLst>
      <p:ext uri="{BB962C8B-B14F-4D97-AF65-F5344CB8AC3E}">
        <p14:creationId xmlns:p14="http://schemas.microsoft.com/office/powerpoint/2010/main" val="2314035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僕らが</a:t>
            </a:r>
            <a:r>
              <a:rPr kumimoji="1" lang="en-US" altLang="ja-JP" dirty="0"/>
              <a:t>Unity</a:t>
            </a:r>
            <a:r>
              <a:rPr kumimoji="1" lang="ja-JP" altLang="en-US" dirty="0"/>
              <a:t>に対して「絵を表示してほしい」とポチポチすると、</a:t>
            </a:r>
            <a:r>
              <a:rPr kumimoji="1" lang="en-US" altLang="ja-JP" dirty="0"/>
              <a:t>Unity</a:t>
            </a:r>
            <a:r>
              <a:rPr kumimoji="1" lang="ja-JP" altLang="en-US" dirty="0"/>
              <a:t>は</a:t>
            </a:r>
            <a:r>
              <a:rPr kumimoji="1" lang="en-US" altLang="ja-JP" dirty="0"/>
              <a:t>DirectX</a:t>
            </a:r>
            <a:r>
              <a:rPr kumimoji="1" lang="ja-JP" altLang="en-US" dirty="0"/>
              <a:t>に対して「絵を表示して」と依頼します。</a:t>
            </a:r>
            <a:endParaRPr kumimoji="1" lang="en-US" altLang="ja-JP" dirty="0"/>
          </a:p>
          <a:p>
            <a:r>
              <a:rPr kumimoji="1" lang="ja-JP" altLang="en-US" dirty="0"/>
              <a:t>依頼された</a:t>
            </a:r>
            <a:r>
              <a:rPr kumimoji="1" lang="en-US" altLang="ja-JP" dirty="0"/>
              <a:t>DirectX</a:t>
            </a:r>
            <a:r>
              <a:rPr kumimoji="1" lang="ja-JP" altLang="en-US" dirty="0"/>
              <a:t>は</a:t>
            </a:r>
            <a:r>
              <a:rPr kumimoji="1" lang="en-US" altLang="ja-JP" dirty="0"/>
              <a:t>Windows</a:t>
            </a:r>
            <a:r>
              <a:rPr kumimoji="1" lang="ja-JP" altLang="en-US" dirty="0"/>
              <a:t>に対して「絵を表示して」と依頼し、ようやく</a:t>
            </a:r>
            <a:r>
              <a:rPr kumimoji="1" lang="en-US" altLang="ja-JP" dirty="0"/>
              <a:t>Windows</a:t>
            </a:r>
            <a:r>
              <a:rPr kumimoji="1" lang="ja-JP" altLang="en-US" dirty="0"/>
              <a:t>が「わかりました」と絵を表示してくれるわけです。</a:t>
            </a:r>
            <a:endParaRPr kumimoji="1" lang="en-US" altLang="ja-JP" dirty="0"/>
          </a:p>
          <a:p>
            <a:endParaRPr kumimoji="1" lang="en-US" altLang="ja-JP" dirty="0"/>
          </a:p>
          <a:p>
            <a:r>
              <a:rPr kumimoji="1" lang="ja-JP" altLang="en-US" dirty="0"/>
              <a:t>この依頼の流れを「プログラムレイヤー」と言ったりします。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9A62720A-A160-4242-A989-945AA5666AEA}" type="slidenum">
              <a:rPr kumimoji="1" lang="ja-JP" altLang="en-US" smtClean="0"/>
              <a:t>8</a:t>
            </a:fld>
            <a:endParaRPr kumimoji="1" lang="ja-JP" altLang="en-US"/>
          </a:p>
        </p:txBody>
      </p:sp>
    </p:spTree>
    <p:extLst>
      <p:ext uri="{BB962C8B-B14F-4D97-AF65-F5344CB8AC3E}">
        <p14:creationId xmlns:p14="http://schemas.microsoft.com/office/powerpoint/2010/main" val="2016352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Unity</a:t>
            </a:r>
            <a:r>
              <a:rPr kumimoji="1" lang="ja-JP" altLang="en-US" dirty="0"/>
              <a:t>で</a:t>
            </a:r>
            <a:r>
              <a:rPr kumimoji="1" lang="en-US" altLang="ja-JP" dirty="0"/>
              <a:t>C#</a:t>
            </a:r>
            <a:r>
              <a:rPr kumimoji="1" lang="ja-JP" altLang="en-US" dirty="0"/>
              <a:t>スクリプトを書いていたと思いますが、</a:t>
            </a:r>
            <a:r>
              <a:rPr kumimoji="1" lang="en-US" altLang="ja-JP" dirty="0"/>
              <a:t>Unity</a:t>
            </a:r>
            <a:r>
              <a:rPr kumimoji="1" lang="ja-JP" altLang="en-US" dirty="0"/>
              <a:t>でいうアプリケーションっていうのはあの</a:t>
            </a:r>
            <a:r>
              <a:rPr kumimoji="1" lang="en-US" altLang="ja-JP" dirty="0"/>
              <a:t>C#</a:t>
            </a:r>
            <a:r>
              <a:rPr kumimoji="1" lang="ja-JP" altLang="en-US" dirty="0"/>
              <a:t>スクリプトの事です。</a:t>
            </a:r>
            <a:endParaRPr kumimoji="1" lang="en-US" altLang="ja-JP" dirty="0"/>
          </a:p>
          <a:p>
            <a:endParaRPr kumimoji="1" lang="en-US" altLang="ja-JP"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レイヤーには高低がありますが、高だから良い・低だから悪いって意味ではなく、どれだけ人に近いか、どれだけ機械に近いかというだけです。</a:t>
            </a:r>
            <a:endParaRPr kumimoji="1" lang="en-US" altLang="ja-JP" dirty="0"/>
          </a:p>
          <a:p>
            <a:endParaRPr kumimoji="1" lang="en-US" altLang="ja-JP" dirty="0"/>
          </a:p>
          <a:p>
            <a:r>
              <a:rPr kumimoji="1" lang="en-US" altLang="ja-JP" dirty="0"/>
              <a:t>DirectX</a:t>
            </a:r>
            <a:r>
              <a:rPr kumimoji="1" lang="ja-JP" altLang="en-US" dirty="0"/>
              <a:t>でゲームを作るとなると、アプリケーションから直接</a:t>
            </a:r>
            <a:r>
              <a:rPr kumimoji="1" lang="en-US" altLang="ja-JP" dirty="0"/>
              <a:t>API</a:t>
            </a:r>
            <a:r>
              <a:rPr kumimoji="1" lang="ja-JP" altLang="en-US" dirty="0"/>
              <a:t>を叩くということになります。</a:t>
            </a:r>
            <a:endParaRPr kumimoji="1" lang="en-US" altLang="ja-JP" dirty="0"/>
          </a:p>
          <a:p>
            <a:r>
              <a:rPr kumimoji="1" lang="ja-JP" altLang="en-US" dirty="0"/>
              <a:t>（スライド進行）</a:t>
            </a:r>
            <a:endParaRPr kumimoji="1" lang="en-US" altLang="ja-JP" dirty="0"/>
          </a:p>
          <a:p>
            <a:r>
              <a:rPr kumimoji="1" lang="ja-JP" altLang="en-US" dirty="0"/>
              <a:t>アプリケーションから直接</a:t>
            </a:r>
            <a:r>
              <a:rPr kumimoji="1" lang="en-US" altLang="ja-JP" dirty="0"/>
              <a:t>API</a:t>
            </a:r>
            <a:r>
              <a:rPr kumimoji="1" lang="ja-JP" altLang="en-US" dirty="0"/>
              <a:t>を触りに行く赤い矢印</a:t>
            </a:r>
            <a:r>
              <a:rPr kumimoji="1" lang="ja-JP" altLang="en-US"/>
              <a:t>です。</a:t>
            </a:r>
            <a:endParaRPr kumimoji="1" lang="en-US" altLang="ja-JP" dirty="0"/>
          </a:p>
          <a:p>
            <a:r>
              <a:rPr kumimoji="1" lang="ja-JP" altLang="en-US" dirty="0"/>
              <a:t>ですが、ここで</a:t>
            </a:r>
            <a:r>
              <a:rPr kumimoji="1" lang="en-US" altLang="ja-JP" dirty="0"/>
              <a:t>1</a:t>
            </a:r>
            <a:r>
              <a:rPr kumimoji="1" lang="ja-JP" altLang="en-US" dirty="0"/>
              <a:t>つ問題が出てきます。</a:t>
            </a:r>
            <a:endParaRPr kumimoji="1" lang="en-US" altLang="ja-JP" dirty="0"/>
          </a:p>
          <a:p>
            <a:endParaRPr kumimoji="1" lang="en-US" altLang="ja-JP" dirty="0"/>
          </a:p>
          <a:p>
            <a:r>
              <a:rPr kumimoji="1" lang="en-US" altLang="ja-JP" dirty="0"/>
              <a:t>DirectX</a:t>
            </a:r>
            <a:r>
              <a:rPr kumimoji="1" lang="ja-JP" altLang="en-US" dirty="0"/>
              <a:t>の敷居が尋常じゃなく高い事です。</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9A62720A-A160-4242-A989-945AA5666AEA}" type="slidenum">
              <a:rPr kumimoji="1" lang="ja-JP" altLang="en-US" smtClean="0"/>
              <a:t>9</a:t>
            </a:fld>
            <a:endParaRPr kumimoji="1" lang="ja-JP" altLang="en-US"/>
          </a:p>
        </p:txBody>
      </p:sp>
    </p:spTree>
    <p:extLst>
      <p:ext uri="{BB962C8B-B14F-4D97-AF65-F5344CB8AC3E}">
        <p14:creationId xmlns:p14="http://schemas.microsoft.com/office/powerpoint/2010/main" val="2175264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D717C4E-4648-4667-A259-663A2FF4009D}" type="datetimeFigureOut">
              <a:rPr kumimoji="1" lang="ja-JP" altLang="en-US" smtClean="0"/>
              <a:t>2023/5/1</a:t>
            </a:fld>
            <a:endParaRPr kumimoji="1" lang="ja-JP" altLang="en-US"/>
          </a:p>
        </p:txBody>
      </p:sp>
      <p:sp>
        <p:nvSpPr>
          <p:cNvPr id="5" name="Footer Placeholder 4"/>
          <p:cNvSpPr>
            <a:spLocks noGrp="1"/>
          </p:cNvSpPr>
          <p:nvPr>
            <p:ph type="ftr" sz="quarter" idx="11"/>
          </p:nvPr>
        </p:nvSpPr>
        <p:spPr>
          <a:xfrm>
            <a:off x="1876424" y="5410201"/>
            <a:ext cx="5124886" cy="365125"/>
          </a:xfrm>
        </p:spPr>
        <p:txBody>
          <a:bodyPr/>
          <a:lstStyle/>
          <a:p>
            <a:endParaRPr kumimoji="1" lang="ja-JP" altLang="en-US"/>
          </a:p>
        </p:txBody>
      </p:sp>
      <p:sp>
        <p:nvSpPr>
          <p:cNvPr id="6" name="Slide Number Placeholder 5"/>
          <p:cNvSpPr>
            <a:spLocks noGrp="1"/>
          </p:cNvSpPr>
          <p:nvPr>
            <p:ph type="sldNum" sz="quarter" idx="12"/>
          </p:nvPr>
        </p:nvSpPr>
        <p:spPr>
          <a:xfrm>
            <a:off x="9896911" y="5410199"/>
            <a:ext cx="771089" cy="365125"/>
          </a:xfrm>
        </p:spPr>
        <p:txBody>
          <a:bodyPr/>
          <a:lstStyle/>
          <a:p>
            <a:fld id="{4D7AC1DC-9E05-4175-9829-998007DFA5D0}" type="slidenum">
              <a:rPr kumimoji="1" lang="ja-JP" altLang="en-US" smtClean="0"/>
              <a:t>‹#›</a:t>
            </a:fld>
            <a:endParaRPr kumimoji="1" lang="ja-JP" altLang="en-US"/>
          </a:p>
        </p:txBody>
      </p:sp>
    </p:spTree>
    <p:extLst>
      <p:ext uri="{BB962C8B-B14F-4D97-AF65-F5344CB8AC3E}">
        <p14:creationId xmlns:p14="http://schemas.microsoft.com/office/powerpoint/2010/main" val="1782660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a:t>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D717C4E-4648-4667-A259-663A2FF4009D}" type="datetimeFigureOut">
              <a:rPr kumimoji="1" lang="ja-JP" altLang="en-US" smtClean="0"/>
              <a:t>2023/5/1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D7AC1DC-9E05-4175-9829-998007DFA5D0}" type="slidenum">
              <a:rPr kumimoji="1" lang="ja-JP" altLang="en-US" smtClean="0"/>
              <a:t>‹#›</a:t>
            </a:fld>
            <a:endParaRPr kumimoji="1" lang="ja-JP" altLang="en-US"/>
          </a:p>
        </p:txBody>
      </p:sp>
    </p:spTree>
    <p:extLst>
      <p:ext uri="{BB962C8B-B14F-4D97-AF65-F5344CB8AC3E}">
        <p14:creationId xmlns:p14="http://schemas.microsoft.com/office/powerpoint/2010/main" val="2943281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D717C4E-4648-4667-A259-663A2FF4009D}" type="datetimeFigureOut">
              <a:rPr kumimoji="1" lang="ja-JP" altLang="en-US" smtClean="0"/>
              <a:t>2023/5/1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D7AC1DC-9E05-4175-9829-998007DFA5D0}" type="slidenum">
              <a:rPr kumimoji="1" lang="ja-JP" altLang="en-US" smtClean="0"/>
              <a:t>‹#›</a:t>
            </a:fld>
            <a:endParaRPr kumimoji="1" lang="ja-JP" altLang="en-US"/>
          </a:p>
        </p:txBody>
      </p:sp>
    </p:spTree>
    <p:extLst>
      <p:ext uri="{BB962C8B-B14F-4D97-AF65-F5344CB8AC3E}">
        <p14:creationId xmlns:p14="http://schemas.microsoft.com/office/powerpoint/2010/main" val="461379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D717C4E-4648-4667-A259-663A2FF4009D}" type="datetimeFigureOut">
              <a:rPr kumimoji="1" lang="ja-JP" altLang="en-US" smtClean="0"/>
              <a:t>2023/5/1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D7AC1DC-9E05-4175-9829-998007DFA5D0}" type="slidenum">
              <a:rPr kumimoji="1" lang="ja-JP" altLang="en-US" smtClean="0"/>
              <a:t>‹#›</a:t>
            </a:fld>
            <a:endParaRPr kumimoji="1" lang="ja-JP"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260050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D717C4E-4648-4667-A259-663A2FF4009D}" type="datetimeFigureOut">
              <a:rPr kumimoji="1" lang="ja-JP" altLang="en-US" smtClean="0"/>
              <a:t>2023/5/1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D7AC1DC-9E05-4175-9829-998007DFA5D0}" type="slidenum">
              <a:rPr kumimoji="1" lang="ja-JP" altLang="en-US" smtClean="0"/>
              <a:t>‹#›</a:t>
            </a:fld>
            <a:endParaRPr kumimoji="1" lang="ja-JP" altLang="en-US"/>
          </a:p>
        </p:txBody>
      </p:sp>
    </p:spTree>
    <p:extLst>
      <p:ext uri="{BB962C8B-B14F-4D97-AF65-F5344CB8AC3E}">
        <p14:creationId xmlns:p14="http://schemas.microsoft.com/office/powerpoint/2010/main" val="2097476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3D717C4E-4648-4667-A259-663A2FF4009D}" type="datetimeFigureOut">
              <a:rPr kumimoji="1" lang="ja-JP" altLang="en-US" smtClean="0"/>
              <a:t>2023/5/1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D7AC1DC-9E05-4175-9829-998007DFA5D0}" type="slidenum">
              <a:rPr kumimoji="1" lang="ja-JP" altLang="en-US" smtClean="0"/>
              <a:t>‹#›</a:t>
            </a:fld>
            <a:endParaRPr kumimoji="1" lang="ja-JP" altLang="en-US"/>
          </a:p>
        </p:txBody>
      </p:sp>
    </p:spTree>
    <p:extLst>
      <p:ext uri="{BB962C8B-B14F-4D97-AF65-F5344CB8AC3E}">
        <p14:creationId xmlns:p14="http://schemas.microsoft.com/office/powerpoint/2010/main" val="1099189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a:t>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3D717C4E-4648-4667-A259-663A2FF4009D}" type="datetimeFigureOut">
              <a:rPr kumimoji="1" lang="ja-JP" altLang="en-US" smtClean="0"/>
              <a:t>2023/5/1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D7AC1DC-9E05-4175-9829-998007DFA5D0}" type="slidenum">
              <a:rPr kumimoji="1" lang="ja-JP" altLang="en-US" smtClean="0"/>
              <a:t>‹#›</a:t>
            </a:fld>
            <a:endParaRPr kumimoji="1" lang="ja-JP" altLang="en-US"/>
          </a:p>
        </p:txBody>
      </p:sp>
    </p:spTree>
    <p:extLst>
      <p:ext uri="{BB962C8B-B14F-4D97-AF65-F5344CB8AC3E}">
        <p14:creationId xmlns:p14="http://schemas.microsoft.com/office/powerpoint/2010/main" val="947565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717C4E-4648-4667-A259-663A2FF4009D}" type="datetimeFigureOut">
              <a:rPr kumimoji="1" lang="ja-JP" altLang="en-US" smtClean="0"/>
              <a:t>2023/5/1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7AC1DC-9E05-4175-9829-998007DFA5D0}" type="slidenum">
              <a:rPr kumimoji="1" lang="ja-JP" altLang="en-US" smtClean="0"/>
              <a:t>‹#›</a:t>
            </a:fld>
            <a:endParaRPr kumimoji="1" lang="ja-JP" altLang="en-US"/>
          </a:p>
        </p:txBody>
      </p:sp>
    </p:spTree>
    <p:extLst>
      <p:ext uri="{BB962C8B-B14F-4D97-AF65-F5344CB8AC3E}">
        <p14:creationId xmlns:p14="http://schemas.microsoft.com/office/powerpoint/2010/main" val="691721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717C4E-4648-4667-A259-663A2FF4009D}" type="datetimeFigureOut">
              <a:rPr kumimoji="1" lang="ja-JP" altLang="en-US" smtClean="0"/>
              <a:t>2023/5/1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7AC1DC-9E05-4175-9829-998007DFA5D0}" type="slidenum">
              <a:rPr kumimoji="1" lang="ja-JP" altLang="en-US" smtClean="0"/>
              <a:t>‹#›</a:t>
            </a:fld>
            <a:endParaRPr kumimoji="1" lang="ja-JP" altLang="en-US"/>
          </a:p>
        </p:txBody>
      </p:sp>
    </p:spTree>
    <p:extLst>
      <p:ext uri="{BB962C8B-B14F-4D97-AF65-F5344CB8AC3E}">
        <p14:creationId xmlns:p14="http://schemas.microsoft.com/office/powerpoint/2010/main" val="252510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D717C4E-4648-4667-A259-663A2FF4009D}" type="datetimeFigureOut">
              <a:rPr kumimoji="1" lang="ja-JP" altLang="en-US" smtClean="0"/>
              <a:t>2023/5/1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7AC1DC-9E05-4175-9829-998007DFA5D0}" type="slidenum">
              <a:rPr kumimoji="1" lang="ja-JP" altLang="en-US" smtClean="0"/>
              <a:t>‹#›</a:t>
            </a:fld>
            <a:endParaRPr kumimoji="1" lang="ja-JP" altLang="en-US"/>
          </a:p>
        </p:txBody>
      </p:sp>
    </p:spTree>
    <p:extLst>
      <p:ext uri="{BB962C8B-B14F-4D97-AF65-F5344CB8AC3E}">
        <p14:creationId xmlns:p14="http://schemas.microsoft.com/office/powerpoint/2010/main" val="139277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D717C4E-4648-4667-A259-663A2FF4009D}" type="datetimeFigureOut">
              <a:rPr kumimoji="1" lang="ja-JP" altLang="en-US" smtClean="0"/>
              <a:t>2023/5/1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D7AC1DC-9E05-4175-9829-998007DFA5D0}" type="slidenum">
              <a:rPr kumimoji="1" lang="ja-JP" altLang="en-US" smtClean="0"/>
              <a:t>‹#›</a:t>
            </a:fld>
            <a:endParaRPr kumimoji="1" lang="ja-JP" altLang="en-US"/>
          </a:p>
        </p:txBody>
      </p:sp>
    </p:spTree>
    <p:extLst>
      <p:ext uri="{BB962C8B-B14F-4D97-AF65-F5344CB8AC3E}">
        <p14:creationId xmlns:p14="http://schemas.microsoft.com/office/powerpoint/2010/main" val="953501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D717C4E-4648-4667-A259-663A2FF4009D}" type="datetimeFigureOut">
              <a:rPr kumimoji="1" lang="ja-JP" altLang="en-US" smtClean="0"/>
              <a:t>2023/5/1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D7AC1DC-9E05-4175-9829-998007DFA5D0}" type="slidenum">
              <a:rPr kumimoji="1" lang="ja-JP" altLang="en-US" smtClean="0"/>
              <a:t>‹#›</a:t>
            </a:fld>
            <a:endParaRPr kumimoji="1" lang="ja-JP" altLang="en-US"/>
          </a:p>
        </p:txBody>
      </p:sp>
    </p:spTree>
    <p:extLst>
      <p:ext uri="{BB962C8B-B14F-4D97-AF65-F5344CB8AC3E}">
        <p14:creationId xmlns:p14="http://schemas.microsoft.com/office/powerpoint/2010/main" val="339055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D717C4E-4648-4667-A259-663A2FF4009D}" type="datetimeFigureOut">
              <a:rPr kumimoji="1" lang="ja-JP" altLang="en-US" smtClean="0"/>
              <a:t>2023/5/1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D7AC1DC-9E05-4175-9829-998007DFA5D0}" type="slidenum">
              <a:rPr kumimoji="1" lang="ja-JP" altLang="en-US" smtClean="0"/>
              <a:t>‹#›</a:t>
            </a:fld>
            <a:endParaRPr kumimoji="1" lang="ja-JP" altLang="en-US"/>
          </a:p>
        </p:txBody>
      </p:sp>
    </p:spTree>
    <p:extLst>
      <p:ext uri="{BB962C8B-B14F-4D97-AF65-F5344CB8AC3E}">
        <p14:creationId xmlns:p14="http://schemas.microsoft.com/office/powerpoint/2010/main" val="126763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D717C4E-4648-4667-A259-663A2FF4009D}" type="datetimeFigureOut">
              <a:rPr kumimoji="1" lang="ja-JP" altLang="en-US" smtClean="0"/>
              <a:t>2023/5/1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D7AC1DC-9E05-4175-9829-998007DFA5D0}" type="slidenum">
              <a:rPr kumimoji="1" lang="ja-JP" altLang="en-US" smtClean="0"/>
              <a:t>‹#›</a:t>
            </a:fld>
            <a:endParaRPr kumimoji="1" lang="ja-JP" altLang="en-US"/>
          </a:p>
        </p:txBody>
      </p:sp>
    </p:spTree>
    <p:extLst>
      <p:ext uri="{BB962C8B-B14F-4D97-AF65-F5344CB8AC3E}">
        <p14:creationId xmlns:p14="http://schemas.microsoft.com/office/powerpoint/2010/main" val="1100515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717C4E-4648-4667-A259-663A2FF4009D}" type="datetimeFigureOut">
              <a:rPr kumimoji="1" lang="ja-JP" altLang="en-US" smtClean="0"/>
              <a:t>2023/5/1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D7AC1DC-9E05-4175-9829-998007DFA5D0}" type="slidenum">
              <a:rPr kumimoji="1" lang="ja-JP" altLang="en-US" smtClean="0"/>
              <a:t>‹#›</a:t>
            </a:fld>
            <a:endParaRPr kumimoji="1" lang="ja-JP" altLang="en-US"/>
          </a:p>
        </p:txBody>
      </p:sp>
    </p:spTree>
    <p:extLst>
      <p:ext uri="{BB962C8B-B14F-4D97-AF65-F5344CB8AC3E}">
        <p14:creationId xmlns:p14="http://schemas.microsoft.com/office/powerpoint/2010/main" val="2198379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D717C4E-4648-4667-A259-663A2FF4009D}" type="datetimeFigureOut">
              <a:rPr kumimoji="1" lang="ja-JP" altLang="en-US" smtClean="0"/>
              <a:t>2023/5/1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D7AC1DC-9E05-4175-9829-998007DFA5D0}" type="slidenum">
              <a:rPr kumimoji="1" lang="ja-JP" altLang="en-US" smtClean="0"/>
              <a:t>‹#›</a:t>
            </a:fld>
            <a:endParaRPr kumimoji="1" lang="ja-JP" altLang="en-US"/>
          </a:p>
        </p:txBody>
      </p:sp>
    </p:spTree>
    <p:extLst>
      <p:ext uri="{BB962C8B-B14F-4D97-AF65-F5344CB8AC3E}">
        <p14:creationId xmlns:p14="http://schemas.microsoft.com/office/powerpoint/2010/main" val="1679009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D717C4E-4648-4667-A259-663A2FF4009D}" type="datetimeFigureOut">
              <a:rPr kumimoji="1" lang="ja-JP" altLang="en-US" smtClean="0"/>
              <a:t>2023/5/1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D7AC1DC-9E05-4175-9829-998007DFA5D0}" type="slidenum">
              <a:rPr kumimoji="1" lang="ja-JP" altLang="en-US" smtClean="0"/>
              <a:t>‹#›</a:t>
            </a:fld>
            <a:endParaRPr kumimoji="1" lang="ja-JP" altLang="en-US"/>
          </a:p>
        </p:txBody>
      </p:sp>
    </p:spTree>
    <p:extLst>
      <p:ext uri="{BB962C8B-B14F-4D97-AF65-F5344CB8AC3E}">
        <p14:creationId xmlns:p14="http://schemas.microsoft.com/office/powerpoint/2010/main" val="796154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717C4E-4648-4667-A259-663A2FF4009D}" type="datetimeFigureOut">
              <a:rPr kumimoji="1" lang="ja-JP" altLang="en-US" smtClean="0"/>
              <a:t>2023/5/1</a:t>
            </a:fld>
            <a:endParaRPr kumimoji="1" lang="ja-JP"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7AC1DC-9E05-4175-9829-998007DFA5D0}" type="slidenum">
              <a:rPr kumimoji="1" lang="ja-JP" altLang="en-US" smtClean="0"/>
              <a:t>‹#›</a:t>
            </a:fld>
            <a:endParaRPr kumimoji="1" lang="ja-JP" altLang="en-US"/>
          </a:p>
        </p:txBody>
      </p:sp>
    </p:spTree>
    <p:extLst>
      <p:ext uri="{BB962C8B-B14F-4D97-AF65-F5344CB8AC3E}">
        <p14:creationId xmlns:p14="http://schemas.microsoft.com/office/powerpoint/2010/main" val="3221987961"/>
      </p:ext>
    </p:extLst>
  </p:cSld>
  <p:clrMap bg1="dk1" tx1="lt1" bg2="dk2" tx2="lt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 id="2147484072"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3.png"/><Relationship Id="rId12"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jpg"/><Relationship Id="rId11" Type="http://schemas.openxmlformats.org/officeDocument/2006/relationships/image" Target="../media/image15.jpeg"/><Relationship Id="rId5" Type="http://schemas.openxmlformats.org/officeDocument/2006/relationships/image" Target="../media/image8.png"/><Relationship Id="rId10"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jpe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jp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3082" y="2547256"/>
            <a:ext cx="9615494" cy="1993435"/>
          </a:xfrm>
        </p:spPr>
        <p:txBody>
          <a:bodyPr wrap="square">
            <a:normAutofit fontScale="90000"/>
          </a:bodyPr>
          <a:lstStyle/>
          <a:p>
            <a:pPr algn="ctr"/>
            <a:r>
              <a:rPr lang="en-US" altLang="ja-JP" sz="7200" cap="none" dirty="0"/>
              <a:t>D</a:t>
            </a:r>
            <a:r>
              <a:rPr kumimoji="1" lang="en-US" altLang="ja-JP" sz="7200" cap="none" dirty="0"/>
              <a:t>X</a:t>
            </a:r>
            <a:r>
              <a:rPr kumimoji="1" lang="ja-JP" altLang="en-US" sz="7200" cap="none" dirty="0"/>
              <a:t>ライブラリ</a:t>
            </a:r>
            <a:r>
              <a:rPr kumimoji="1" lang="en-US" altLang="ja-JP" sz="7200" cap="none" dirty="0"/>
              <a:t/>
            </a:r>
            <a:br>
              <a:rPr kumimoji="1" lang="en-US" altLang="ja-JP" sz="7200" cap="none" dirty="0"/>
            </a:br>
            <a:r>
              <a:rPr lang="ja-JP" altLang="en-US" sz="7200" cap="none" dirty="0"/>
              <a:t>第</a:t>
            </a:r>
            <a:r>
              <a:rPr lang="en-US" altLang="ja-JP" sz="7200" cap="none" dirty="0"/>
              <a:t>1</a:t>
            </a:r>
            <a:r>
              <a:rPr lang="ja-JP" altLang="en-US" sz="7200" cap="none" dirty="0"/>
              <a:t>回目</a:t>
            </a:r>
            <a:endParaRPr kumimoji="1" lang="ja-JP" altLang="en-US" sz="7200" cap="none" dirty="0"/>
          </a:p>
        </p:txBody>
      </p:sp>
    </p:spTree>
    <p:extLst>
      <p:ext uri="{BB962C8B-B14F-4D97-AF65-F5344CB8AC3E}">
        <p14:creationId xmlns:p14="http://schemas.microsoft.com/office/powerpoint/2010/main" val="2598668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1" y="21080"/>
            <a:ext cx="12192000" cy="1200329"/>
          </a:xfrm>
          <a:prstGeom prst="rect">
            <a:avLst/>
          </a:prstGeom>
          <a:noFill/>
        </p:spPr>
        <p:txBody>
          <a:bodyPr wrap="square" rtlCol="0">
            <a:spAutoFit/>
          </a:bodyPr>
          <a:lstStyle/>
          <a:p>
            <a:pPr algn="ctr"/>
            <a:r>
              <a:rPr lang="en-US" altLang="ja-JP" sz="7200" dirty="0"/>
              <a:t>DirectX12 Hello Texture</a:t>
            </a:r>
            <a:endParaRPr lang="ja-JP" altLang="en-US" sz="7200" dirty="0"/>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588" y="1221409"/>
            <a:ext cx="7727165" cy="5502528"/>
          </a:xfrm>
          <a:prstGeom prst="rect">
            <a:avLst/>
          </a:prstGeom>
        </p:spPr>
      </p:pic>
      <p:sp>
        <p:nvSpPr>
          <p:cNvPr id="39" name="正方形/長方形 38"/>
          <p:cNvSpPr/>
          <p:nvPr/>
        </p:nvSpPr>
        <p:spPr>
          <a:xfrm>
            <a:off x="8098971" y="1221409"/>
            <a:ext cx="4009725" cy="54987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dirty="0">
                <a:solidFill>
                  <a:schemeClr val="bg1"/>
                </a:solidFill>
              </a:rPr>
              <a:t>マイクロソフトが公開している</a:t>
            </a:r>
            <a:endParaRPr kumimoji="1" lang="en-US" altLang="ja-JP" dirty="0">
              <a:solidFill>
                <a:schemeClr val="bg1"/>
              </a:solidFill>
            </a:endParaRPr>
          </a:p>
          <a:p>
            <a:r>
              <a:rPr lang="ja-JP" altLang="en-US" dirty="0">
                <a:solidFill>
                  <a:schemeClr val="bg1"/>
                </a:solidFill>
              </a:rPr>
              <a:t>「</a:t>
            </a:r>
            <a:r>
              <a:rPr lang="en-US" altLang="ja-JP" dirty="0">
                <a:solidFill>
                  <a:schemeClr val="bg1"/>
                </a:solidFill>
              </a:rPr>
              <a:t>DirectX12</a:t>
            </a:r>
            <a:r>
              <a:rPr lang="ja-JP" altLang="en-US" dirty="0">
                <a:solidFill>
                  <a:schemeClr val="bg1"/>
                </a:solidFill>
              </a:rPr>
              <a:t>で画像を</a:t>
            </a:r>
            <a:r>
              <a:rPr lang="en-US" altLang="ja-JP" dirty="0">
                <a:solidFill>
                  <a:schemeClr val="bg1"/>
                </a:solidFill>
              </a:rPr>
              <a:t>1</a:t>
            </a:r>
            <a:r>
              <a:rPr lang="ja-JP" altLang="en-US" dirty="0">
                <a:solidFill>
                  <a:schemeClr val="bg1"/>
                </a:solidFill>
              </a:rPr>
              <a:t>枚表示する」</a:t>
            </a:r>
            <a:endParaRPr lang="en-US" altLang="ja-JP" dirty="0">
              <a:solidFill>
                <a:schemeClr val="bg1"/>
              </a:solidFill>
            </a:endParaRPr>
          </a:p>
          <a:p>
            <a:r>
              <a:rPr lang="ja-JP" altLang="en-US" dirty="0" err="1">
                <a:solidFill>
                  <a:schemeClr val="bg1"/>
                </a:solidFill>
              </a:rPr>
              <a:t>だけの</a:t>
            </a:r>
            <a:r>
              <a:rPr lang="ja-JP" altLang="en-US" dirty="0">
                <a:solidFill>
                  <a:schemeClr val="bg1"/>
                </a:solidFill>
              </a:rPr>
              <a:t>サンプルプログラム。</a:t>
            </a:r>
            <a:endParaRPr lang="en-US" altLang="ja-JP" dirty="0">
              <a:solidFill>
                <a:schemeClr val="bg1"/>
              </a:solidFill>
            </a:endParaRPr>
          </a:p>
          <a:p>
            <a:endParaRPr kumimoji="1" lang="en-US" altLang="ja-JP" dirty="0">
              <a:solidFill>
                <a:schemeClr val="bg1"/>
              </a:solidFill>
            </a:endParaRPr>
          </a:p>
          <a:p>
            <a:r>
              <a:rPr kumimoji="1" lang="ja-JP" altLang="en-US" dirty="0">
                <a:solidFill>
                  <a:schemeClr val="bg1"/>
                </a:solidFill>
              </a:rPr>
              <a:t>画像</a:t>
            </a:r>
            <a:r>
              <a:rPr kumimoji="1" lang="en-US" altLang="ja-JP" dirty="0">
                <a:solidFill>
                  <a:schemeClr val="bg1"/>
                </a:solidFill>
              </a:rPr>
              <a:t>1</a:t>
            </a:r>
            <a:r>
              <a:rPr kumimoji="1" lang="ja-JP" altLang="en-US" dirty="0">
                <a:solidFill>
                  <a:schemeClr val="bg1"/>
                </a:solidFill>
              </a:rPr>
              <a:t>枚表示するだけのはずなのに</a:t>
            </a:r>
            <a:endParaRPr kumimoji="1" lang="en-US" altLang="ja-JP" dirty="0">
              <a:solidFill>
                <a:schemeClr val="bg1"/>
              </a:solidFill>
            </a:endParaRPr>
          </a:p>
          <a:p>
            <a:r>
              <a:rPr lang="en-US" altLang="ja-JP" sz="3600" dirty="0">
                <a:solidFill>
                  <a:srgbClr val="FF0000"/>
                </a:solidFill>
              </a:rPr>
              <a:t>700</a:t>
            </a:r>
            <a:r>
              <a:rPr lang="ja-JP" altLang="en-US" sz="3600" dirty="0">
                <a:solidFill>
                  <a:srgbClr val="FF0000"/>
                </a:solidFill>
              </a:rPr>
              <a:t>行くらいある</a:t>
            </a:r>
            <a:r>
              <a:rPr lang="en-US" altLang="ja-JP" sz="3600" dirty="0">
                <a:solidFill>
                  <a:srgbClr val="FF0000"/>
                </a:solidFill>
              </a:rPr>
              <a:t>…</a:t>
            </a:r>
          </a:p>
          <a:p>
            <a:endParaRPr lang="ja-JP" altLang="en-US" sz="3600" dirty="0">
              <a:solidFill>
                <a:srgbClr val="FF0000"/>
              </a:solidFill>
            </a:endParaRPr>
          </a:p>
          <a:p>
            <a:endParaRPr kumimoji="1" lang="ja-JP" altLang="en-US" dirty="0">
              <a:solidFill>
                <a:schemeClr val="bg1"/>
              </a:solidFill>
            </a:endParaRPr>
          </a:p>
        </p:txBody>
      </p:sp>
    </p:spTree>
    <p:extLst>
      <p:ext uri="{BB962C8B-B14F-4D97-AF65-F5344CB8AC3E}">
        <p14:creationId xmlns:p14="http://schemas.microsoft.com/office/powerpoint/2010/main" val="266610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1" y="21080"/>
            <a:ext cx="12192000" cy="1200329"/>
          </a:xfrm>
          <a:prstGeom prst="rect">
            <a:avLst/>
          </a:prstGeom>
          <a:noFill/>
        </p:spPr>
        <p:txBody>
          <a:bodyPr wrap="square" rtlCol="0">
            <a:spAutoFit/>
          </a:bodyPr>
          <a:lstStyle/>
          <a:p>
            <a:pPr algn="ctr"/>
            <a:r>
              <a:rPr lang="en-US" altLang="ja-JP" sz="7200" dirty="0"/>
              <a:t>DX</a:t>
            </a:r>
            <a:r>
              <a:rPr lang="ja-JP" altLang="en-US" sz="7200" dirty="0"/>
              <a:t>ライブラリ</a:t>
            </a:r>
            <a:r>
              <a:rPr lang="en-US" altLang="ja-JP" sz="7200" dirty="0"/>
              <a:t>(</a:t>
            </a:r>
            <a:r>
              <a:rPr lang="en-US" altLang="ja-JP" sz="7200" dirty="0" err="1"/>
              <a:t>DXLib</a:t>
            </a:r>
            <a:r>
              <a:rPr lang="en-US" altLang="ja-JP" sz="7200" dirty="0"/>
              <a:t>)</a:t>
            </a:r>
            <a:endParaRPr lang="ja-JP" altLang="en-US" sz="72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3306" y="2144648"/>
            <a:ext cx="3265389" cy="3265389"/>
          </a:xfrm>
          <a:prstGeom prst="rect">
            <a:avLst/>
          </a:prstGeom>
        </p:spPr>
      </p:pic>
    </p:spTree>
    <p:extLst>
      <p:ext uri="{BB962C8B-B14F-4D97-AF65-F5344CB8AC3E}">
        <p14:creationId xmlns:p14="http://schemas.microsoft.com/office/powerpoint/2010/main" val="349641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278025" y="1166648"/>
            <a:ext cx="11698821" cy="556106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 y="8794"/>
            <a:ext cx="12192000" cy="1200329"/>
          </a:xfrm>
          <a:prstGeom prst="rect">
            <a:avLst/>
          </a:prstGeom>
          <a:noFill/>
        </p:spPr>
        <p:txBody>
          <a:bodyPr wrap="square" rtlCol="0">
            <a:spAutoFit/>
          </a:bodyPr>
          <a:lstStyle/>
          <a:p>
            <a:pPr algn="ctr"/>
            <a:r>
              <a:rPr lang="ja-JP" altLang="en-US" sz="7200" dirty="0"/>
              <a:t>ゲームプログラムレイヤー</a:t>
            </a:r>
          </a:p>
        </p:txBody>
      </p:sp>
      <p:grpSp>
        <p:nvGrpSpPr>
          <p:cNvPr id="2" name="グループ化 1"/>
          <p:cNvGrpSpPr/>
          <p:nvPr/>
        </p:nvGrpSpPr>
        <p:grpSpPr>
          <a:xfrm>
            <a:off x="1606256" y="2469037"/>
            <a:ext cx="5861653" cy="1040991"/>
            <a:chOff x="1606256" y="2469037"/>
            <a:chExt cx="5861653" cy="1040991"/>
          </a:xfrm>
        </p:grpSpPr>
        <p:sp>
          <p:nvSpPr>
            <p:cNvPr id="4" name="角丸四角形 3"/>
            <p:cNvSpPr/>
            <p:nvPr/>
          </p:nvSpPr>
          <p:spPr>
            <a:xfrm>
              <a:off x="1606256" y="2469037"/>
              <a:ext cx="5861653" cy="1040991"/>
            </a:xfrm>
            <a:prstGeom prst="roundRect">
              <a:avLst/>
            </a:prstGeom>
            <a:noFill/>
            <a:ln>
              <a:solidFill>
                <a:schemeClr val="bg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8" name="テキスト ボックス 17"/>
            <p:cNvSpPr txBox="1"/>
            <p:nvPr/>
          </p:nvSpPr>
          <p:spPr>
            <a:xfrm>
              <a:off x="1826478" y="2760175"/>
              <a:ext cx="2146432" cy="461665"/>
            </a:xfrm>
            <a:prstGeom prst="rect">
              <a:avLst/>
            </a:prstGeom>
            <a:solidFill>
              <a:schemeClr val="accent1">
                <a:lumMod val="20000"/>
                <a:lumOff val="80000"/>
              </a:schemeClr>
            </a:solidFill>
            <a:ln>
              <a:noFill/>
            </a:ln>
          </p:spPr>
          <p:txBody>
            <a:bodyPr wrap="square" rtlCol="0">
              <a:spAutoFit/>
            </a:bodyPr>
            <a:lstStyle/>
            <a:p>
              <a:r>
                <a:rPr kumimoji="1" lang="ja-JP" altLang="en-US" sz="2400" dirty="0">
                  <a:solidFill>
                    <a:schemeClr val="bg1"/>
                  </a:solidFill>
                </a:rPr>
                <a:t>ゲームエンジン</a:t>
              </a:r>
            </a:p>
          </p:txBody>
        </p:sp>
        <p:pic>
          <p:nvPicPr>
            <p:cNvPr id="19" name="図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4038" y="2571189"/>
              <a:ext cx="2301482" cy="836685"/>
            </a:xfrm>
            <a:prstGeom prst="rect">
              <a:avLst/>
            </a:prstGeom>
          </p:spPr>
        </p:pic>
        <p:pic>
          <p:nvPicPr>
            <p:cNvPr id="20" name="図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5299" y="2516551"/>
              <a:ext cx="873837" cy="952483"/>
            </a:xfrm>
            <a:prstGeom prst="rect">
              <a:avLst/>
            </a:prstGeom>
          </p:spPr>
        </p:pic>
      </p:grpSp>
      <p:sp>
        <p:nvSpPr>
          <p:cNvPr id="26" name="下矢印 25"/>
          <p:cNvSpPr/>
          <p:nvPr/>
        </p:nvSpPr>
        <p:spPr>
          <a:xfrm rot="10800000">
            <a:off x="609397" y="2198322"/>
            <a:ext cx="675996" cy="14405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22649" y="1613547"/>
            <a:ext cx="642937" cy="584775"/>
          </a:xfrm>
          <a:prstGeom prst="rect">
            <a:avLst/>
          </a:prstGeom>
          <a:noFill/>
          <a:ln>
            <a:noFill/>
          </a:ln>
        </p:spPr>
        <p:txBody>
          <a:bodyPr wrap="square" rtlCol="0">
            <a:spAutoFit/>
          </a:bodyPr>
          <a:lstStyle/>
          <a:p>
            <a:pPr algn="ctr"/>
            <a:r>
              <a:rPr lang="ja-JP" altLang="en-US" sz="3200" dirty="0">
                <a:solidFill>
                  <a:schemeClr val="bg1"/>
                </a:solidFill>
              </a:rPr>
              <a:t>高</a:t>
            </a:r>
            <a:endParaRPr kumimoji="1" lang="ja-JP" altLang="en-US" sz="3200" dirty="0">
              <a:solidFill>
                <a:schemeClr val="bg1"/>
              </a:solidFill>
            </a:endParaRPr>
          </a:p>
        </p:txBody>
      </p:sp>
      <p:sp>
        <p:nvSpPr>
          <p:cNvPr id="28" name="下矢印 27"/>
          <p:cNvSpPr/>
          <p:nvPr/>
        </p:nvSpPr>
        <p:spPr>
          <a:xfrm>
            <a:off x="609397" y="4539550"/>
            <a:ext cx="675996" cy="14405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625926" y="5980067"/>
            <a:ext cx="642937" cy="584775"/>
          </a:xfrm>
          <a:prstGeom prst="rect">
            <a:avLst/>
          </a:prstGeom>
          <a:noFill/>
          <a:ln>
            <a:noFill/>
          </a:ln>
        </p:spPr>
        <p:txBody>
          <a:bodyPr wrap="square" rtlCol="0">
            <a:spAutoFit/>
          </a:bodyPr>
          <a:lstStyle/>
          <a:p>
            <a:pPr algn="ctr"/>
            <a:r>
              <a:rPr lang="ja-JP" altLang="en-US" sz="3200" dirty="0">
                <a:solidFill>
                  <a:schemeClr val="bg1"/>
                </a:solidFill>
              </a:rPr>
              <a:t>低</a:t>
            </a:r>
            <a:endParaRPr kumimoji="1" lang="ja-JP" altLang="en-US" sz="3200" dirty="0">
              <a:solidFill>
                <a:schemeClr val="bg1"/>
              </a:solidFill>
            </a:endParaRPr>
          </a:p>
        </p:txBody>
      </p:sp>
      <p:sp>
        <p:nvSpPr>
          <p:cNvPr id="32" name="角丸四角形 31"/>
          <p:cNvSpPr/>
          <p:nvPr/>
        </p:nvSpPr>
        <p:spPr>
          <a:xfrm>
            <a:off x="1619507" y="3868248"/>
            <a:ext cx="10109714" cy="1044076"/>
          </a:xfrm>
          <a:prstGeom prst="roundRect">
            <a:avLst/>
          </a:prstGeom>
          <a:noFill/>
          <a:ln>
            <a:solidFill>
              <a:schemeClr val="bg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3" name="テキスト ボックス 32"/>
          <p:cNvSpPr txBox="1"/>
          <p:nvPr/>
        </p:nvSpPr>
        <p:spPr>
          <a:xfrm>
            <a:off x="1853796" y="4085279"/>
            <a:ext cx="784300" cy="584775"/>
          </a:xfrm>
          <a:prstGeom prst="rect">
            <a:avLst/>
          </a:prstGeom>
          <a:solidFill>
            <a:schemeClr val="accent1">
              <a:lumMod val="20000"/>
              <a:lumOff val="80000"/>
            </a:schemeClr>
          </a:solidFill>
          <a:ln>
            <a:noFill/>
          </a:ln>
        </p:spPr>
        <p:txBody>
          <a:bodyPr wrap="square" rtlCol="0">
            <a:spAutoFit/>
          </a:bodyPr>
          <a:lstStyle/>
          <a:p>
            <a:r>
              <a:rPr lang="en-US" altLang="ja-JP" sz="3200" dirty="0">
                <a:solidFill>
                  <a:schemeClr val="bg1"/>
                </a:solidFill>
              </a:rPr>
              <a:t>API</a:t>
            </a:r>
            <a:endParaRPr kumimoji="1" lang="ja-JP" altLang="en-US" sz="3200" dirty="0">
              <a:solidFill>
                <a:schemeClr val="bg1"/>
              </a:solidFill>
            </a:endParaRPr>
          </a:p>
        </p:txBody>
      </p:sp>
      <p:pic>
        <p:nvPicPr>
          <p:cNvPr id="34" name="図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07151" y="3821461"/>
            <a:ext cx="2763937" cy="1138685"/>
          </a:xfrm>
          <a:prstGeom prst="rect">
            <a:avLst/>
          </a:prstGeom>
        </p:spPr>
      </p:pic>
      <p:pic>
        <p:nvPicPr>
          <p:cNvPr id="35" name="図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0669" y="3950997"/>
            <a:ext cx="2159620" cy="952197"/>
          </a:xfrm>
          <a:prstGeom prst="rect">
            <a:avLst/>
          </a:prstGeom>
        </p:spPr>
      </p:pic>
      <p:sp>
        <p:nvSpPr>
          <p:cNvPr id="36" name="角丸四角形 35"/>
          <p:cNvSpPr/>
          <p:nvPr/>
        </p:nvSpPr>
        <p:spPr>
          <a:xfrm>
            <a:off x="1619507" y="5283830"/>
            <a:ext cx="10109714" cy="1396021"/>
          </a:xfrm>
          <a:prstGeom prst="roundRect">
            <a:avLst/>
          </a:prstGeom>
          <a:noFill/>
          <a:ln>
            <a:solidFill>
              <a:schemeClr val="bg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46" name="角丸四角形 45"/>
          <p:cNvSpPr/>
          <p:nvPr/>
        </p:nvSpPr>
        <p:spPr>
          <a:xfrm>
            <a:off x="1599700" y="1381150"/>
            <a:ext cx="10109714" cy="787610"/>
          </a:xfrm>
          <a:prstGeom prst="roundRect">
            <a:avLst/>
          </a:prstGeom>
          <a:noFill/>
          <a:ln>
            <a:solidFill>
              <a:schemeClr val="bg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47" name="テキスト ボックス 46"/>
          <p:cNvSpPr txBox="1"/>
          <p:nvPr/>
        </p:nvSpPr>
        <p:spPr>
          <a:xfrm>
            <a:off x="1826478" y="1496516"/>
            <a:ext cx="3001546" cy="584775"/>
          </a:xfrm>
          <a:prstGeom prst="rect">
            <a:avLst/>
          </a:prstGeom>
          <a:solidFill>
            <a:schemeClr val="accent1">
              <a:lumMod val="20000"/>
              <a:lumOff val="80000"/>
            </a:schemeClr>
          </a:solidFill>
          <a:ln>
            <a:noFill/>
          </a:ln>
        </p:spPr>
        <p:txBody>
          <a:bodyPr wrap="square" rtlCol="0">
            <a:spAutoFit/>
          </a:bodyPr>
          <a:lstStyle/>
          <a:p>
            <a:r>
              <a:rPr kumimoji="1" lang="ja-JP" altLang="en-US" sz="3200" dirty="0">
                <a:solidFill>
                  <a:schemeClr val="bg1"/>
                </a:solidFill>
              </a:rPr>
              <a:t>アプリケーション</a:t>
            </a:r>
          </a:p>
        </p:txBody>
      </p:sp>
      <p:grpSp>
        <p:nvGrpSpPr>
          <p:cNvPr id="3" name="グループ化 2"/>
          <p:cNvGrpSpPr/>
          <p:nvPr/>
        </p:nvGrpSpPr>
        <p:grpSpPr>
          <a:xfrm>
            <a:off x="7557432" y="2474903"/>
            <a:ext cx="4140376" cy="1040991"/>
            <a:chOff x="7557432" y="2474903"/>
            <a:chExt cx="4140376" cy="1040991"/>
          </a:xfrm>
          <a:solidFill>
            <a:schemeClr val="accent3">
              <a:lumMod val="60000"/>
              <a:lumOff val="40000"/>
            </a:schemeClr>
          </a:solidFill>
        </p:grpSpPr>
        <p:sp>
          <p:nvSpPr>
            <p:cNvPr id="50" name="角丸四角形 49"/>
            <p:cNvSpPr/>
            <p:nvPr/>
          </p:nvSpPr>
          <p:spPr>
            <a:xfrm>
              <a:off x="7557432" y="2474903"/>
              <a:ext cx="4140376" cy="1040991"/>
            </a:xfrm>
            <a:prstGeom prst="roundRect">
              <a:avLst/>
            </a:prstGeom>
            <a:grpFill/>
            <a:ln>
              <a:solidFill>
                <a:schemeClr val="bg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solidFill>
                  <a:schemeClr val="bg1"/>
                </a:solidFill>
              </a:endParaRPr>
            </a:p>
          </p:txBody>
        </p:sp>
        <p:sp>
          <p:nvSpPr>
            <p:cNvPr id="51" name="テキスト ボックス 50"/>
            <p:cNvSpPr txBox="1"/>
            <p:nvPr/>
          </p:nvSpPr>
          <p:spPr>
            <a:xfrm>
              <a:off x="7640942" y="2789476"/>
              <a:ext cx="2071373" cy="400110"/>
            </a:xfrm>
            <a:prstGeom prst="rect">
              <a:avLst/>
            </a:prstGeom>
            <a:grpFill/>
            <a:ln>
              <a:noFill/>
            </a:ln>
          </p:spPr>
          <p:txBody>
            <a:bodyPr wrap="square" rtlCol="0">
              <a:spAutoFit/>
            </a:bodyPr>
            <a:lstStyle/>
            <a:p>
              <a:r>
                <a:rPr lang="ja-JP" altLang="en-US" sz="2000" dirty="0">
                  <a:solidFill>
                    <a:schemeClr val="bg1"/>
                  </a:solidFill>
                </a:rPr>
                <a:t>ゲームライブラリ</a:t>
              </a:r>
              <a:endParaRPr kumimoji="1" lang="ja-JP" altLang="en-US" sz="2000" dirty="0">
                <a:solidFill>
                  <a:schemeClr val="bg1"/>
                </a:solidFill>
              </a:endParaRPr>
            </a:p>
          </p:txBody>
        </p:sp>
        <p:pic>
          <p:nvPicPr>
            <p:cNvPr id="52" name="図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06379" y="2504746"/>
              <a:ext cx="979938" cy="979938"/>
            </a:xfrm>
            <a:prstGeom prst="rect">
              <a:avLst/>
            </a:prstGeom>
            <a:grpFill/>
          </p:spPr>
        </p:pic>
      </p:grpSp>
      <p:sp>
        <p:nvSpPr>
          <p:cNvPr id="31" name="テキスト ボックス 30"/>
          <p:cNvSpPr txBox="1"/>
          <p:nvPr/>
        </p:nvSpPr>
        <p:spPr>
          <a:xfrm>
            <a:off x="6155212" y="1466831"/>
            <a:ext cx="3611033" cy="584775"/>
          </a:xfrm>
          <a:prstGeom prst="rect">
            <a:avLst/>
          </a:prstGeom>
          <a:noFill/>
          <a:ln>
            <a:noFill/>
          </a:ln>
        </p:spPr>
        <p:txBody>
          <a:bodyPr wrap="square" rtlCol="0">
            <a:spAutoFit/>
          </a:bodyPr>
          <a:lstStyle/>
          <a:p>
            <a:r>
              <a:rPr kumimoji="1" lang="ja-JP" altLang="en-US" sz="3200" dirty="0">
                <a:solidFill>
                  <a:schemeClr val="bg1"/>
                </a:solidFill>
              </a:rPr>
              <a:t>ゲームのプログラム</a:t>
            </a:r>
          </a:p>
        </p:txBody>
      </p:sp>
      <p:sp>
        <p:nvSpPr>
          <p:cNvPr id="39" name="下矢印 38"/>
          <p:cNvSpPr/>
          <p:nvPr/>
        </p:nvSpPr>
        <p:spPr>
          <a:xfrm>
            <a:off x="3632375" y="2210883"/>
            <a:ext cx="1849179" cy="242463"/>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下矢印 53"/>
          <p:cNvSpPr/>
          <p:nvPr/>
        </p:nvSpPr>
        <p:spPr>
          <a:xfrm>
            <a:off x="3632375" y="3577326"/>
            <a:ext cx="1849179" cy="242463"/>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下矢印 54"/>
          <p:cNvSpPr/>
          <p:nvPr/>
        </p:nvSpPr>
        <p:spPr>
          <a:xfrm>
            <a:off x="5618730" y="4983237"/>
            <a:ext cx="1849179" cy="242463"/>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下矢印 55"/>
          <p:cNvSpPr/>
          <p:nvPr/>
        </p:nvSpPr>
        <p:spPr>
          <a:xfrm>
            <a:off x="8618865" y="2205802"/>
            <a:ext cx="1849179" cy="242463"/>
          </a:xfrm>
          <a:prstGeom prst="down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下矢印 56"/>
          <p:cNvSpPr/>
          <p:nvPr/>
        </p:nvSpPr>
        <p:spPr>
          <a:xfrm>
            <a:off x="8618865" y="3559142"/>
            <a:ext cx="1849179" cy="242463"/>
          </a:xfrm>
          <a:prstGeom prst="down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41366" y="5351351"/>
            <a:ext cx="804660" cy="702760"/>
          </a:xfrm>
          <a:prstGeom prst="rect">
            <a:avLst/>
          </a:prstGeom>
        </p:spPr>
      </p:pic>
      <p:pic>
        <p:nvPicPr>
          <p:cNvPr id="49" name="図 4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65502" y="5355138"/>
            <a:ext cx="1475791" cy="682964"/>
          </a:xfrm>
          <a:prstGeom prst="rect">
            <a:avLst/>
          </a:prstGeom>
        </p:spPr>
      </p:pic>
      <p:sp>
        <p:nvSpPr>
          <p:cNvPr id="38" name="テキスト ボックス 37"/>
          <p:cNvSpPr txBox="1"/>
          <p:nvPr/>
        </p:nvSpPr>
        <p:spPr>
          <a:xfrm>
            <a:off x="1853795" y="5467025"/>
            <a:ext cx="3163777" cy="1077218"/>
          </a:xfrm>
          <a:prstGeom prst="rect">
            <a:avLst/>
          </a:prstGeom>
          <a:solidFill>
            <a:schemeClr val="accent1">
              <a:lumMod val="20000"/>
              <a:lumOff val="80000"/>
            </a:schemeClr>
          </a:solidFill>
          <a:ln>
            <a:noFill/>
          </a:ln>
        </p:spPr>
        <p:txBody>
          <a:bodyPr wrap="square" rtlCol="0">
            <a:spAutoFit/>
          </a:bodyPr>
          <a:lstStyle/>
          <a:p>
            <a:pPr algn="ctr"/>
            <a:r>
              <a:rPr kumimoji="1" lang="en-US" altLang="ja-JP" sz="3200" dirty="0">
                <a:solidFill>
                  <a:schemeClr val="bg1"/>
                </a:solidFill>
              </a:rPr>
              <a:t>OS</a:t>
            </a:r>
          </a:p>
          <a:p>
            <a:pPr algn="ctr"/>
            <a:r>
              <a:rPr kumimoji="1" lang="en-US" altLang="ja-JP" sz="3200" dirty="0">
                <a:solidFill>
                  <a:schemeClr val="bg1"/>
                </a:solidFill>
              </a:rPr>
              <a:t>(</a:t>
            </a:r>
            <a:r>
              <a:rPr kumimoji="1" lang="ja-JP" altLang="en-US" sz="3200" dirty="0">
                <a:solidFill>
                  <a:schemeClr val="bg1"/>
                </a:solidFill>
              </a:rPr>
              <a:t>プラットフォーム</a:t>
            </a:r>
            <a:r>
              <a:rPr kumimoji="1" lang="en-US" altLang="ja-JP" sz="3200" dirty="0">
                <a:solidFill>
                  <a:schemeClr val="bg1"/>
                </a:solidFill>
              </a:rPr>
              <a:t>)</a:t>
            </a:r>
            <a:endParaRPr kumimoji="1" lang="ja-JP" altLang="en-US" sz="3200" dirty="0">
              <a:solidFill>
                <a:schemeClr val="bg1"/>
              </a:solidFill>
            </a:endParaRPr>
          </a:p>
        </p:txBody>
      </p:sp>
      <p:pic>
        <p:nvPicPr>
          <p:cNvPr id="5" name="Picture 2" descr="Windows 11｜パソコンを Microsoft Windows 11 OS にアップグレード | レノボ・ ジャパン">
            <a:extLst>
              <a:ext uri="{FF2B5EF4-FFF2-40B4-BE49-F238E27FC236}">
                <a16:creationId xmlns:a16="http://schemas.microsoft.com/office/drawing/2014/main" xmlns="" id="{8B5BCD19-DD65-56B0-5125-E5075DA5541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14519" y="4930660"/>
            <a:ext cx="3918512" cy="15837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layStation®5 | Play Has No Limits | PlayStation">
            <a:extLst>
              <a:ext uri="{FF2B5EF4-FFF2-40B4-BE49-F238E27FC236}">
                <a16:creationId xmlns:a16="http://schemas.microsoft.com/office/drawing/2014/main" xmlns="" id="{8EC1E61B-D536-26DF-D226-D16581BBB90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618730" y="6013760"/>
            <a:ext cx="2600445" cy="6604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Xbox Series ゲーム機本体 | テレビゲーム - 通販 | Amazon">
            <a:extLst>
              <a:ext uri="{FF2B5EF4-FFF2-40B4-BE49-F238E27FC236}">
                <a16:creationId xmlns:a16="http://schemas.microsoft.com/office/drawing/2014/main" xmlns="" id="{2412F294-8C9B-48A6-BE36-380A76989C1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600586" y="5983920"/>
            <a:ext cx="3001546" cy="802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26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1" y="21080"/>
            <a:ext cx="12192000" cy="1200329"/>
          </a:xfrm>
          <a:prstGeom prst="rect">
            <a:avLst/>
          </a:prstGeom>
          <a:noFill/>
        </p:spPr>
        <p:txBody>
          <a:bodyPr wrap="square" rtlCol="0">
            <a:spAutoFit/>
          </a:bodyPr>
          <a:lstStyle/>
          <a:p>
            <a:pPr algn="ctr"/>
            <a:r>
              <a:rPr lang="en-US" altLang="ja-JP" sz="7200" dirty="0" err="1"/>
              <a:t>DXLib</a:t>
            </a:r>
            <a:r>
              <a:rPr lang="en-US" altLang="ja-JP" sz="7200" dirty="0"/>
              <a:t> Hello Texture</a:t>
            </a:r>
            <a:endParaRPr lang="ja-JP" altLang="en-US" sz="72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127" y="1750373"/>
            <a:ext cx="11399748" cy="4302084"/>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2991" y="5236190"/>
            <a:ext cx="1404095" cy="1404095"/>
          </a:xfrm>
          <a:prstGeom prst="rect">
            <a:avLst/>
          </a:prstGeom>
        </p:spPr>
      </p:pic>
      <p:sp>
        <p:nvSpPr>
          <p:cNvPr id="5" name="角丸四角形吹き出し 4"/>
          <p:cNvSpPr/>
          <p:nvPr/>
        </p:nvSpPr>
        <p:spPr>
          <a:xfrm>
            <a:off x="10080171" y="4191000"/>
            <a:ext cx="1436915" cy="685800"/>
          </a:xfrm>
          <a:prstGeom prst="wedgeRoundRectCallout">
            <a:avLst>
              <a:gd name="adj1" fmla="val 1136"/>
              <a:gd name="adj2" fmla="val 95833"/>
              <a:gd name="adj3" fmla="val 16667"/>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ﾄﾞﾔｧ</a:t>
            </a:r>
            <a:endParaRPr kumimoji="1" lang="ja-JP" altLang="en-US" dirty="0">
              <a:solidFill>
                <a:schemeClr val="bg1"/>
              </a:solidFill>
            </a:endParaRPr>
          </a:p>
        </p:txBody>
      </p:sp>
    </p:spTree>
    <p:extLst>
      <p:ext uri="{BB962C8B-B14F-4D97-AF65-F5344CB8AC3E}">
        <p14:creationId xmlns:p14="http://schemas.microsoft.com/office/powerpoint/2010/main" val="3086848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1" y="21080"/>
            <a:ext cx="12192000" cy="1200329"/>
          </a:xfrm>
          <a:prstGeom prst="rect">
            <a:avLst/>
          </a:prstGeom>
          <a:noFill/>
        </p:spPr>
        <p:txBody>
          <a:bodyPr wrap="square" rtlCol="0">
            <a:spAutoFit/>
          </a:bodyPr>
          <a:lstStyle/>
          <a:p>
            <a:pPr algn="ctr"/>
            <a:r>
              <a:rPr lang="ja-JP" altLang="en-US" sz="7200" dirty="0"/>
              <a:t>この</a:t>
            </a:r>
            <a:r>
              <a:rPr lang="ja-JP" altLang="en-US" sz="7200"/>
              <a:t>授業</a:t>
            </a:r>
            <a:r>
              <a:rPr lang="ja-JP" altLang="en-US" sz="7200" smtClean="0"/>
              <a:t>の目的</a:t>
            </a:r>
            <a:endParaRPr lang="ja-JP" altLang="en-US" sz="7200" dirty="0"/>
          </a:p>
        </p:txBody>
      </p:sp>
      <p:sp>
        <p:nvSpPr>
          <p:cNvPr id="4" name="正方形/長方形 3"/>
          <p:cNvSpPr/>
          <p:nvPr/>
        </p:nvSpPr>
        <p:spPr>
          <a:xfrm>
            <a:off x="363807" y="1865987"/>
            <a:ext cx="11464387" cy="395019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sz="8000" dirty="0">
                <a:solidFill>
                  <a:schemeClr val="bg1"/>
                </a:solidFill>
              </a:rPr>
              <a:t>ゲームライブラリを使って</a:t>
            </a:r>
            <a:endParaRPr lang="en-US" altLang="ja-JP" sz="8000" dirty="0">
              <a:solidFill>
                <a:schemeClr val="bg1"/>
              </a:solidFill>
            </a:endParaRPr>
          </a:p>
          <a:p>
            <a:pPr algn="ctr"/>
            <a:r>
              <a:rPr lang="ja-JP" altLang="en-US" sz="8000" dirty="0">
                <a:solidFill>
                  <a:schemeClr val="bg1"/>
                </a:solidFill>
              </a:rPr>
              <a:t>ゲームを作る技術を</a:t>
            </a:r>
            <a:endParaRPr lang="en-US" altLang="ja-JP" sz="8000" dirty="0">
              <a:solidFill>
                <a:schemeClr val="bg1"/>
              </a:solidFill>
            </a:endParaRPr>
          </a:p>
          <a:p>
            <a:pPr algn="ctr"/>
            <a:r>
              <a:rPr lang="en-US" altLang="ja-JP" sz="8000" dirty="0">
                <a:solidFill>
                  <a:schemeClr val="bg1"/>
                </a:solidFill>
              </a:rPr>
              <a:t>DX</a:t>
            </a:r>
            <a:r>
              <a:rPr lang="ja-JP" altLang="en-US" sz="8000" dirty="0">
                <a:solidFill>
                  <a:schemeClr val="bg1"/>
                </a:solidFill>
              </a:rPr>
              <a:t>ライブラリを通じて学ぶ</a:t>
            </a:r>
          </a:p>
          <a:p>
            <a:pPr algn="ctr"/>
            <a:endParaRPr kumimoji="1" lang="ja-JP" altLang="en-US" sz="4800" dirty="0">
              <a:solidFill>
                <a:schemeClr val="bg1"/>
              </a:solidFill>
            </a:endParaRPr>
          </a:p>
        </p:txBody>
      </p:sp>
    </p:spTree>
    <p:extLst>
      <p:ext uri="{BB962C8B-B14F-4D97-AF65-F5344CB8AC3E}">
        <p14:creationId xmlns:p14="http://schemas.microsoft.com/office/powerpoint/2010/main" val="283669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1" y="21080"/>
            <a:ext cx="12192000" cy="1200329"/>
          </a:xfrm>
          <a:prstGeom prst="rect">
            <a:avLst/>
          </a:prstGeom>
          <a:noFill/>
        </p:spPr>
        <p:txBody>
          <a:bodyPr wrap="square" rtlCol="0">
            <a:spAutoFit/>
          </a:bodyPr>
          <a:lstStyle/>
          <a:p>
            <a:pPr algn="ctr"/>
            <a:r>
              <a:rPr lang="ja-JP" altLang="en-US" sz="7200" dirty="0"/>
              <a:t>この授業の目的</a:t>
            </a:r>
          </a:p>
        </p:txBody>
      </p:sp>
      <p:sp>
        <p:nvSpPr>
          <p:cNvPr id="4" name="正方形/長方形 3"/>
          <p:cNvSpPr/>
          <p:nvPr/>
        </p:nvSpPr>
        <p:spPr>
          <a:xfrm>
            <a:off x="363807" y="1865987"/>
            <a:ext cx="11464387" cy="395019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7200" dirty="0">
                <a:solidFill>
                  <a:schemeClr val="bg1"/>
                </a:solidFill>
              </a:rPr>
              <a:t>DX</a:t>
            </a:r>
            <a:r>
              <a:rPr lang="ja-JP" altLang="en-US" sz="7200" dirty="0">
                <a:solidFill>
                  <a:schemeClr val="bg1"/>
                </a:solidFill>
              </a:rPr>
              <a:t>ライブラリを使って</a:t>
            </a:r>
            <a:endParaRPr lang="en-US" altLang="ja-JP" sz="7200" dirty="0">
              <a:solidFill>
                <a:schemeClr val="bg1"/>
              </a:solidFill>
            </a:endParaRPr>
          </a:p>
          <a:p>
            <a:pPr algn="ctr"/>
            <a:r>
              <a:rPr lang="ja-JP" altLang="en-US" sz="7200" dirty="0">
                <a:solidFill>
                  <a:schemeClr val="bg1"/>
                </a:solidFill>
              </a:rPr>
              <a:t>ゲームを作るために</a:t>
            </a:r>
            <a:endParaRPr lang="en-US" altLang="ja-JP" sz="7200" dirty="0">
              <a:solidFill>
                <a:schemeClr val="bg1"/>
              </a:solidFill>
            </a:endParaRPr>
          </a:p>
          <a:p>
            <a:pPr algn="ctr"/>
            <a:r>
              <a:rPr lang="en-US" altLang="ja-JP" sz="7200" dirty="0">
                <a:solidFill>
                  <a:schemeClr val="bg1"/>
                </a:solidFill>
              </a:rPr>
              <a:t>DX</a:t>
            </a:r>
            <a:r>
              <a:rPr lang="ja-JP" altLang="en-US" sz="7200" dirty="0">
                <a:solidFill>
                  <a:schemeClr val="bg1"/>
                </a:solidFill>
              </a:rPr>
              <a:t>ライブラリの使い方を学ぶ</a:t>
            </a:r>
          </a:p>
          <a:p>
            <a:pPr algn="ctr"/>
            <a:endParaRPr kumimoji="1" lang="ja-JP" altLang="en-US" sz="4800" dirty="0">
              <a:solidFill>
                <a:schemeClr val="bg1"/>
              </a:solidFill>
            </a:endParaRPr>
          </a:p>
        </p:txBody>
      </p:sp>
    </p:spTree>
    <p:extLst>
      <p:ext uri="{BB962C8B-B14F-4D97-AF65-F5344CB8AC3E}">
        <p14:creationId xmlns:p14="http://schemas.microsoft.com/office/powerpoint/2010/main" val="16976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1" y="21080"/>
            <a:ext cx="12192000" cy="1200329"/>
          </a:xfrm>
          <a:prstGeom prst="rect">
            <a:avLst/>
          </a:prstGeom>
          <a:noFill/>
        </p:spPr>
        <p:txBody>
          <a:bodyPr wrap="square" rtlCol="0">
            <a:spAutoFit/>
          </a:bodyPr>
          <a:lstStyle/>
          <a:p>
            <a:pPr algn="ctr"/>
            <a:r>
              <a:rPr lang="en-US" altLang="ja-JP" sz="7200" dirty="0"/>
              <a:t>DX</a:t>
            </a:r>
            <a:r>
              <a:rPr lang="ja-JP" altLang="en-US" sz="7200" dirty="0"/>
              <a:t>ライブラリ</a:t>
            </a:r>
            <a:r>
              <a:rPr lang="en-US" altLang="ja-JP" sz="7200" dirty="0"/>
              <a:t>(</a:t>
            </a:r>
            <a:r>
              <a:rPr lang="en-US" altLang="ja-JP" sz="7200" dirty="0" err="1"/>
              <a:t>DXLib</a:t>
            </a:r>
            <a:r>
              <a:rPr lang="en-US" altLang="ja-JP" sz="7200" dirty="0"/>
              <a:t>)</a:t>
            </a:r>
            <a:endParaRPr lang="ja-JP" altLang="en-US" sz="72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3306" y="2144648"/>
            <a:ext cx="3265389" cy="3265389"/>
          </a:xfrm>
          <a:prstGeom prst="rect">
            <a:avLst/>
          </a:prstGeom>
        </p:spPr>
      </p:pic>
    </p:spTree>
    <p:extLst>
      <p:ext uri="{BB962C8B-B14F-4D97-AF65-F5344CB8AC3E}">
        <p14:creationId xmlns:p14="http://schemas.microsoft.com/office/powerpoint/2010/main" val="2984146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テキスト ボックス 29"/>
          <p:cNvSpPr txBox="1"/>
          <p:nvPr/>
        </p:nvSpPr>
        <p:spPr>
          <a:xfrm>
            <a:off x="1" y="7342"/>
            <a:ext cx="12192000" cy="1200329"/>
          </a:xfrm>
          <a:prstGeom prst="rect">
            <a:avLst/>
          </a:prstGeom>
          <a:noFill/>
        </p:spPr>
        <p:txBody>
          <a:bodyPr wrap="square" rtlCol="0">
            <a:spAutoFit/>
          </a:bodyPr>
          <a:lstStyle/>
          <a:p>
            <a:pPr algn="ctr"/>
            <a:r>
              <a:rPr lang="en-US" altLang="ja-JP" sz="7200" dirty="0"/>
              <a:t>DirectX</a:t>
            </a:r>
            <a:r>
              <a:rPr lang="ja-JP" altLang="en-US" sz="7200" dirty="0"/>
              <a:t>とは？</a:t>
            </a:r>
          </a:p>
        </p:txBody>
      </p:sp>
      <p:sp>
        <p:nvSpPr>
          <p:cNvPr id="49" name="正方形/長方形 48"/>
          <p:cNvSpPr/>
          <p:nvPr/>
        </p:nvSpPr>
        <p:spPr>
          <a:xfrm>
            <a:off x="284690" y="1166648"/>
            <a:ext cx="11698821" cy="556106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3805" y="2974785"/>
            <a:ext cx="4720590" cy="1944785"/>
          </a:xfrm>
          <a:prstGeom prst="rect">
            <a:avLst/>
          </a:prstGeom>
        </p:spPr>
      </p:pic>
    </p:spTree>
    <p:extLst>
      <p:ext uri="{BB962C8B-B14F-4D97-AF65-F5344CB8AC3E}">
        <p14:creationId xmlns:p14="http://schemas.microsoft.com/office/powerpoint/2010/main" val="280606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テキスト ボックス 29"/>
          <p:cNvSpPr txBox="1"/>
          <p:nvPr/>
        </p:nvSpPr>
        <p:spPr>
          <a:xfrm>
            <a:off x="1" y="7342"/>
            <a:ext cx="12192000" cy="1200329"/>
          </a:xfrm>
          <a:prstGeom prst="rect">
            <a:avLst/>
          </a:prstGeom>
          <a:noFill/>
        </p:spPr>
        <p:txBody>
          <a:bodyPr wrap="square" rtlCol="0">
            <a:spAutoFit/>
          </a:bodyPr>
          <a:lstStyle/>
          <a:p>
            <a:pPr algn="ctr"/>
            <a:r>
              <a:rPr lang="en-US" altLang="ja-JP" sz="7200" dirty="0">
                <a:solidFill>
                  <a:srgbClr val="FF0000"/>
                </a:solidFill>
              </a:rPr>
              <a:t>A</a:t>
            </a:r>
            <a:r>
              <a:rPr lang="en-US" altLang="ja-JP" sz="5400" dirty="0"/>
              <a:t>pplication</a:t>
            </a:r>
            <a:r>
              <a:rPr lang="en-US" altLang="ja-JP" sz="6600" dirty="0"/>
              <a:t> </a:t>
            </a:r>
            <a:r>
              <a:rPr lang="en-US" altLang="ja-JP" sz="7200" dirty="0">
                <a:solidFill>
                  <a:srgbClr val="FF0000"/>
                </a:solidFill>
              </a:rPr>
              <a:t>P</a:t>
            </a:r>
            <a:r>
              <a:rPr lang="en-US" altLang="ja-JP" sz="5400" dirty="0"/>
              <a:t>rogramming</a:t>
            </a:r>
            <a:r>
              <a:rPr lang="en-US" altLang="ja-JP" sz="6600" dirty="0"/>
              <a:t> </a:t>
            </a:r>
            <a:r>
              <a:rPr lang="en-US" altLang="ja-JP" sz="7200" dirty="0">
                <a:solidFill>
                  <a:srgbClr val="FF0000"/>
                </a:solidFill>
              </a:rPr>
              <a:t>I</a:t>
            </a:r>
            <a:r>
              <a:rPr lang="en-US" altLang="ja-JP" sz="5400" dirty="0"/>
              <a:t>nterface</a:t>
            </a:r>
            <a:endParaRPr lang="ja-JP" altLang="en-US" sz="6600" dirty="0"/>
          </a:p>
        </p:txBody>
      </p:sp>
      <p:sp>
        <p:nvSpPr>
          <p:cNvPr id="49" name="正方形/長方形 48"/>
          <p:cNvSpPr/>
          <p:nvPr/>
        </p:nvSpPr>
        <p:spPr>
          <a:xfrm>
            <a:off x="284690" y="1166648"/>
            <a:ext cx="11698821" cy="556106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43" y="2366977"/>
            <a:ext cx="3255936" cy="4207994"/>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6132" y="2366977"/>
            <a:ext cx="3255936" cy="4207994"/>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821" y="2366977"/>
            <a:ext cx="3255936" cy="4207994"/>
          </a:xfrm>
          <a:prstGeom prst="rect">
            <a:avLst/>
          </a:prstGeom>
        </p:spPr>
      </p:pic>
      <p:sp>
        <p:nvSpPr>
          <p:cNvPr id="4" name="テキスト ボックス 3"/>
          <p:cNvSpPr txBox="1"/>
          <p:nvPr/>
        </p:nvSpPr>
        <p:spPr>
          <a:xfrm>
            <a:off x="8640721" y="2971800"/>
            <a:ext cx="2464136" cy="523220"/>
          </a:xfrm>
          <a:prstGeom prst="rect">
            <a:avLst/>
          </a:prstGeom>
          <a:noFill/>
        </p:spPr>
        <p:txBody>
          <a:bodyPr wrap="none" rtlCol="0">
            <a:spAutoFit/>
          </a:bodyPr>
          <a:lstStyle/>
          <a:p>
            <a:r>
              <a:rPr kumimoji="1" lang="ja-JP" altLang="en-US" sz="2800" dirty="0">
                <a:solidFill>
                  <a:schemeClr val="bg1"/>
                </a:solidFill>
              </a:rPr>
              <a:t>１番　口座開設</a:t>
            </a:r>
          </a:p>
        </p:txBody>
      </p:sp>
      <p:sp>
        <p:nvSpPr>
          <p:cNvPr id="10" name="テキスト ボックス 9"/>
          <p:cNvSpPr txBox="1"/>
          <p:nvPr/>
        </p:nvSpPr>
        <p:spPr>
          <a:xfrm>
            <a:off x="4902032" y="2971800"/>
            <a:ext cx="2643672" cy="523220"/>
          </a:xfrm>
          <a:prstGeom prst="rect">
            <a:avLst/>
          </a:prstGeom>
          <a:noFill/>
        </p:spPr>
        <p:txBody>
          <a:bodyPr wrap="none" rtlCol="0">
            <a:spAutoFit/>
          </a:bodyPr>
          <a:lstStyle/>
          <a:p>
            <a:r>
              <a:rPr lang="ja-JP" altLang="en-US" sz="2800" dirty="0">
                <a:solidFill>
                  <a:schemeClr val="bg1"/>
                </a:solidFill>
              </a:rPr>
              <a:t>２</a:t>
            </a:r>
            <a:r>
              <a:rPr kumimoji="1" lang="ja-JP" altLang="en-US" sz="2800" dirty="0">
                <a:solidFill>
                  <a:schemeClr val="bg1"/>
                </a:solidFill>
              </a:rPr>
              <a:t>番　振込・引出</a:t>
            </a:r>
          </a:p>
        </p:txBody>
      </p:sp>
      <p:sp>
        <p:nvSpPr>
          <p:cNvPr id="11" name="テキスト ボックス 10"/>
          <p:cNvSpPr txBox="1"/>
          <p:nvPr/>
        </p:nvSpPr>
        <p:spPr>
          <a:xfrm>
            <a:off x="1508638" y="2971800"/>
            <a:ext cx="1745991" cy="523220"/>
          </a:xfrm>
          <a:prstGeom prst="rect">
            <a:avLst/>
          </a:prstGeom>
          <a:noFill/>
        </p:spPr>
        <p:txBody>
          <a:bodyPr wrap="none" rtlCol="0">
            <a:spAutoFit/>
          </a:bodyPr>
          <a:lstStyle/>
          <a:p>
            <a:r>
              <a:rPr lang="ja-JP" altLang="en-US" sz="2800" dirty="0">
                <a:solidFill>
                  <a:schemeClr val="bg1"/>
                </a:solidFill>
              </a:rPr>
              <a:t>３</a:t>
            </a:r>
            <a:r>
              <a:rPr kumimoji="1" lang="ja-JP" altLang="en-US" sz="2800" dirty="0">
                <a:solidFill>
                  <a:schemeClr val="bg1"/>
                </a:solidFill>
              </a:rPr>
              <a:t>番　相談</a:t>
            </a:r>
          </a:p>
        </p:txBody>
      </p:sp>
      <p:sp>
        <p:nvSpPr>
          <p:cNvPr id="5" name="テキスト ボックス 4"/>
          <p:cNvSpPr txBox="1"/>
          <p:nvPr/>
        </p:nvSpPr>
        <p:spPr>
          <a:xfrm>
            <a:off x="3748243" y="1433381"/>
            <a:ext cx="4695516" cy="707886"/>
          </a:xfrm>
          <a:prstGeom prst="rect">
            <a:avLst/>
          </a:prstGeom>
          <a:noFill/>
        </p:spPr>
        <p:txBody>
          <a:bodyPr wrap="none" rtlCol="0">
            <a:spAutoFit/>
          </a:bodyPr>
          <a:lstStyle/>
          <a:p>
            <a:r>
              <a:rPr kumimoji="1" lang="en-US" altLang="ja-JP" sz="4000" dirty="0">
                <a:solidFill>
                  <a:schemeClr val="bg1"/>
                </a:solidFill>
              </a:rPr>
              <a:t>API</a:t>
            </a:r>
            <a:r>
              <a:rPr kumimoji="1" lang="ja-JP" altLang="en-US" sz="4000" dirty="0">
                <a:solidFill>
                  <a:schemeClr val="bg1"/>
                </a:solidFill>
              </a:rPr>
              <a:t>とは「窓口」である</a:t>
            </a:r>
          </a:p>
        </p:txBody>
      </p:sp>
    </p:spTree>
    <p:extLst>
      <p:ext uri="{BB962C8B-B14F-4D97-AF65-F5344CB8AC3E}">
        <p14:creationId xmlns:p14="http://schemas.microsoft.com/office/powerpoint/2010/main" val="269787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テキスト ボックス 29"/>
          <p:cNvSpPr txBox="1"/>
          <p:nvPr/>
        </p:nvSpPr>
        <p:spPr>
          <a:xfrm>
            <a:off x="1" y="7342"/>
            <a:ext cx="12192000" cy="1200329"/>
          </a:xfrm>
          <a:prstGeom prst="rect">
            <a:avLst/>
          </a:prstGeom>
          <a:noFill/>
        </p:spPr>
        <p:txBody>
          <a:bodyPr wrap="square" rtlCol="0">
            <a:spAutoFit/>
          </a:bodyPr>
          <a:lstStyle/>
          <a:p>
            <a:pPr algn="ctr"/>
            <a:r>
              <a:rPr lang="en-US" altLang="ja-JP" sz="7200" dirty="0">
                <a:solidFill>
                  <a:srgbClr val="FF0000"/>
                </a:solidFill>
              </a:rPr>
              <a:t>A</a:t>
            </a:r>
            <a:r>
              <a:rPr lang="en-US" altLang="ja-JP" sz="5400" dirty="0"/>
              <a:t>pplication</a:t>
            </a:r>
            <a:r>
              <a:rPr lang="en-US" altLang="ja-JP" sz="6600" dirty="0"/>
              <a:t> </a:t>
            </a:r>
            <a:r>
              <a:rPr lang="en-US" altLang="ja-JP" sz="7200" dirty="0">
                <a:solidFill>
                  <a:srgbClr val="FF0000"/>
                </a:solidFill>
              </a:rPr>
              <a:t>P</a:t>
            </a:r>
            <a:r>
              <a:rPr lang="en-US" altLang="ja-JP" sz="5400" dirty="0"/>
              <a:t>rogramming</a:t>
            </a:r>
            <a:r>
              <a:rPr lang="en-US" altLang="ja-JP" sz="6600" dirty="0"/>
              <a:t> </a:t>
            </a:r>
            <a:r>
              <a:rPr lang="en-US" altLang="ja-JP" sz="7200" dirty="0">
                <a:solidFill>
                  <a:srgbClr val="FF0000"/>
                </a:solidFill>
              </a:rPr>
              <a:t>I</a:t>
            </a:r>
            <a:r>
              <a:rPr lang="en-US" altLang="ja-JP" sz="5400" dirty="0"/>
              <a:t>nterface</a:t>
            </a:r>
            <a:endParaRPr lang="ja-JP" altLang="en-US" sz="6600" dirty="0"/>
          </a:p>
        </p:txBody>
      </p:sp>
      <p:sp>
        <p:nvSpPr>
          <p:cNvPr id="49" name="正方形/長方形 48"/>
          <p:cNvSpPr/>
          <p:nvPr/>
        </p:nvSpPr>
        <p:spPr>
          <a:xfrm>
            <a:off x="284690" y="1166648"/>
            <a:ext cx="11698821" cy="556106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43" y="2366977"/>
            <a:ext cx="3255936" cy="4207994"/>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6132" y="2366977"/>
            <a:ext cx="3255936" cy="4207994"/>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821" y="2366977"/>
            <a:ext cx="3255936" cy="4207994"/>
          </a:xfrm>
          <a:prstGeom prst="rect">
            <a:avLst/>
          </a:prstGeom>
        </p:spPr>
      </p:pic>
      <p:sp>
        <p:nvSpPr>
          <p:cNvPr id="4" name="テキスト ボックス 3"/>
          <p:cNvSpPr txBox="1"/>
          <p:nvPr/>
        </p:nvSpPr>
        <p:spPr>
          <a:xfrm>
            <a:off x="9062310" y="2971800"/>
            <a:ext cx="1620957" cy="523220"/>
          </a:xfrm>
          <a:prstGeom prst="rect">
            <a:avLst/>
          </a:prstGeom>
          <a:noFill/>
        </p:spPr>
        <p:txBody>
          <a:bodyPr wrap="none" rtlCol="0">
            <a:spAutoFit/>
          </a:bodyPr>
          <a:lstStyle/>
          <a:p>
            <a:r>
              <a:rPr kumimoji="1" lang="ja-JP" altLang="en-US" sz="2800" dirty="0">
                <a:solidFill>
                  <a:schemeClr val="bg1"/>
                </a:solidFill>
              </a:rPr>
              <a:t>絵の表示</a:t>
            </a:r>
          </a:p>
        </p:txBody>
      </p:sp>
      <p:sp>
        <p:nvSpPr>
          <p:cNvPr id="10" name="テキスト ボックス 9"/>
          <p:cNvSpPr txBox="1"/>
          <p:nvPr/>
        </p:nvSpPr>
        <p:spPr>
          <a:xfrm>
            <a:off x="5180526" y="2971800"/>
            <a:ext cx="1830950" cy="523220"/>
          </a:xfrm>
          <a:prstGeom prst="rect">
            <a:avLst/>
          </a:prstGeom>
          <a:noFill/>
        </p:spPr>
        <p:txBody>
          <a:bodyPr wrap="none" rtlCol="0">
            <a:spAutoFit/>
          </a:bodyPr>
          <a:lstStyle/>
          <a:p>
            <a:r>
              <a:rPr kumimoji="1" lang="ja-JP" altLang="en-US" sz="2800" dirty="0">
                <a:solidFill>
                  <a:schemeClr val="bg1"/>
                </a:solidFill>
              </a:rPr>
              <a:t>ボタン入力</a:t>
            </a:r>
          </a:p>
        </p:txBody>
      </p:sp>
      <p:sp>
        <p:nvSpPr>
          <p:cNvPr id="11" name="テキスト ボックス 10"/>
          <p:cNvSpPr txBox="1"/>
          <p:nvPr/>
        </p:nvSpPr>
        <p:spPr>
          <a:xfrm>
            <a:off x="1473524" y="2971800"/>
            <a:ext cx="1843774" cy="523220"/>
          </a:xfrm>
          <a:prstGeom prst="rect">
            <a:avLst/>
          </a:prstGeom>
          <a:noFill/>
        </p:spPr>
        <p:txBody>
          <a:bodyPr wrap="none" rtlCol="0">
            <a:spAutoFit/>
          </a:bodyPr>
          <a:lstStyle/>
          <a:p>
            <a:r>
              <a:rPr lang="ja-JP" altLang="en-US" sz="2800" dirty="0">
                <a:solidFill>
                  <a:schemeClr val="bg1"/>
                </a:solidFill>
              </a:rPr>
              <a:t>音を鳴らす</a:t>
            </a:r>
            <a:endParaRPr kumimoji="1" lang="ja-JP" altLang="en-US" sz="2800" dirty="0">
              <a:solidFill>
                <a:schemeClr val="bg1"/>
              </a:solidFill>
            </a:endParaRPr>
          </a:p>
        </p:txBody>
      </p:sp>
      <p:sp>
        <p:nvSpPr>
          <p:cNvPr id="5" name="テキスト ボックス 4"/>
          <p:cNvSpPr txBox="1"/>
          <p:nvPr/>
        </p:nvSpPr>
        <p:spPr>
          <a:xfrm>
            <a:off x="3748243" y="1433381"/>
            <a:ext cx="4695516" cy="707886"/>
          </a:xfrm>
          <a:prstGeom prst="rect">
            <a:avLst/>
          </a:prstGeom>
          <a:noFill/>
        </p:spPr>
        <p:txBody>
          <a:bodyPr wrap="none" rtlCol="0">
            <a:spAutoFit/>
          </a:bodyPr>
          <a:lstStyle/>
          <a:p>
            <a:r>
              <a:rPr kumimoji="1" lang="en-US" altLang="ja-JP" sz="4000" dirty="0">
                <a:solidFill>
                  <a:schemeClr val="bg1"/>
                </a:solidFill>
              </a:rPr>
              <a:t>API</a:t>
            </a:r>
            <a:r>
              <a:rPr kumimoji="1" lang="ja-JP" altLang="en-US" sz="4000" dirty="0">
                <a:solidFill>
                  <a:schemeClr val="bg1"/>
                </a:solidFill>
              </a:rPr>
              <a:t>とは「窓口」である</a:t>
            </a:r>
          </a:p>
        </p:txBody>
      </p:sp>
    </p:spTree>
    <p:extLst>
      <p:ext uri="{BB962C8B-B14F-4D97-AF65-F5344CB8AC3E}">
        <p14:creationId xmlns:p14="http://schemas.microsoft.com/office/powerpoint/2010/main" val="319845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テキスト ボックス 29"/>
          <p:cNvSpPr txBox="1"/>
          <p:nvPr/>
        </p:nvSpPr>
        <p:spPr>
          <a:xfrm>
            <a:off x="1" y="7342"/>
            <a:ext cx="12192000" cy="1200329"/>
          </a:xfrm>
          <a:prstGeom prst="rect">
            <a:avLst/>
          </a:prstGeom>
          <a:noFill/>
        </p:spPr>
        <p:txBody>
          <a:bodyPr wrap="square" rtlCol="0">
            <a:spAutoFit/>
          </a:bodyPr>
          <a:lstStyle/>
          <a:p>
            <a:pPr algn="ctr"/>
            <a:r>
              <a:rPr lang="en-US" altLang="ja-JP" sz="7200" dirty="0"/>
              <a:t>Unity</a:t>
            </a:r>
            <a:r>
              <a:rPr lang="ja-JP" altLang="en-US" sz="7200" dirty="0"/>
              <a:t> と </a:t>
            </a:r>
            <a:r>
              <a:rPr lang="en-US" altLang="ja-JP" sz="7200" dirty="0"/>
              <a:t>DirectX</a:t>
            </a:r>
            <a:endParaRPr lang="ja-JP" altLang="en-US" sz="7200" dirty="0"/>
          </a:p>
        </p:txBody>
      </p:sp>
      <p:sp>
        <p:nvSpPr>
          <p:cNvPr id="49" name="正方形/長方形 48"/>
          <p:cNvSpPr/>
          <p:nvPr/>
        </p:nvSpPr>
        <p:spPr>
          <a:xfrm>
            <a:off x="284690" y="1166648"/>
            <a:ext cx="11698821" cy="556106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pic>
        <p:nvPicPr>
          <p:cNvPr id="43" name="図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715" y="1400481"/>
            <a:ext cx="3634011" cy="1321115"/>
          </a:xfrm>
          <a:prstGeom prst="rect">
            <a:avLst/>
          </a:prstGeom>
        </p:spPr>
      </p:pic>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0607" y="3262422"/>
            <a:ext cx="3324225" cy="1369512"/>
          </a:xfrm>
          <a:prstGeom prst="rect">
            <a:avLst/>
          </a:prstGeom>
        </p:spPr>
      </p:pic>
      <p:sp>
        <p:nvSpPr>
          <p:cNvPr id="6" name="下矢印 5"/>
          <p:cNvSpPr/>
          <p:nvPr/>
        </p:nvSpPr>
        <p:spPr>
          <a:xfrm>
            <a:off x="1034697" y="2824466"/>
            <a:ext cx="3340135" cy="437956"/>
          </a:xfrm>
          <a:prstGeom prst="down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吹き出し 2"/>
          <p:cNvSpPr/>
          <p:nvPr/>
        </p:nvSpPr>
        <p:spPr>
          <a:xfrm>
            <a:off x="5690583" y="1569835"/>
            <a:ext cx="3807748" cy="982406"/>
          </a:xfrm>
          <a:prstGeom prst="wedgeRoundRectCallout">
            <a:avLst>
              <a:gd name="adj1" fmla="val -66490"/>
              <a:gd name="adj2" fmla="val -4981"/>
              <a:gd name="adj3" fmla="val 16667"/>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dirty="0">
                <a:solidFill>
                  <a:schemeClr val="bg1"/>
                </a:solidFill>
              </a:rPr>
              <a:t>絵を表示したいです</a:t>
            </a:r>
            <a:endParaRPr kumimoji="1" lang="ja-JP" altLang="en-US" sz="3200" dirty="0">
              <a:solidFill>
                <a:schemeClr val="bg1"/>
              </a:solidFill>
            </a:endParaRPr>
          </a:p>
        </p:txBody>
      </p:sp>
      <p:sp>
        <p:nvSpPr>
          <p:cNvPr id="8" name="下矢印 7"/>
          <p:cNvSpPr/>
          <p:nvPr/>
        </p:nvSpPr>
        <p:spPr>
          <a:xfrm>
            <a:off x="1034696" y="4776087"/>
            <a:ext cx="3340135" cy="437956"/>
          </a:xfrm>
          <a:prstGeom prst="down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吹き出し 8"/>
          <p:cNvSpPr/>
          <p:nvPr/>
        </p:nvSpPr>
        <p:spPr>
          <a:xfrm>
            <a:off x="5867749" y="3277180"/>
            <a:ext cx="2693322" cy="669998"/>
          </a:xfrm>
          <a:prstGeom prst="wedgeRoundRectCallout">
            <a:avLst>
              <a:gd name="adj1" fmla="val -85183"/>
              <a:gd name="adj2" fmla="val 54107"/>
              <a:gd name="adj3" fmla="val 16667"/>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dirty="0">
                <a:solidFill>
                  <a:schemeClr val="bg1"/>
                </a:solidFill>
              </a:rPr>
              <a:t>わかりました</a:t>
            </a:r>
          </a:p>
        </p:txBody>
      </p:sp>
      <p:sp>
        <p:nvSpPr>
          <p:cNvPr id="10" name="角丸四角形吹き出し 9"/>
          <p:cNvSpPr/>
          <p:nvPr/>
        </p:nvSpPr>
        <p:spPr>
          <a:xfrm>
            <a:off x="5867748" y="4167763"/>
            <a:ext cx="5607972" cy="669998"/>
          </a:xfrm>
          <a:prstGeom prst="wedgeRoundRectCallout">
            <a:avLst>
              <a:gd name="adj1" fmla="val -66935"/>
              <a:gd name="adj2" fmla="val -48251"/>
              <a:gd name="adj3" fmla="val 16667"/>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bg1"/>
                </a:solidFill>
              </a:rPr>
              <a:t>Unity</a:t>
            </a:r>
            <a:r>
              <a:rPr kumimoji="1" lang="ja-JP" altLang="en-US" sz="3200" dirty="0">
                <a:solidFill>
                  <a:schemeClr val="bg1"/>
                </a:solidFill>
              </a:rPr>
              <a:t>が絵を表示したいそうです</a:t>
            </a:r>
          </a:p>
        </p:txBody>
      </p:sp>
      <p:sp>
        <p:nvSpPr>
          <p:cNvPr id="4" name="テキスト ボックス 3"/>
          <p:cNvSpPr txBox="1"/>
          <p:nvPr/>
        </p:nvSpPr>
        <p:spPr>
          <a:xfrm>
            <a:off x="2106929" y="5316913"/>
            <a:ext cx="1211580" cy="1200329"/>
          </a:xfrm>
          <a:prstGeom prst="rect">
            <a:avLst/>
          </a:prstGeom>
          <a:noFill/>
        </p:spPr>
        <p:txBody>
          <a:bodyPr wrap="square" rtlCol="0">
            <a:spAutoFit/>
          </a:bodyPr>
          <a:lstStyle/>
          <a:p>
            <a:r>
              <a:rPr lang="ja-JP" altLang="en-US" sz="7200" dirty="0">
                <a:solidFill>
                  <a:schemeClr val="bg1"/>
                </a:solidFill>
              </a:rPr>
              <a:t>？</a:t>
            </a:r>
            <a:endParaRPr kumimoji="1" lang="ja-JP" altLang="en-US" sz="7200" dirty="0">
              <a:solidFill>
                <a:schemeClr val="bg1"/>
              </a:solidFill>
            </a:endParaRPr>
          </a:p>
        </p:txBody>
      </p:sp>
    </p:spTree>
    <p:extLst>
      <p:ext uri="{BB962C8B-B14F-4D97-AF65-F5344CB8AC3E}">
        <p14:creationId xmlns:p14="http://schemas.microsoft.com/office/powerpoint/2010/main" val="30130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テキスト ボックス 29"/>
          <p:cNvSpPr txBox="1"/>
          <p:nvPr/>
        </p:nvSpPr>
        <p:spPr>
          <a:xfrm>
            <a:off x="1" y="7342"/>
            <a:ext cx="12192000" cy="1200329"/>
          </a:xfrm>
          <a:prstGeom prst="rect">
            <a:avLst/>
          </a:prstGeom>
          <a:noFill/>
        </p:spPr>
        <p:txBody>
          <a:bodyPr wrap="square" rtlCol="0">
            <a:spAutoFit/>
          </a:bodyPr>
          <a:lstStyle/>
          <a:p>
            <a:pPr algn="ctr"/>
            <a:r>
              <a:rPr lang="en-US" altLang="ja-JP" sz="7200" dirty="0"/>
              <a:t>Unity</a:t>
            </a:r>
            <a:r>
              <a:rPr lang="ja-JP" altLang="en-US" sz="7200" dirty="0"/>
              <a:t> と </a:t>
            </a:r>
            <a:r>
              <a:rPr lang="en-US" altLang="ja-JP" sz="7200" dirty="0"/>
              <a:t>DirectX</a:t>
            </a:r>
            <a:endParaRPr lang="ja-JP" altLang="en-US" sz="7200" dirty="0"/>
          </a:p>
        </p:txBody>
      </p:sp>
      <p:sp>
        <p:nvSpPr>
          <p:cNvPr id="49" name="正方形/長方形 48"/>
          <p:cNvSpPr/>
          <p:nvPr/>
        </p:nvSpPr>
        <p:spPr>
          <a:xfrm>
            <a:off x="284690" y="1166648"/>
            <a:ext cx="11698821" cy="556106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pic>
        <p:nvPicPr>
          <p:cNvPr id="43" name="図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715" y="1400481"/>
            <a:ext cx="3634011" cy="1321115"/>
          </a:xfrm>
          <a:prstGeom prst="rect">
            <a:avLst/>
          </a:prstGeom>
        </p:spPr>
      </p:pic>
      <p:pic>
        <p:nvPicPr>
          <p:cNvPr id="2" name="図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0607" y="3262422"/>
            <a:ext cx="3324225" cy="1369512"/>
          </a:xfrm>
          <a:prstGeom prst="rect">
            <a:avLst/>
          </a:prstGeom>
        </p:spPr>
      </p:pic>
      <p:sp>
        <p:nvSpPr>
          <p:cNvPr id="6" name="下矢印 5"/>
          <p:cNvSpPr/>
          <p:nvPr/>
        </p:nvSpPr>
        <p:spPr>
          <a:xfrm>
            <a:off x="1034697" y="2824466"/>
            <a:ext cx="3340135" cy="437956"/>
          </a:xfrm>
          <a:prstGeom prst="down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吹き出し 2"/>
          <p:cNvSpPr/>
          <p:nvPr/>
        </p:nvSpPr>
        <p:spPr>
          <a:xfrm>
            <a:off x="5690583" y="1569835"/>
            <a:ext cx="3807748" cy="982406"/>
          </a:xfrm>
          <a:prstGeom prst="wedgeRoundRectCallout">
            <a:avLst>
              <a:gd name="adj1" fmla="val -66490"/>
              <a:gd name="adj2" fmla="val -4981"/>
              <a:gd name="adj3" fmla="val 16667"/>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dirty="0">
                <a:solidFill>
                  <a:schemeClr val="bg1"/>
                </a:solidFill>
              </a:rPr>
              <a:t>絵を表示したいです</a:t>
            </a:r>
            <a:endParaRPr kumimoji="1" lang="ja-JP" altLang="en-US" sz="3200" dirty="0">
              <a:solidFill>
                <a:schemeClr val="bg1"/>
              </a:solidFill>
            </a:endParaRPr>
          </a:p>
        </p:txBody>
      </p:sp>
      <p:sp>
        <p:nvSpPr>
          <p:cNvPr id="8" name="下矢印 7"/>
          <p:cNvSpPr/>
          <p:nvPr/>
        </p:nvSpPr>
        <p:spPr>
          <a:xfrm>
            <a:off x="1034696" y="4776087"/>
            <a:ext cx="3340135" cy="437956"/>
          </a:xfrm>
          <a:prstGeom prst="downArrow">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吹き出し 8"/>
          <p:cNvSpPr/>
          <p:nvPr/>
        </p:nvSpPr>
        <p:spPr>
          <a:xfrm>
            <a:off x="5867749" y="3277180"/>
            <a:ext cx="2693322" cy="669998"/>
          </a:xfrm>
          <a:prstGeom prst="wedgeRoundRectCallout">
            <a:avLst>
              <a:gd name="adj1" fmla="val -85183"/>
              <a:gd name="adj2" fmla="val 54107"/>
              <a:gd name="adj3" fmla="val 16667"/>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dirty="0">
                <a:solidFill>
                  <a:schemeClr val="bg1"/>
                </a:solidFill>
              </a:rPr>
              <a:t>わかりました</a:t>
            </a:r>
          </a:p>
        </p:txBody>
      </p:sp>
      <p:sp>
        <p:nvSpPr>
          <p:cNvPr id="10" name="角丸四角形吹き出し 9"/>
          <p:cNvSpPr/>
          <p:nvPr/>
        </p:nvSpPr>
        <p:spPr>
          <a:xfrm>
            <a:off x="5867748" y="4167763"/>
            <a:ext cx="5607972" cy="669998"/>
          </a:xfrm>
          <a:prstGeom prst="wedgeRoundRectCallout">
            <a:avLst>
              <a:gd name="adj1" fmla="val -66935"/>
              <a:gd name="adj2" fmla="val -48251"/>
              <a:gd name="adj3" fmla="val 16667"/>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bg1"/>
                </a:solidFill>
              </a:rPr>
              <a:t>Unity</a:t>
            </a:r>
            <a:r>
              <a:rPr kumimoji="1" lang="ja-JP" altLang="en-US" sz="3200" dirty="0">
                <a:solidFill>
                  <a:schemeClr val="bg1"/>
                </a:solidFill>
              </a:rPr>
              <a:t>が絵を表示したいそうです</a:t>
            </a:r>
          </a:p>
        </p:txBody>
      </p:sp>
      <p:sp>
        <p:nvSpPr>
          <p:cNvPr id="13" name="角丸四角形吹き出し 12"/>
          <p:cNvSpPr/>
          <p:nvPr/>
        </p:nvSpPr>
        <p:spPr>
          <a:xfrm>
            <a:off x="5867748" y="5422393"/>
            <a:ext cx="2693322" cy="669998"/>
          </a:xfrm>
          <a:prstGeom prst="wedgeRoundRectCallout">
            <a:avLst>
              <a:gd name="adj1" fmla="val -85607"/>
              <a:gd name="adj2" fmla="val 4634"/>
              <a:gd name="adj3" fmla="val 16667"/>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dirty="0">
                <a:solidFill>
                  <a:schemeClr val="bg1"/>
                </a:solidFill>
              </a:rPr>
              <a:t>わかりました</a:t>
            </a:r>
          </a:p>
        </p:txBody>
      </p:sp>
      <p:pic>
        <p:nvPicPr>
          <p:cNvPr id="1026" name="Picture 2" descr="Windows 11｜パソコンを Microsoft Windows 11 OS にアップグレード | レノボ・ ジャパン">
            <a:extLst>
              <a:ext uri="{FF2B5EF4-FFF2-40B4-BE49-F238E27FC236}">
                <a16:creationId xmlns:a16="http://schemas.microsoft.com/office/drawing/2014/main" xmlns="" id="{18250D19-E162-F631-4D9F-89745409D2F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8057" y="4776087"/>
            <a:ext cx="5041900" cy="2037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73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278025" y="1166648"/>
            <a:ext cx="11698821" cy="556106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 y="7342"/>
            <a:ext cx="12192000" cy="1200329"/>
          </a:xfrm>
          <a:prstGeom prst="rect">
            <a:avLst/>
          </a:prstGeom>
          <a:noFill/>
        </p:spPr>
        <p:txBody>
          <a:bodyPr wrap="square" rtlCol="0">
            <a:spAutoFit/>
          </a:bodyPr>
          <a:lstStyle/>
          <a:p>
            <a:pPr algn="ctr"/>
            <a:r>
              <a:rPr lang="ja-JP" altLang="en-US" sz="7200" dirty="0"/>
              <a:t>ゲームプログラムレイヤー</a:t>
            </a:r>
          </a:p>
        </p:txBody>
      </p:sp>
      <p:sp>
        <p:nvSpPr>
          <p:cNvPr id="26" name="下矢印 25"/>
          <p:cNvSpPr/>
          <p:nvPr/>
        </p:nvSpPr>
        <p:spPr>
          <a:xfrm rot="10800000">
            <a:off x="609397" y="2198322"/>
            <a:ext cx="675996" cy="14405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22649" y="1613547"/>
            <a:ext cx="642937" cy="584775"/>
          </a:xfrm>
          <a:prstGeom prst="rect">
            <a:avLst/>
          </a:prstGeom>
          <a:noFill/>
          <a:ln>
            <a:noFill/>
          </a:ln>
        </p:spPr>
        <p:txBody>
          <a:bodyPr wrap="square" rtlCol="0">
            <a:spAutoFit/>
          </a:bodyPr>
          <a:lstStyle/>
          <a:p>
            <a:pPr algn="ctr"/>
            <a:r>
              <a:rPr lang="ja-JP" altLang="en-US" sz="3200" dirty="0">
                <a:solidFill>
                  <a:schemeClr val="bg1"/>
                </a:solidFill>
              </a:rPr>
              <a:t>高</a:t>
            </a:r>
            <a:endParaRPr kumimoji="1" lang="ja-JP" altLang="en-US" sz="3200" dirty="0">
              <a:solidFill>
                <a:schemeClr val="bg1"/>
              </a:solidFill>
            </a:endParaRPr>
          </a:p>
        </p:txBody>
      </p:sp>
      <p:sp>
        <p:nvSpPr>
          <p:cNvPr id="28" name="下矢印 27"/>
          <p:cNvSpPr/>
          <p:nvPr/>
        </p:nvSpPr>
        <p:spPr>
          <a:xfrm>
            <a:off x="609397" y="4539550"/>
            <a:ext cx="675996" cy="144051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625926" y="5980067"/>
            <a:ext cx="642937" cy="584775"/>
          </a:xfrm>
          <a:prstGeom prst="rect">
            <a:avLst/>
          </a:prstGeom>
          <a:noFill/>
          <a:ln>
            <a:noFill/>
          </a:ln>
        </p:spPr>
        <p:txBody>
          <a:bodyPr wrap="square" rtlCol="0">
            <a:spAutoFit/>
          </a:bodyPr>
          <a:lstStyle/>
          <a:p>
            <a:pPr algn="ctr"/>
            <a:r>
              <a:rPr lang="ja-JP" altLang="en-US" sz="3200" dirty="0">
                <a:solidFill>
                  <a:schemeClr val="bg1"/>
                </a:solidFill>
              </a:rPr>
              <a:t>低</a:t>
            </a:r>
            <a:endParaRPr kumimoji="1" lang="ja-JP" altLang="en-US" sz="3200" dirty="0">
              <a:solidFill>
                <a:schemeClr val="bg1"/>
              </a:solidFill>
            </a:endParaRPr>
          </a:p>
        </p:txBody>
      </p:sp>
      <p:sp>
        <p:nvSpPr>
          <p:cNvPr id="32" name="角丸四角形 31"/>
          <p:cNvSpPr/>
          <p:nvPr/>
        </p:nvSpPr>
        <p:spPr>
          <a:xfrm>
            <a:off x="1619507" y="3868248"/>
            <a:ext cx="10109714" cy="1044076"/>
          </a:xfrm>
          <a:prstGeom prst="roundRect">
            <a:avLst/>
          </a:prstGeom>
          <a:noFill/>
          <a:ln>
            <a:solidFill>
              <a:schemeClr val="bg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3" name="テキスト ボックス 32"/>
          <p:cNvSpPr txBox="1"/>
          <p:nvPr/>
        </p:nvSpPr>
        <p:spPr>
          <a:xfrm>
            <a:off x="1853796" y="4085279"/>
            <a:ext cx="784300" cy="584775"/>
          </a:xfrm>
          <a:prstGeom prst="rect">
            <a:avLst/>
          </a:prstGeom>
          <a:solidFill>
            <a:schemeClr val="accent1">
              <a:lumMod val="20000"/>
              <a:lumOff val="80000"/>
            </a:schemeClr>
          </a:solidFill>
          <a:ln>
            <a:noFill/>
          </a:ln>
        </p:spPr>
        <p:txBody>
          <a:bodyPr wrap="square" rtlCol="0">
            <a:spAutoFit/>
          </a:bodyPr>
          <a:lstStyle/>
          <a:p>
            <a:r>
              <a:rPr lang="en-US" altLang="ja-JP" sz="3200" dirty="0">
                <a:solidFill>
                  <a:schemeClr val="bg1"/>
                </a:solidFill>
              </a:rPr>
              <a:t>API</a:t>
            </a:r>
            <a:endParaRPr kumimoji="1" lang="ja-JP" altLang="en-US" sz="3200" dirty="0">
              <a:solidFill>
                <a:schemeClr val="bg1"/>
              </a:solidFill>
            </a:endParaRPr>
          </a:p>
        </p:txBody>
      </p:sp>
      <p:pic>
        <p:nvPicPr>
          <p:cNvPr id="34" name="図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0427" y="3820067"/>
            <a:ext cx="2763937" cy="1138685"/>
          </a:xfrm>
          <a:prstGeom prst="rect">
            <a:avLst/>
          </a:prstGeom>
        </p:spPr>
      </p:pic>
      <p:pic>
        <p:nvPicPr>
          <p:cNvPr id="35" name="図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4407" y="3952547"/>
            <a:ext cx="2159620" cy="952197"/>
          </a:xfrm>
          <a:prstGeom prst="rect">
            <a:avLst/>
          </a:prstGeom>
        </p:spPr>
      </p:pic>
      <p:sp>
        <p:nvSpPr>
          <p:cNvPr id="36" name="角丸四角形 35"/>
          <p:cNvSpPr/>
          <p:nvPr/>
        </p:nvSpPr>
        <p:spPr>
          <a:xfrm>
            <a:off x="1619507" y="5283830"/>
            <a:ext cx="10109714" cy="1396021"/>
          </a:xfrm>
          <a:prstGeom prst="roundRect">
            <a:avLst/>
          </a:prstGeom>
          <a:noFill/>
          <a:ln>
            <a:solidFill>
              <a:schemeClr val="bg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7" name="テキスト ボックス 36"/>
          <p:cNvSpPr txBox="1"/>
          <p:nvPr/>
        </p:nvSpPr>
        <p:spPr>
          <a:xfrm>
            <a:off x="1853795" y="5467025"/>
            <a:ext cx="3163777" cy="1077218"/>
          </a:xfrm>
          <a:prstGeom prst="rect">
            <a:avLst/>
          </a:prstGeom>
          <a:solidFill>
            <a:schemeClr val="accent1">
              <a:lumMod val="20000"/>
              <a:lumOff val="80000"/>
            </a:schemeClr>
          </a:solidFill>
          <a:ln>
            <a:noFill/>
          </a:ln>
        </p:spPr>
        <p:txBody>
          <a:bodyPr wrap="square" rtlCol="0">
            <a:spAutoFit/>
          </a:bodyPr>
          <a:lstStyle/>
          <a:p>
            <a:pPr algn="ctr"/>
            <a:r>
              <a:rPr kumimoji="1" lang="en-US" altLang="ja-JP" sz="3200" dirty="0">
                <a:solidFill>
                  <a:schemeClr val="bg1"/>
                </a:solidFill>
              </a:rPr>
              <a:t>OS</a:t>
            </a:r>
          </a:p>
          <a:p>
            <a:pPr algn="ctr"/>
            <a:r>
              <a:rPr kumimoji="1" lang="en-US" altLang="ja-JP" sz="3200" dirty="0">
                <a:solidFill>
                  <a:schemeClr val="bg1"/>
                </a:solidFill>
              </a:rPr>
              <a:t>(</a:t>
            </a:r>
            <a:r>
              <a:rPr kumimoji="1" lang="ja-JP" altLang="en-US" sz="3200" dirty="0">
                <a:solidFill>
                  <a:schemeClr val="bg1"/>
                </a:solidFill>
              </a:rPr>
              <a:t>プラットフォーム</a:t>
            </a:r>
            <a:r>
              <a:rPr kumimoji="1" lang="en-US" altLang="ja-JP" sz="3200" dirty="0">
                <a:solidFill>
                  <a:schemeClr val="bg1"/>
                </a:solidFill>
              </a:rPr>
              <a:t>)</a:t>
            </a:r>
            <a:endParaRPr kumimoji="1" lang="ja-JP" altLang="en-US" sz="3200" dirty="0">
              <a:solidFill>
                <a:schemeClr val="bg1"/>
              </a:solidFill>
            </a:endParaRPr>
          </a:p>
        </p:txBody>
      </p:sp>
      <p:pic>
        <p:nvPicPr>
          <p:cNvPr id="41" name="図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41366" y="5351351"/>
            <a:ext cx="804660" cy="702760"/>
          </a:xfrm>
          <a:prstGeom prst="rect">
            <a:avLst/>
          </a:prstGeom>
        </p:spPr>
      </p:pic>
      <p:pic>
        <p:nvPicPr>
          <p:cNvPr id="42" name="図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65502" y="5355138"/>
            <a:ext cx="1475791" cy="682964"/>
          </a:xfrm>
          <a:prstGeom prst="rect">
            <a:avLst/>
          </a:prstGeom>
        </p:spPr>
      </p:pic>
      <p:sp>
        <p:nvSpPr>
          <p:cNvPr id="46" name="角丸四角形 45"/>
          <p:cNvSpPr/>
          <p:nvPr/>
        </p:nvSpPr>
        <p:spPr>
          <a:xfrm>
            <a:off x="1599700" y="1381150"/>
            <a:ext cx="10109714" cy="787610"/>
          </a:xfrm>
          <a:prstGeom prst="roundRect">
            <a:avLst/>
          </a:prstGeom>
          <a:noFill/>
          <a:ln>
            <a:solidFill>
              <a:schemeClr val="bg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47" name="テキスト ボックス 46"/>
          <p:cNvSpPr txBox="1"/>
          <p:nvPr/>
        </p:nvSpPr>
        <p:spPr>
          <a:xfrm>
            <a:off x="1826478" y="1496516"/>
            <a:ext cx="3001546" cy="584775"/>
          </a:xfrm>
          <a:prstGeom prst="rect">
            <a:avLst/>
          </a:prstGeom>
          <a:solidFill>
            <a:schemeClr val="accent1">
              <a:lumMod val="20000"/>
              <a:lumOff val="80000"/>
            </a:schemeClr>
          </a:solidFill>
          <a:ln>
            <a:noFill/>
          </a:ln>
        </p:spPr>
        <p:txBody>
          <a:bodyPr wrap="square" rtlCol="0">
            <a:spAutoFit/>
          </a:bodyPr>
          <a:lstStyle/>
          <a:p>
            <a:r>
              <a:rPr kumimoji="1" lang="ja-JP" altLang="en-US" sz="3200" dirty="0">
                <a:solidFill>
                  <a:schemeClr val="bg1"/>
                </a:solidFill>
              </a:rPr>
              <a:t>アプリケーション</a:t>
            </a:r>
          </a:p>
        </p:txBody>
      </p:sp>
      <p:sp>
        <p:nvSpPr>
          <p:cNvPr id="31" name="テキスト ボックス 30"/>
          <p:cNvSpPr txBox="1"/>
          <p:nvPr/>
        </p:nvSpPr>
        <p:spPr>
          <a:xfrm>
            <a:off x="6155212" y="1466831"/>
            <a:ext cx="3611033" cy="584775"/>
          </a:xfrm>
          <a:prstGeom prst="rect">
            <a:avLst/>
          </a:prstGeom>
          <a:noFill/>
          <a:ln>
            <a:noFill/>
          </a:ln>
        </p:spPr>
        <p:txBody>
          <a:bodyPr wrap="square" rtlCol="0">
            <a:spAutoFit/>
          </a:bodyPr>
          <a:lstStyle/>
          <a:p>
            <a:r>
              <a:rPr kumimoji="1" lang="ja-JP" altLang="en-US" sz="3200" dirty="0">
                <a:solidFill>
                  <a:schemeClr val="bg1"/>
                </a:solidFill>
              </a:rPr>
              <a:t>ゲームのプログラム</a:t>
            </a:r>
          </a:p>
        </p:txBody>
      </p:sp>
      <p:sp>
        <p:nvSpPr>
          <p:cNvPr id="55" name="下矢印 54"/>
          <p:cNvSpPr/>
          <p:nvPr/>
        </p:nvSpPr>
        <p:spPr>
          <a:xfrm>
            <a:off x="5618730" y="4983237"/>
            <a:ext cx="1849179" cy="242463"/>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1826478" y="2760175"/>
            <a:ext cx="2146432" cy="461665"/>
          </a:xfrm>
          <a:prstGeom prst="rect">
            <a:avLst/>
          </a:prstGeom>
          <a:solidFill>
            <a:schemeClr val="accent3">
              <a:lumMod val="20000"/>
              <a:lumOff val="80000"/>
            </a:schemeClr>
          </a:solidFill>
          <a:ln>
            <a:noFill/>
          </a:ln>
        </p:spPr>
        <p:txBody>
          <a:bodyPr wrap="square" rtlCol="0">
            <a:spAutoFit/>
          </a:bodyPr>
          <a:lstStyle/>
          <a:p>
            <a:r>
              <a:rPr kumimoji="1" lang="ja-JP" altLang="en-US" sz="2400" dirty="0">
                <a:solidFill>
                  <a:schemeClr val="bg1"/>
                </a:solidFill>
              </a:rPr>
              <a:t>ゲームエンジン</a:t>
            </a:r>
          </a:p>
        </p:txBody>
      </p:sp>
      <p:pic>
        <p:nvPicPr>
          <p:cNvPr id="40" name="図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74038" y="2571189"/>
            <a:ext cx="2301482" cy="836685"/>
          </a:xfrm>
          <a:prstGeom prst="rect">
            <a:avLst/>
          </a:prstGeom>
        </p:spPr>
      </p:pic>
      <p:pic>
        <p:nvPicPr>
          <p:cNvPr id="43" name="図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35299" y="2516551"/>
            <a:ext cx="873837" cy="952483"/>
          </a:xfrm>
          <a:prstGeom prst="rect">
            <a:avLst/>
          </a:prstGeom>
        </p:spPr>
      </p:pic>
      <p:grpSp>
        <p:nvGrpSpPr>
          <p:cNvPr id="48" name="グループ化 47"/>
          <p:cNvGrpSpPr/>
          <p:nvPr/>
        </p:nvGrpSpPr>
        <p:grpSpPr>
          <a:xfrm>
            <a:off x="1606256" y="2469037"/>
            <a:ext cx="5861653" cy="1040991"/>
            <a:chOff x="1606256" y="2469037"/>
            <a:chExt cx="5861653" cy="1040991"/>
          </a:xfrm>
        </p:grpSpPr>
        <p:sp>
          <p:nvSpPr>
            <p:cNvPr id="49" name="角丸四角形 48"/>
            <p:cNvSpPr/>
            <p:nvPr/>
          </p:nvSpPr>
          <p:spPr>
            <a:xfrm>
              <a:off x="1606256" y="2469037"/>
              <a:ext cx="5861653" cy="1040991"/>
            </a:xfrm>
            <a:prstGeom prst="roundRect">
              <a:avLst/>
            </a:prstGeom>
            <a:noFill/>
            <a:ln>
              <a:solidFill>
                <a:schemeClr val="bg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50" name="テキスト ボックス 49"/>
            <p:cNvSpPr txBox="1"/>
            <p:nvPr/>
          </p:nvSpPr>
          <p:spPr>
            <a:xfrm>
              <a:off x="1826478" y="2760175"/>
              <a:ext cx="2146432" cy="461665"/>
            </a:xfrm>
            <a:prstGeom prst="rect">
              <a:avLst/>
            </a:prstGeom>
            <a:solidFill>
              <a:schemeClr val="accent1">
                <a:lumMod val="20000"/>
                <a:lumOff val="80000"/>
              </a:schemeClr>
            </a:solidFill>
            <a:ln>
              <a:noFill/>
            </a:ln>
          </p:spPr>
          <p:txBody>
            <a:bodyPr wrap="square" rtlCol="0">
              <a:spAutoFit/>
            </a:bodyPr>
            <a:lstStyle/>
            <a:p>
              <a:r>
                <a:rPr kumimoji="1" lang="ja-JP" altLang="en-US" sz="2400" dirty="0">
                  <a:solidFill>
                    <a:schemeClr val="bg1"/>
                  </a:solidFill>
                </a:rPr>
                <a:t>ゲームエンジン</a:t>
              </a:r>
            </a:p>
          </p:txBody>
        </p:sp>
        <p:pic>
          <p:nvPicPr>
            <p:cNvPr id="51" name="図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74038" y="2571189"/>
              <a:ext cx="2301482" cy="836685"/>
            </a:xfrm>
            <a:prstGeom prst="rect">
              <a:avLst/>
            </a:prstGeom>
          </p:spPr>
        </p:pic>
        <p:pic>
          <p:nvPicPr>
            <p:cNvPr id="52" name="図 5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35299" y="2516551"/>
              <a:ext cx="873837" cy="952483"/>
            </a:xfrm>
            <a:prstGeom prst="rect">
              <a:avLst/>
            </a:prstGeom>
          </p:spPr>
        </p:pic>
      </p:grpSp>
      <p:sp>
        <p:nvSpPr>
          <p:cNvPr id="53" name="下矢印 52"/>
          <p:cNvSpPr/>
          <p:nvPr/>
        </p:nvSpPr>
        <p:spPr>
          <a:xfrm>
            <a:off x="3632375" y="2210883"/>
            <a:ext cx="1849179" cy="242463"/>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下矢印 55"/>
          <p:cNvSpPr/>
          <p:nvPr/>
        </p:nvSpPr>
        <p:spPr>
          <a:xfrm>
            <a:off x="3632375" y="3577326"/>
            <a:ext cx="1849179" cy="242463"/>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下矢印 56"/>
          <p:cNvSpPr/>
          <p:nvPr/>
        </p:nvSpPr>
        <p:spPr>
          <a:xfrm>
            <a:off x="8601986" y="2233281"/>
            <a:ext cx="1849179" cy="1564054"/>
          </a:xfrm>
          <a:prstGeom prst="down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 name="Picture 2" descr="Windows 11｜パソコンを Microsoft Windows 11 OS にアップグレード | レノボ・ ジャパン">
            <a:extLst>
              <a:ext uri="{FF2B5EF4-FFF2-40B4-BE49-F238E27FC236}">
                <a16:creationId xmlns:a16="http://schemas.microsoft.com/office/drawing/2014/main" xmlns="" id="{C7FB14E8-05BF-C30B-F8D6-160A499A311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17572" y="4912324"/>
            <a:ext cx="3918512" cy="158373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layStation®5 | Play Has No Limits | PlayStation">
            <a:extLst>
              <a:ext uri="{FF2B5EF4-FFF2-40B4-BE49-F238E27FC236}">
                <a16:creationId xmlns:a16="http://schemas.microsoft.com/office/drawing/2014/main" xmlns="" id="{195ACC05-7E6E-979F-4031-C3D74965144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18730" y="6013760"/>
            <a:ext cx="2600445" cy="6604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Xbox Series ゲーム機本体 | テレビゲーム - 通販 | Amazon">
            <a:extLst>
              <a:ext uri="{FF2B5EF4-FFF2-40B4-BE49-F238E27FC236}">
                <a16:creationId xmlns:a16="http://schemas.microsoft.com/office/drawing/2014/main" xmlns="" id="{F9F5DFAD-1601-5739-3005-EB9F9CB81F1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94692" y="5973803"/>
            <a:ext cx="3001546" cy="802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41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回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回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回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1603</TotalTime>
  <Words>1441</Words>
  <Application>Microsoft Office PowerPoint</Application>
  <PresentationFormat>ユーザー設定</PresentationFormat>
  <Paragraphs>143</Paragraphs>
  <Slides>14</Slides>
  <Notes>14</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回路</vt:lpstr>
      <vt:lpstr>DXライブラリ 第1回目</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teacher</dc:creator>
  <cp:lastModifiedBy>nobuhiro.yamada</cp:lastModifiedBy>
  <cp:revision>158</cp:revision>
  <dcterms:created xsi:type="dcterms:W3CDTF">2020-07-06T06:43:42Z</dcterms:created>
  <dcterms:modified xsi:type="dcterms:W3CDTF">2023-05-01T10:26:15Z</dcterms:modified>
</cp:coreProperties>
</file>