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60" r:id="rId6"/>
    <p:sldId id="262" r:id="rId7"/>
    <p:sldId id="263" r:id="rId8"/>
  </p:sldIdLst>
  <p:sldSz cx="12192000" cy="6858000"/>
  <p:notesSz cx="6742113" cy="98758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1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2B0E1C1-58B1-4ACA-94B2-62D046DF5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ea typeface="メイリオ" panose="020B0604030504040204" pitchFamily="50" charset="-128"/>
              </a:rPr>
              <a:t>モールの定理 </a:t>
            </a:r>
            <a:r>
              <a:rPr lang="en-US" altLang="ja-JP" sz="3600">
                <a:ea typeface="メイリオ" panose="020B0604030504040204" pitchFamily="50" charset="-128"/>
              </a:rPr>
              <a:t>(</a:t>
            </a:r>
            <a:r>
              <a:rPr lang="ja-JP" altLang="en-US" sz="3600">
                <a:ea typeface="メイリオ" panose="020B0604030504040204" pitchFamily="50" charset="-128"/>
              </a:rPr>
              <a:t>別表現</a:t>
            </a:r>
            <a:r>
              <a:rPr lang="en-US" altLang="ja-JP" sz="3600"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C46B1-F50C-4167-BD59-522469695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4565650"/>
          </a:xfrm>
        </p:spPr>
        <p:txBody>
          <a:bodyPr/>
          <a:lstStyle/>
          <a:p>
            <a:pPr marL="609600" indent="-609600">
              <a:buNone/>
            </a:pPr>
            <a:r>
              <a:rPr lang="ja-JP" altLang="en-US" sz="2400">
                <a:ea typeface="メイリオ" panose="020B0604030504040204" pitchFamily="50" charset="-128"/>
              </a:rPr>
              <a:t>梁の曲げモーメントを</a:t>
            </a:r>
            <a:r>
              <a:rPr lang="en-US" altLang="ja-JP" sz="2400">
                <a:ea typeface="メイリオ" panose="020B0604030504040204" pitchFamily="50" charset="-128"/>
              </a:rPr>
              <a:t>-EI</a:t>
            </a:r>
            <a:r>
              <a:rPr lang="ja-JP" altLang="en-US" sz="2400">
                <a:ea typeface="メイリオ" panose="020B0604030504040204" pitchFamily="50" charset="-128"/>
              </a:rPr>
              <a:t>で除し、その値を荷重と考えると、ある点のたわみはその点の曲げモーメントの値に、また、ある点のたわみ角はその点のせん断力に等しい。ただし片持ち梁の場合は固定端と自由端を入れ替える必要があ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1DA27C-E693-4180-B2D8-61E52835F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r>
              <a:rPr lang="ja-JP" altLang="en-US" sz="3600">
                <a:ea typeface="メイリオ" panose="020B0604030504040204" pitchFamily="50" charset="-128"/>
              </a:rPr>
              <a:t>なぜモールの定理 </a:t>
            </a:r>
            <a:r>
              <a:rPr lang="en-US" altLang="ja-JP" sz="3600">
                <a:ea typeface="メイリオ" panose="020B0604030504040204" pitchFamily="50" charset="-128"/>
              </a:rPr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2FAB88-37D7-4F86-9ABA-E935CCA5E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4565650"/>
          </a:xfrm>
        </p:spPr>
        <p:txBody>
          <a:bodyPr/>
          <a:lstStyle/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・導入に、微・積を極力避ける </a:t>
            </a:r>
            <a:r>
              <a:rPr lang="en-US" altLang="ja-JP" sz="2400" dirty="0"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ea typeface="メイリオ" panose="020B0604030504040204" pitchFamily="50" charset="-128"/>
              </a:rPr>
              <a:t>ゼロではない</a:t>
            </a:r>
            <a:r>
              <a:rPr lang="en-US" altLang="ja-JP" sz="2400" dirty="0">
                <a:ea typeface="メイリオ" panose="020B0604030504040204" pitchFamily="50" charset="-128"/>
              </a:rPr>
              <a:t>)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・下記、</a:t>
            </a:r>
            <a:r>
              <a:rPr lang="ja-JP" altLang="en-US" sz="2400" u="sng" dirty="0">
                <a:ea typeface="メイリオ" panose="020B0604030504040204" pitchFamily="50" charset="-128"/>
              </a:rPr>
              <a:t>曲げモーメント図を描くこと</a:t>
            </a:r>
            <a:r>
              <a:rPr lang="ja-JP" altLang="en-US" sz="2400" dirty="0">
                <a:ea typeface="メイリオ" panose="020B0604030504040204" pitchFamily="50" charset="-128"/>
              </a:rPr>
              <a:t>さえ出来れば良い ことに集約できると言っても過言ではない。</a:t>
            </a:r>
            <a:endParaRPr lang="en-US" altLang="ja-JP" sz="2400" dirty="0">
              <a:ea typeface="メイリオ" panose="020B0604030504040204" pitchFamily="50" charset="-128"/>
            </a:endParaRP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「曲げモーメントを描くことによって」・・・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	たわみ曲線を求めることができる。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	</a:t>
            </a:r>
            <a:r>
              <a:rPr lang="en-US" altLang="ja-JP" sz="2400" dirty="0">
                <a:ea typeface="メイリオ" panose="020B0604030504040204" pitchFamily="50" charset="-128"/>
              </a:rPr>
              <a:t>FEM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　　これらは、モールの定理を中心に展開する。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　　　　　　　　 </a:t>
            </a:r>
            <a:r>
              <a:rPr lang="en-US" altLang="ja-JP" sz="2400" dirty="0"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ea typeface="メイリオ" panose="020B0604030504040204" pitchFamily="50" charset="-128"/>
              </a:rPr>
              <a:t>学習の中頃に導入を果たす</a:t>
            </a:r>
            <a:r>
              <a:rPr lang="en-US" altLang="ja-JP" sz="2400" dirty="0">
                <a:ea typeface="メイリオ" panose="020B0604030504040204" pitchFamily="50" charset="-128"/>
              </a:rPr>
              <a:t>)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・</a:t>
            </a:r>
            <a:r>
              <a:rPr lang="en-US" altLang="ja-JP" sz="2400" dirty="0"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ea typeface="メイリオ" panose="020B0604030504040204" pitchFamily="50" charset="-128"/>
              </a:rPr>
              <a:t>必要であれば</a:t>
            </a:r>
            <a:r>
              <a:rPr lang="en-US" altLang="ja-JP" sz="2400" dirty="0">
                <a:ea typeface="メイリオ" panose="020B0604030504040204" pitchFamily="50" charset="-128"/>
              </a:rPr>
              <a:t>) </a:t>
            </a:r>
            <a:r>
              <a:rPr lang="ja-JP" altLang="en-US" sz="2400" dirty="0">
                <a:ea typeface="メイリオ" panose="020B0604030504040204" pitchFamily="50" charset="-128"/>
              </a:rPr>
              <a:t>材力問題に合流できる。</a:t>
            </a:r>
          </a:p>
          <a:p>
            <a:pPr marL="609600" indent="-609600">
              <a:buNone/>
            </a:pPr>
            <a:r>
              <a:rPr lang="ja-JP" altLang="en-US" sz="2400" dirty="0">
                <a:ea typeface="メイリオ" panose="020B0604030504040204" pitchFamily="50" charset="-128"/>
              </a:rPr>
              <a:t>◎設計業務的には、これで十分。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2F46EE-2E39-4697-A255-3414ED5C2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ja-JP" altLang="ja-JP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A64C45-C0B6-4E96-8E44-87B344CE2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キーワード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9132E3-5CD6-4D75-A92E-EA4228200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・はり			材がその軸に直角な力を受けるもの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・単純梁			一端ピン、いったんローラーで支持されたもの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・曲げモーメント図、</a:t>
            </a:r>
            <a:r>
              <a:rPr lang="en-US" altLang="ja-JP" sz="2000"/>
              <a:t>M</a:t>
            </a:r>
            <a:r>
              <a:rPr lang="ja-JP" altLang="en-US" sz="2000"/>
              <a:t>図、</a:t>
            </a:r>
            <a:r>
              <a:rPr lang="en-US" altLang="ja-JP" sz="2000"/>
              <a:t>BMD		Mx</a:t>
            </a:r>
            <a:r>
              <a:rPr lang="ja-JP" altLang="en-US" sz="2000"/>
              <a:t>を図で表したもの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・仮想荷重		モールの定理で元の曲げモーメントを</a:t>
            </a:r>
            <a:r>
              <a:rPr lang="en-US" altLang="ja-JP" sz="2000"/>
              <a:t>1/EI</a:t>
            </a:r>
            <a:r>
              <a:rPr lang="ja-JP" altLang="en-US" sz="2000"/>
              <a:t>倍したもの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・静定梁		静力学のつりあい条件式だけで解きうるもの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・不静定梁		静力学のつりあい条件式だけで解けないもの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・トラス			すべての節点がピン接合からなっている骨組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ja-JP" altLang="en-US" sz="2000"/>
              <a:t>・ラーメン		トラスですべての節点が剛節からなる骨組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5EAB3-BC3B-4B38-89E7-AB23E9DDB4C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314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モールの定理 (別表現)</vt:lpstr>
      <vt:lpstr>なぜモールの定理 ?</vt:lpstr>
      <vt:lpstr>PowerPoint プレゼンテーション</vt:lpstr>
      <vt:lpstr>キーワード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Nobuyuki Abe</cp:lastModifiedBy>
  <cp:revision>76</cp:revision>
  <cp:lastPrinted>2020-11-25T06:07:32Z</cp:lastPrinted>
  <dcterms:created xsi:type="dcterms:W3CDTF">2020-08-17T23:45:28Z</dcterms:created>
  <dcterms:modified xsi:type="dcterms:W3CDTF">2020-11-26T23:52:56Z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