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1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00"/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>
        <p:scale>
          <a:sx n="75" d="100"/>
          <a:sy n="75" d="100"/>
        </p:scale>
        <p:origin x="21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9942C2-27BE-44FA-807D-1726AD74C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1143B0-63E9-43D5-9C5F-2BDEC74FD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10000-B1FC-4F25-8440-388CBF1E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CD14DA-ED18-4601-880D-4D3DA517F9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955B0D-8F66-4EFC-8EF2-6A65C3E95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A6D2A3D-F941-492A-99A0-2B00AD926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9D46589-F79E-48E7-9E68-2D46D4533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047F94C-D07C-4F7C-A18C-177278A35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C53896E-A7BD-4CC6-A3FC-506470B9C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BD8661-1A2A-474B-92C1-C50B57AD3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CE7F12-59FE-4299-BA06-39B509A2F3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6A6F6D-EFDF-429E-BAD8-9DB7274AE5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せん断力図、</a:t>
            </a:r>
            <a:r>
              <a:rPr lang="en-US" altLang="ja-JP" dirty="0"/>
              <a:t>Q</a:t>
            </a:r>
            <a:r>
              <a:rPr lang="ja-JP" altLang="en-US" dirty="0"/>
              <a:t>図、</a:t>
            </a:r>
            <a:r>
              <a:rPr lang="en-US" altLang="ja-JP" dirty="0"/>
              <a:t>S.F.D.(Sharing Force Diagram)</a:t>
            </a:r>
            <a:r>
              <a:rPr lang="ja-JP" altLang="en-US" dirty="0"/>
              <a:t>などの呼び方があります。</a:t>
            </a:r>
            <a:endParaRPr lang="en-US" altLang="ja-JP" dirty="0"/>
          </a:p>
          <a:p>
            <a:r>
              <a:rPr lang="ja-JP" altLang="en-US" dirty="0"/>
              <a:t>モーメント図、</a:t>
            </a:r>
            <a:r>
              <a:rPr lang="en-US" altLang="ja-JP" dirty="0"/>
              <a:t>M</a:t>
            </a:r>
            <a:r>
              <a:rPr lang="ja-JP" altLang="en-US" dirty="0"/>
              <a:t>図、</a:t>
            </a:r>
            <a:r>
              <a:rPr lang="en-US" altLang="ja-JP" dirty="0"/>
              <a:t>B.M.D.(Bending Moment Diagram)</a:t>
            </a:r>
            <a:r>
              <a:rPr lang="ja-JP" altLang="en-US" dirty="0"/>
              <a:t>などの呼び方があります。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(1) Step1 </a:t>
            </a:r>
            <a:r>
              <a:rPr lang="ja-JP" altLang="en-US" dirty="0"/>
              <a:t>単純梁</a:t>
            </a:r>
            <a:r>
              <a:rPr lang="en-US" altLang="ja-JP" dirty="0"/>
              <a:t>/</a:t>
            </a:r>
            <a:r>
              <a:rPr lang="ja-JP" altLang="en-US" dirty="0"/>
              <a:t>片持梁</a:t>
            </a:r>
            <a:r>
              <a:rPr lang="en-US" altLang="ja-JP" dirty="0"/>
              <a:t>/</a:t>
            </a:r>
            <a:r>
              <a:rPr lang="ja-JP" altLang="en-US" dirty="0"/>
              <a:t>支持･節点などを描く。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(2) Step2 </a:t>
            </a:r>
            <a:r>
              <a:rPr lang="ja-JP" altLang="en-US" dirty="0"/>
              <a:t>力のつり合いで、反力を明らかにする。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(3) (Step3 </a:t>
            </a:r>
            <a:r>
              <a:rPr lang="ja-JP" altLang="en-US" dirty="0"/>
              <a:t>可能なら</a:t>
            </a:r>
            <a:r>
              <a:rPr lang="en-US" altLang="ja-JP" dirty="0"/>
              <a:t>SFD</a:t>
            </a:r>
            <a:r>
              <a:rPr lang="ja-JP" altLang="en-US" dirty="0"/>
              <a:t>を求める。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(4) Step3 Mx</a:t>
            </a:r>
            <a:r>
              <a:rPr lang="ja-JP" altLang="en-US" dirty="0"/>
              <a:t>を区間ごとに求める。</a:t>
            </a:r>
            <a:r>
              <a:rPr lang="en-US" altLang="ja-JP" dirty="0"/>
              <a:t>X</a:t>
            </a:r>
            <a:r>
              <a:rPr lang="ja-JP" altLang="en-US" dirty="0"/>
              <a:t>の関数になる。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(5) Step4 Mx</a:t>
            </a:r>
            <a:r>
              <a:rPr lang="ja-JP" altLang="en-US" dirty="0"/>
              <a:t>をグラフ化する。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C51EAAC-74A0-4F80-9E82-DAC88B11122F}"/>
              </a:ext>
            </a:extLst>
          </p:cNvPr>
          <p:cNvSpPr/>
          <p:nvPr/>
        </p:nvSpPr>
        <p:spPr>
          <a:xfrm>
            <a:off x="3113590" y="1516284"/>
            <a:ext cx="5648445" cy="891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791884"/>
            <a:ext cx="8229600" cy="3202269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ja-JP" dirty="0"/>
              <a:t>Step1 </a:t>
            </a:r>
            <a:r>
              <a:rPr lang="ja-JP" altLang="en-US" dirty="0"/>
              <a:t>単純梁</a:t>
            </a:r>
            <a:r>
              <a:rPr lang="en-US" altLang="ja-JP" dirty="0"/>
              <a:t>/</a:t>
            </a:r>
            <a:r>
              <a:rPr lang="ja-JP" altLang="en-US" dirty="0"/>
              <a:t>片持梁</a:t>
            </a:r>
            <a:r>
              <a:rPr lang="en-US" altLang="ja-JP" dirty="0"/>
              <a:t>/</a:t>
            </a:r>
            <a:r>
              <a:rPr lang="ja-JP" altLang="en-US" dirty="0"/>
              <a:t>支持･節点などを描く。</a:t>
            </a:r>
            <a:endParaRPr lang="en-US" altLang="ja-JP" dirty="0"/>
          </a:p>
          <a:p>
            <a:pPr marL="514350" indent="-514350">
              <a:buAutoNum type="arabicParenBoth"/>
            </a:pPr>
            <a:r>
              <a:rPr lang="ja-JP" altLang="en-US" dirty="0"/>
              <a:t>“力” のつり合い式を求める。</a:t>
            </a:r>
            <a:endParaRPr lang="en-US" altLang="ja-JP" dirty="0"/>
          </a:p>
          <a:p>
            <a:pPr marL="514350" indent="-514350">
              <a:buAutoNum type="arabicParenBoth"/>
            </a:pPr>
            <a:r>
              <a:rPr lang="en-US" altLang="ja-JP" dirty="0"/>
              <a:t>“</a:t>
            </a:r>
            <a:r>
              <a:rPr lang="ja-JP" altLang="en-US" dirty="0"/>
              <a:t>モーメント</a:t>
            </a:r>
            <a:r>
              <a:rPr lang="en-US" altLang="ja-JP" dirty="0"/>
              <a:t>” </a:t>
            </a:r>
            <a:r>
              <a:rPr lang="ja-JP" altLang="en-US" dirty="0"/>
              <a:t>のつり合い式を求める。</a:t>
            </a:r>
            <a:endParaRPr lang="en-US" altLang="ja-JP" dirty="0"/>
          </a:p>
          <a:p>
            <a:pPr marL="514350" indent="-514350">
              <a:buAutoNum type="arabicParenBoth"/>
            </a:pPr>
            <a:r>
              <a:rPr lang="en-US" altLang="ja-JP" dirty="0"/>
              <a:t> (2), (3)</a:t>
            </a:r>
            <a:r>
              <a:rPr lang="ja-JP" altLang="en-US" dirty="0"/>
              <a:t>から、反力を求める。</a:t>
            </a:r>
            <a:endParaRPr lang="en-US" altLang="ja-JP" dirty="0"/>
          </a:p>
          <a:p>
            <a:pPr marL="514350" indent="-514350">
              <a:buAutoNum type="arabicParenBoth"/>
            </a:pPr>
            <a:r>
              <a:rPr lang="ja-JP" altLang="en-US" dirty="0"/>
              <a:t>“区間” 毎に </a:t>
            </a:r>
            <a:r>
              <a:rPr lang="en-US" altLang="ja-JP" dirty="0"/>
              <a:t>Mx</a:t>
            </a:r>
            <a:r>
              <a:rPr lang="ja-JP" altLang="en-US" dirty="0"/>
              <a:t>を求める。</a:t>
            </a:r>
            <a:endParaRPr lang="en-US" altLang="ja-JP" dirty="0"/>
          </a:p>
          <a:p>
            <a:pPr marL="514350" indent="-514350">
              <a:buAutoNum type="arabicParenBoth"/>
            </a:pPr>
            <a:r>
              <a:rPr lang="en-US" altLang="ja-JP" dirty="0"/>
              <a:t>M</a:t>
            </a:r>
            <a:r>
              <a:rPr lang="ja-JP" altLang="en-US" dirty="0"/>
              <a:t>図を描く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endParaRPr lang="en-US" altLang="ja-JP" sz="3600" u="sng" dirty="0"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2FA7B65-B204-4FB0-BB99-2E89091EC123}"/>
              </a:ext>
            </a:extLst>
          </p:cNvPr>
          <p:cNvSpPr txBox="1"/>
          <p:nvPr/>
        </p:nvSpPr>
        <p:spPr>
          <a:xfrm>
            <a:off x="3500723" y="1686580"/>
            <a:ext cx="4932762" cy="604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+mj-lt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u="none" dirty="0"/>
              <a:t>モーメント図 描画手順</a:t>
            </a:r>
          </a:p>
        </p:txBody>
      </p:sp>
    </p:spTree>
    <p:extLst>
      <p:ext uri="{BB962C8B-B14F-4D97-AF65-F5344CB8AC3E}">
        <p14:creationId xmlns:p14="http://schemas.microsoft.com/office/powerpoint/2010/main" val="390439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(1) Step1 </a:t>
            </a:r>
            <a:r>
              <a:rPr lang="ja-JP" altLang="en-US" dirty="0"/>
              <a:t>単純梁</a:t>
            </a:r>
            <a:r>
              <a:rPr lang="en-US" altLang="ja-JP" dirty="0"/>
              <a:t>/</a:t>
            </a:r>
            <a:r>
              <a:rPr lang="ja-JP" altLang="en-US" dirty="0"/>
              <a:t>片持梁</a:t>
            </a:r>
            <a:r>
              <a:rPr lang="en-US" altLang="ja-JP" dirty="0"/>
              <a:t>/</a:t>
            </a:r>
            <a:r>
              <a:rPr lang="ja-JP" altLang="en-US" dirty="0"/>
              <a:t>支持･節点などを描く。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1a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13DCF89-CAED-4F7D-8172-BCED6615E215}"/>
              </a:ext>
            </a:extLst>
          </p:cNvPr>
          <p:cNvGrpSpPr/>
          <p:nvPr/>
        </p:nvGrpSpPr>
        <p:grpSpPr>
          <a:xfrm>
            <a:off x="3233427" y="2604110"/>
            <a:ext cx="5733160" cy="3572853"/>
            <a:chOff x="3233427" y="2604110"/>
            <a:chExt cx="5733160" cy="357285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7B61A0B-C2CC-4E54-B8F9-D8A5885E1A48}"/>
                </a:ext>
              </a:extLst>
            </p:cNvPr>
            <p:cNvSpPr/>
            <p:nvPr/>
          </p:nvSpPr>
          <p:spPr>
            <a:xfrm>
              <a:off x="3581400" y="4489501"/>
              <a:ext cx="5029200" cy="247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194D8FE8-13D3-48DB-8EC4-86CF8B41307C}"/>
                </a:ext>
              </a:extLst>
            </p:cNvPr>
            <p:cNvSpPr/>
            <p:nvPr/>
          </p:nvSpPr>
          <p:spPr>
            <a:xfrm>
              <a:off x="3402227" y="4736636"/>
              <a:ext cx="358346" cy="308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CCBC735-4FEF-496F-8CE6-3EC1240C142F}"/>
                </a:ext>
              </a:extLst>
            </p:cNvPr>
            <p:cNvGrpSpPr/>
            <p:nvPr/>
          </p:nvGrpSpPr>
          <p:grpSpPr>
            <a:xfrm>
              <a:off x="8431427" y="4736636"/>
              <a:ext cx="358346" cy="392151"/>
              <a:chOff x="7790935" y="4248429"/>
              <a:chExt cx="358346" cy="39215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2E83E807-355A-4A90-BAE5-8712118EBD05}"/>
                  </a:ext>
                </a:extLst>
              </p:cNvPr>
              <p:cNvSpPr/>
              <p:nvPr/>
            </p:nvSpPr>
            <p:spPr>
              <a:xfrm>
                <a:off x="7790935" y="4248429"/>
                <a:ext cx="358346" cy="308919"/>
              </a:xfrm>
              <a:prstGeom prst="triangl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2FA6504-5A49-43A2-B1E6-471569DB2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935" y="4640580"/>
                <a:ext cx="358346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79AC6162-E448-44BE-97A0-54CDD52830EB}"/>
                </a:ext>
              </a:extLst>
            </p:cNvPr>
            <p:cNvSpPr/>
            <p:nvPr/>
          </p:nvSpPr>
          <p:spPr>
            <a:xfrm>
              <a:off x="5925065" y="2999913"/>
              <a:ext cx="352298" cy="1489588"/>
            </a:xfrm>
            <a:prstGeom prst="downArrow">
              <a:avLst>
                <a:gd name="adj1" fmla="val 44329"/>
                <a:gd name="adj2" fmla="val 1210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66A36A2-DA8C-4597-B2B5-87513DAF13D0}"/>
                </a:ext>
              </a:extLst>
            </p:cNvPr>
            <p:cNvGrpSpPr/>
            <p:nvPr/>
          </p:nvGrpSpPr>
          <p:grpSpPr>
            <a:xfrm>
              <a:off x="3581400" y="5128787"/>
              <a:ext cx="5029200" cy="1048176"/>
              <a:chOff x="2940908" y="4860499"/>
              <a:chExt cx="5029200" cy="625901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8B2D2D70-63AF-41DD-BFD8-3BAF4426C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0908" y="4860499"/>
                <a:ext cx="0" cy="6259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9FF71065-DBAB-4467-AA67-E5F60600F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108" y="4860499"/>
                <a:ext cx="0" cy="6259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A65DC0C-9210-4C2E-9910-463818851F18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5662090"/>
              <a:ext cx="2513636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0B87C71-2195-4C3F-A91F-B7EC5DD1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36" y="4863437"/>
              <a:ext cx="0" cy="89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9D92849-FA42-4571-927B-EFE6373AB3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964" y="5662090"/>
              <a:ext cx="2513636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1B6D511-0CEF-479F-B7E5-BFE0E600806F}"/>
                </a:ext>
              </a:extLst>
            </p:cNvPr>
            <p:cNvSpPr txBox="1"/>
            <p:nvPr/>
          </p:nvSpPr>
          <p:spPr>
            <a:xfrm>
              <a:off x="4556730" y="5310239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L/2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F9E36DA-1A25-4BA9-A50B-1BD155646635}"/>
                </a:ext>
              </a:extLst>
            </p:cNvPr>
            <p:cNvSpPr txBox="1"/>
            <p:nvPr/>
          </p:nvSpPr>
          <p:spPr>
            <a:xfrm>
              <a:off x="7070365" y="529275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L/2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6C97C5C-8227-48FB-8017-7C2C451F682E}"/>
                </a:ext>
              </a:extLst>
            </p:cNvPr>
            <p:cNvSpPr txBox="1"/>
            <p:nvPr/>
          </p:nvSpPr>
          <p:spPr>
            <a:xfrm>
              <a:off x="5901045" y="260411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W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4BF9D1-3A45-4626-B853-A3BD73F6E15C}"/>
                </a:ext>
              </a:extLst>
            </p:cNvPr>
            <p:cNvSpPr txBox="1"/>
            <p:nvPr/>
          </p:nvSpPr>
          <p:spPr>
            <a:xfrm>
              <a:off x="3233427" y="45910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C63CF74-CB69-47CA-B44E-C2937A3762DD}"/>
                </a:ext>
              </a:extLst>
            </p:cNvPr>
            <p:cNvSpPr txBox="1"/>
            <p:nvPr/>
          </p:nvSpPr>
          <p:spPr>
            <a:xfrm>
              <a:off x="8624827" y="4533173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D69BA386-5285-41AB-899A-C6A0129E7C3D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6045984"/>
              <a:ext cx="5029200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D7B757A-C0AA-4984-A8F4-5EC2F88EAF94}"/>
                </a:ext>
              </a:extLst>
            </p:cNvPr>
            <p:cNvSpPr txBox="1"/>
            <p:nvPr/>
          </p:nvSpPr>
          <p:spPr>
            <a:xfrm>
              <a:off x="5934738" y="57372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4E11F4-FD0D-4CD7-BB38-DCB2197523E8}"/>
              </a:ext>
            </a:extLst>
          </p:cNvPr>
          <p:cNvGrpSpPr/>
          <p:nvPr/>
        </p:nvGrpSpPr>
        <p:grpSpPr>
          <a:xfrm>
            <a:off x="13042313" y="3182806"/>
            <a:ext cx="3810000" cy="2571882"/>
            <a:chOff x="3138359" y="2445243"/>
            <a:chExt cx="5828228" cy="3934256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04BA000-117B-4FED-9F4F-80D50696326A}"/>
                </a:ext>
              </a:extLst>
            </p:cNvPr>
            <p:cNvSpPr/>
            <p:nvPr/>
          </p:nvSpPr>
          <p:spPr>
            <a:xfrm>
              <a:off x="3581400" y="4489501"/>
              <a:ext cx="5029200" cy="247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27A61AD-E3FF-40FC-8690-C4441B9F08FA}"/>
                </a:ext>
              </a:extLst>
            </p:cNvPr>
            <p:cNvSpPr/>
            <p:nvPr/>
          </p:nvSpPr>
          <p:spPr>
            <a:xfrm>
              <a:off x="3402227" y="4736636"/>
              <a:ext cx="358346" cy="308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D33A83D4-2D72-4926-9FCE-CD40F71FDBF0}"/>
                </a:ext>
              </a:extLst>
            </p:cNvPr>
            <p:cNvGrpSpPr/>
            <p:nvPr/>
          </p:nvGrpSpPr>
          <p:grpSpPr>
            <a:xfrm>
              <a:off x="8431427" y="4736636"/>
              <a:ext cx="358346" cy="392151"/>
              <a:chOff x="7790935" y="4248429"/>
              <a:chExt cx="358346" cy="39215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7CA32402-0FB4-49C2-BB4C-337F461883D7}"/>
                  </a:ext>
                </a:extLst>
              </p:cNvPr>
              <p:cNvSpPr/>
              <p:nvPr/>
            </p:nvSpPr>
            <p:spPr>
              <a:xfrm>
                <a:off x="7790935" y="4248429"/>
                <a:ext cx="358346" cy="308919"/>
              </a:xfrm>
              <a:prstGeom prst="triangl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B7C4C6D5-30E1-461A-A4C4-25051D492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935" y="4640580"/>
                <a:ext cx="358346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矢印: 下 31">
              <a:extLst>
                <a:ext uri="{FF2B5EF4-FFF2-40B4-BE49-F238E27FC236}">
                  <a16:creationId xmlns:a16="http://schemas.microsoft.com/office/drawing/2014/main" id="{3AEEF257-8DEC-41E7-942E-F217094762FC}"/>
                </a:ext>
              </a:extLst>
            </p:cNvPr>
            <p:cNvSpPr/>
            <p:nvPr/>
          </p:nvSpPr>
          <p:spPr>
            <a:xfrm>
              <a:off x="5925065" y="2999913"/>
              <a:ext cx="352298" cy="1489588"/>
            </a:xfrm>
            <a:prstGeom prst="downArrow">
              <a:avLst>
                <a:gd name="adj1" fmla="val 44329"/>
                <a:gd name="adj2" fmla="val 1210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AD42D3F8-B3CD-489D-A205-7858686795D4}"/>
                </a:ext>
              </a:extLst>
            </p:cNvPr>
            <p:cNvGrpSpPr/>
            <p:nvPr/>
          </p:nvGrpSpPr>
          <p:grpSpPr>
            <a:xfrm>
              <a:off x="3581400" y="5128790"/>
              <a:ext cx="5029200" cy="1250709"/>
              <a:chOff x="2940908" y="4860499"/>
              <a:chExt cx="5029200" cy="746840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CC98B2FE-4257-43F9-8AF5-0289D0BF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0908" y="4860499"/>
                <a:ext cx="0" cy="7375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148D2A03-0FC1-4EA3-81B8-324AD8AD1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108" y="4860499"/>
                <a:ext cx="0" cy="7468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84168AC-10A4-4DD5-B07F-38C27082D728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5662090"/>
              <a:ext cx="2513636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0E3D5F50-4C0E-481C-BA19-8C6CA636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36" y="4863437"/>
              <a:ext cx="0" cy="89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74826F09-C2EB-4163-ADF1-A59D98001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964" y="5662090"/>
              <a:ext cx="2513636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F106EF9-A8E1-4D5B-A949-757EE48971AD}"/>
                </a:ext>
              </a:extLst>
            </p:cNvPr>
            <p:cNvSpPr txBox="1"/>
            <p:nvPr/>
          </p:nvSpPr>
          <p:spPr>
            <a:xfrm>
              <a:off x="4565646" y="517926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L/2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E840AD1-0235-4E0C-9522-C8981D2576FD}"/>
                </a:ext>
              </a:extLst>
            </p:cNvPr>
            <p:cNvSpPr txBox="1"/>
            <p:nvPr/>
          </p:nvSpPr>
          <p:spPr>
            <a:xfrm>
              <a:off x="7079281" y="516178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L/2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50AD97-1A67-4296-B2B8-0A5E34CCF643}"/>
                </a:ext>
              </a:extLst>
            </p:cNvPr>
            <p:cNvSpPr txBox="1"/>
            <p:nvPr/>
          </p:nvSpPr>
          <p:spPr>
            <a:xfrm>
              <a:off x="5824101" y="2445243"/>
              <a:ext cx="399468" cy="36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W</a:t>
              </a:r>
              <a:endParaRPr kumimoji="1" lang="ja-JP" altLang="en-US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0AC7061D-715F-451B-88C3-C6D07C329807}"/>
                </a:ext>
              </a:extLst>
            </p:cNvPr>
            <p:cNvSpPr txBox="1"/>
            <p:nvPr/>
          </p:nvSpPr>
          <p:spPr>
            <a:xfrm>
              <a:off x="3138359" y="4551968"/>
              <a:ext cx="33374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A43DD9-3690-4865-8A77-E5A9491B69F1}"/>
                </a:ext>
              </a:extLst>
            </p:cNvPr>
            <p:cNvSpPr txBox="1"/>
            <p:nvPr/>
          </p:nvSpPr>
          <p:spPr>
            <a:xfrm>
              <a:off x="8624827" y="4533173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E336B551-0542-4807-8742-EB2B8BBC50E7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1" y="6138749"/>
              <a:ext cx="5029199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EB8F069-6DF2-4BBB-8D81-6CF62131B798}"/>
                </a:ext>
              </a:extLst>
            </p:cNvPr>
            <p:cNvSpPr txBox="1"/>
            <p:nvPr/>
          </p:nvSpPr>
          <p:spPr>
            <a:xfrm>
              <a:off x="5901045" y="5689794"/>
              <a:ext cx="32252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22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(2) </a:t>
            </a:r>
            <a:r>
              <a:rPr lang="ja-JP" altLang="en-US" dirty="0"/>
              <a:t>力のつり合い式を求める。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支持点で外荷重に対する “反力”をイメージしましょう。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紙面水平方向・垂直方向だけで式を立ててみる。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</a:t>
            </a:r>
            <a:r>
              <a:rPr lang="ja-JP" altLang="en-US" sz="2400" dirty="0"/>
              <a:t>力が離れている</a:t>
            </a:r>
            <a:r>
              <a:rPr lang="en-US" altLang="ja-JP" sz="2400" dirty="0"/>
              <a:t>(</a:t>
            </a:r>
            <a:r>
              <a:rPr lang="ja-JP" altLang="en-US" sz="2400" dirty="0"/>
              <a:t>オフセットしている</a:t>
            </a:r>
            <a:r>
              <a:rPr lang="en-US" altLang="ja-JP" sz="2400" dirty="0"/>
              <a:t>)</a:t>
            </a:r>
            <a:r>
              <a:rPr lang="ja-JP" altLang="en-US" sz="2400" dirty="0"/>
              <a:t>は次のモーメントつり合いで勘案するので関係無し。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1a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EF58BAE0-2FDE-46FD-8602-EC88766D2EB5}"/>
              </a:ext>
            </a:extLst>
          </p:cNvPr>
          <p:cNvGrpSpPr/>
          <p:nvPr/>
        </p:nvGrpSpPr>
        <p:grpSpPr>
          <a:xfrm>
            <a:off x="9130067" y="4074371"/>
            <a:ext cx="2619292" cy="1746344"/>
            <a:chOff x="7749675" y="3872148"/>
            <a:chExt cx="2619292" cy="174634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EE51BAF-1CDC-47BF-B326-B49A49E94CC2}"/>
                </a:ext>
              </a:extLst>
            </p:cNvPr>
            <p:cNvGrpSpPr/>
            <p:nvPr/>
          </p:nvGrpSpPr>
          <p:grpSpPr>
            <a:xfrm>
              <a:off x="7749675" y="3872148"/>
              <a:ext cx="2619292" cy="1552706"/>
              <a:chOff x="2939820" y="2859209"/>
              <a:chExt cx="6087356" cy="3608561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5BCAE575-2283-4781-AAB6-652B3A60CC7A}"/>
                  </a:ext>
                </a:extLst>
              </p:cNvPr>
              <p:cNvGrpSpPr/>
              <p:nvPr/>
            </p:nvGrpSpPr>
            <p:grpSpPr>
              <a:xfrm>
                <a:off x="2939820" y="2859209"/>
                <a:ext cx="6087356" cy="2838538"/>
                <a:chOff x="2932714" y="2290249"/>
                <a:chExt cx="6087356" cy="2838538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EE1998D-8428-4564-B380-9C73C943B4C9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二等辺三角形 30">
                  <a:extLst>
                    <a:ext uri="{FF2B5EF4-FFF2-40B4-BE49-F238E27FC236}">
                      <a16:creationId xmlns:a16="http://schemas.microsoft.com/office/drawing/2014/main" id="{36E57A48-9BBB-4635-9BB6-A27071E42ADF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B2AC92B4-18F4-4F76-A712-0B6B4AE780F2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47" name="二等辺三角形 46">
                    <a:extLst>
                      <a:ext uri="{FF2B5EF4-FFF2-40B4-BE49-F238E27FC236}">
                        <a16:creationId xmlns:a16="http://schemas.microsoft.com/office/drawing/2014/main" id="{40E1F347-D230-4B70-AB5B-8B053B2A0323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8" name="直線コネクタ 47">
                    <a:extLst>
                      <a:ext uri="{FF2B5EF4-FFF2-40B4-BE49-F238E27FC236}">
                        <a16:creationId xmlns:a16="http://schemas.microsoft.com/office/drawing/2014/main" id="{025198AC-7EDE-4A25-839C-8333866A1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矢印: 下 32">
                  <a:extLst>
                    <a:ext uri="{FF2B5EF4-FFF2-40B4-BE49-F238E27FC236}">
                      <a16:creationId xmlns:a16="http://schemas.microsoft.com/office/drawing/2014/main" id="{3D5B5D14-018D-4768-878B-72B58511DBA7}"/>
                    </a:ext>
                  </a:extLst>
                </p:cNvPr>
                <p:cNvSpPr/>
                <p:nvPr/>
              </p:nvSpPr>
              <p:spPr>
                <a:xfrm>
                  <a:off x="5925065" y="2999913"/>
                  <a:ext cx="352298" cy="1489588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3C4057C8-E4F0-425A-BDED-8BB0813737C4}"/>
                    </a:ext>
                  </a:extLst>
                </p:cNvPr>
                <p:cNvSpPr txBox="1"/>
                <p:nvPr/>
              </p:nvSpPr>
              <p:spPr>
                <a:xfrm>
                  <a:off x="5696530" y="2290249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43BCF573-5D53-43BC-A853-AADA682437F2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0FB5CDE-2733-42A6-88C2-032FAEA1C688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49" name="矢印: 下 48">
                <a:extLst>
                  <a:ext uri="{FF2B5EF4-FFF2-40B4-BE49-F238E27FC236}">
                    <a16:creationId xmlns:a16="http://schemas.microsoft.com/office/drawing/2014/main" id="{C3BC91B4-2B84-45B3-9D6F-54ABF8FCD0A7}"/>
                  </a:ext>
                </a:extLst>
              </p:cNvPr>
              <p:cNvSpPr/>
              <p:nvPr/>
            </p:nvSpPr>
            <p:spPr>
              <a:xfrm rot="10800000">
                <a:off x="3412357" y="5718601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矢印: 下 49">
                <a:extLst>
                  <a:ext uri="{FF2B5EF4-FFF2-40B4-BE49-F238E27FC236}">
                    <a16:creationId xmlns:a16="http://schemas.microsoft.com/office/drawing/2014/main" id="{C2C5E434-692A-4A6D-97F5-09534A0190A7}"/>
                  </a:ext>
                </a:extLst>
              </p:cNvPr>
              <p:cNvSpPr/>
              <p:nvPr/>
            </p:nvSpPr>
            <p:spPr>
              <a:xfrm rot="10800000">
                <a:off x="8455784" y="5718600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F39B940-6496-4BEA-B991-850D5B9C51C5}"/>
                </a:ext>
              </a:extLst>
            </p:cNvPr>
            <p:cNvSpPr txBox="1"/>
            <p:nvPr/>
          </p:nvSpPr>
          <p:spPr>
            <a:xfrm>
              <a:off x="8018645" y="5221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A</a:t>
              </a:r>
              <a:endParaRPr kumimoji="1" lang="ja-JP" altLang="en-US" baseline="-250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75EC7F2-8084-42AC-9723-9F64D22CC4F2}"/>
                </a:ext>
              </a:extLst>
            </p:cNvPr>
            <p:cNvSpPr txBox="1"/>
            <p:nvPr/>
          </p:nvSpPr>
          <p:spPr>
            <a:xfrm>
              <a:off x="9789978" y="524916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B</a:t>
              </a:r>
              <a:endParaRPr kumimoji="1" lang="ja-JP" alt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/>
              <p:nvPr/>
            </p:nvSpPr>
            <p:spPr>
              <a:xfrm>
                <a:off x="1842856" y="4626842"/>
                <a:ext cx="1730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 W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56" y="4626842"/>
                <a:ext cx="1730154" cy="369332"/>
              </a:xfrm>
              <a:prstGeom prst="rect">
                <a:avLst/>
              </a:prstGeom>
              <a:blipFill>
                <a:blip r:embed="rId2"/>
                <a:stretch>
                  <a:fillRect l="-5986" t="-26230" r="-1021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/>
              <p:nvPr/>
            </p:nvSpPr>
            <p:spPr>
              <a:xfrm>
                <a:off x="1842856" y="5072067"/>
                <a:ext cx="1256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56" y="5072067"/>
                <a:ext cx="1256049" cy="369332"/>
              </a:xfrm>
              <a:prstGeom prst="rect">
                <a:avLst/>
              </a:prstGeom>
              <a:blipFill>
                <a:blip r:embed="rId3"/>
                <a:stretch>
                  <a:fillRect l="-4369" r="-48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左中かっこ 9216">
            <a:extLst>
              <a:ext uri="{FF2B5EF4-FFF2-40B4-BE49-F238E27FC236}">
                <a16:creationId xmlns:a16="http://schemas.microsoft.com/office/drawing/2014/main" id="{F941151F-E6D2-46CF-BC35-2EA894639D54}"/>
              </a:ext>
            </a:extLst>
          </p:cNvPr>
          <p:cNvSpPr/>
          <p:nvPr/>
        </p:nvSpPr>
        <p:spPr>
          <a:xfrm>
            <a:off x="1478277" y="4651341"/>
            <a:ext cx="143606" cy="814557"/>
          </a:xfrm>
          <a:prstGeom prst="leftBrace">
            <a:avLst>
              <a:gd name="adj1" fmla="val 3353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18" name="テキスト ボックス 9217">
            <a:extLst>
              <a:ext uri="{FF2B5EF4-FFF2-40B4-BE49-F238E27FC236}">
                <a16:creationId xmlns:a16="http://schemas.microsoft.com/office/drawing/2014/main" id="{DC2A8F24-8D6E-4DFD-8691-02013721B8EA}"/>
              </a:ext>
            </a:extLst>
          </p:cNvPr>
          <p:cNvSpPr txBox="1"/>
          <p:nvPr/>
        </p:nvSpPr>
        <p:spPr>
          <a:xfrm>
            <a:off x="3821515" y="464240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・・・垂直方向でのつり合い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8DBE7B-3A8E-4A00-930A-2EBDB6CD0270}"/>
              </a:ext>
            </a:extLst>
          </p:cNvPr>
          <p:cNvSpPr txBox="1"/>
          <p:nvPr/>
        </p:nvSpPr>
        <p:spPr>
          <a:xfrm>
            <a:off x="3783231" y="519222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  <a:r>
              <a:rPr kumimoji="1" lang="en-US" altLang="ja-JP" dirty="0"/>
              <a:t>W</a:t>
            </a:r>
            <a:r>
              <a:rPr kumimoji="1" lang="ja-JP" altLang="en-US" dirty="0"/>
              <a:t>が真ん中に作用している</a:t>
            </a:r>
          </a:p>
        </p:txBody>
      </p:sp>
      <p:cxnSp>
        <p:nvCxnSpPr>
          <p:cNvPr id="9221" name="直線矢印コネクタ 9220">
            <a:extLst>
              <a:ext uri="{FF2B5EF4-FFF2-40B4-BE49-F238E27FC236}">
                <a16:creationId xmlns:a16="http://schemas.microsoft.com/office/drawing/2014/main" id="{3A6937D4-51EC-4A3D-9F81-9F1AAB5D05AE}"/>
              </a:ext>
            </a:extLst>
          </p:cNvPr>
          <p:cNvCxnSpPr/>
          <p:nvPr/>
        </p:nvCxnSpPr>
        <p:spPr>
          <a:xfrm>
            <a:off x="1280160" y="5981700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DDEB6D-B3C9-4B43-B971-60B186DC1904}"/>
                  </a:ext>
                </a:extLst>
              </p:cNvPr>
              <p:cNvSpPr txBox="1"/>
              <p:nvPr/>
            </p:nvSpPr>
            <p:spPr>
              <a:xfrm>
                <a:off x="2312031" y="5643474"/>
                <a:ext cx="2027350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DDEB6D-B3C9-4B43-B971-60B186D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1" y="5643474"/>
                <a:ext cx="2027350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66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5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(3) “</a:t>
            </a:r>
            <a:r>
              <a:rPr lang="ja-JP" altLang="en-US" dirty="0"/>
              <a:t>モーメント</a:t>
            </a:r>
            <a:r>
              <a:rPr lang="en-US" altLang="ja-JP" dirty="0"/>
              <a:t>” </a:t>
            </a:r>
            <a:r>
              <a:rPr lang="ja-JP" altLang="en-US" dirty="0"/>
              <a:t>のつり合い式を求める。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仮に、</a:t>
            </a:r>
            <a:r>
              <a:rPr lang="en-US" altLang="ja-JP" dirty="0"/>
              <a:t>B</a:t>
            </a:r>
            <a:r>
              <a:rPr lang="ja-JP" altLang="en-US" dirty="0"/>
              <a:t>点廻りでモーメントのつり合いを書いてみる。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B</a:t>
            </a:r>
            <a:r>
              <a:rPr lang="ja-JP" altLang="en-US" dirty="0"/>
              <a:t>点からみて、</a:t>
            </a:r>
            <a:r>
              <a:rPr lang="en-US" altLang="ja-JP" dirty="0"/>
              <a:t>RA</a:t>
            </a:r>
            <a:r>
              <a:rPr lang="ja-JP" altLang="en-US" dirty="0"/>
              <a:t>は</a:t>
            </a:r>
            <a:r>
              <a:rPr lang="en-US" altLang="ja-JP" dirty="0"/>
              <a:t>L</a:t>
            </a:r>
            <a:r>
              <a:rPr lang="ja-JP" altLang="en-US" dirty="0"/>
              <a:t>だけ離れたところに作用している。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B</a:t>
            </a:r>
            <a:r>
              <a:rPr lang="ja-JP" altLang="en-US" dirty="0"/>
              <a:t>点からみて、</a:t>
            </a:r>
            <a:r>
              <a:rPr lang="en-US" altLang="ja-JP" dirty="0"/>
              <a:t>W</a:t>
            </a:r>
            <a:r>
              <a:rPr lang="ja-JP" altLang="en-US" dirty="0"/>
              <a:t>は</a:t>
            </a:r>
            <a:r>
              <a:rPr lang="en-US" altLang="ja-JP" dirty="0"/>
              <a:t>L/2</a:t>
            </a:r>
            <a:r>
              <a:rPr lang="ja-JP" altLang="en-US" dirty="0"/>
              <a:t>だけ離れたところに作用している。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(4) (2), (3)</a:t>
            </a:r>
            <a:r>
              <a:rPr lang="ja-JP" altLang="en-US" dirty="0"/>
              <a:t>を連立方程式と見ることにより反力</a:t>
            </a:r>
            <a:r>
              <a:rPr lang="en-US" altLang="ja-JP" dirty="0"/>
              <a:t>(R</a:t>
            </a:r>
            <a:r>
              <a:rPr lang="en-US" altLang="ja-JP" baseline="-25000" dirty="0"/>
              <a:t>A</a:t>
            </a:r>
            <a:r>
              <a:rPr lang="en-US" altLang="ja-JP" dirty="0"/>
              <a:t>, R</a:t>
            </a:r>
            <a:r>
              <a:rPr lang="en-US" altLang="ja-JP" baseline="-25000" dirty="0"/>
              <a:t>B</a:t>
            </a:r>
            <a:r>
              <a:rPr lang="en-US" altLang="ja-JP" dirty="0"/>
              <a:t>)</a:t>
            </a:r>
            <a:r>
              <a:rPr lang="ja-JP" altLang="en-US" dirty="0"/>
              <a:t>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求まる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/>
              <p:nvPr/>
            </p:nvSpPr>
            <p:spPr>
              <a:xfrm>
                <a:off x="1220709" y="4718041"/>
                <a:ext cx="2703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・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L/2</a:t>
                </a:r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 0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709" y="4718041"/>
                <a:ext cx="2703882" cy="369332"/>
              </a:xfrm>
              <a:prstGeom prst="rect">
                <a:avLst/>
              </a:prstGeom>
              <a:blipFill>
                <a:blip r:embed="rId2"/>
                <a:stretch>
                  <a:fillRect l="-3829" t="-26230" r="-608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/>
              <p:nvPr/>
            </p:nvSpPr>
            <p:spPr>
              <a:xfrm>
                <a:off x="2461532" y="5163266"/>
                <a:ext cx="13285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W/2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32" y="5163266"/>
                <a:ext cx="1328569" cy="369332"/>
              </a:xfrm>
              <a:prstGeom prst="rect">
                <a:avLst/>
              </a:prstGeom>
              <a:blipFill>
                <a:blip r:embed="rId3"/>
                <a:stretch>
                  <a:fillRect l="-8257" t="-26230" r="-12844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テキスト ボックス 9217">
            <a:extLst>
              <a:ext uri="{FF2B5EF4-FFF2-40B4-BE49-F238E27FC236}">
                <a16:creationId xmlns:a16="http://schemas.microsoft.com/office/drawing/2014/main" id="{DC2A8F24-8D6E-4DFD-8691-02013721B8EA}"/>
              </a:ext>
            </a:extLst>
          </p:cNvPr>
          <p:cNvSpPr txBox="1"/>
          <p:nvPr/>
        </p:nvSpPr>
        <p:spPr>
          <a:xfrm>
            <a:off x="4011766" y="4733607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  <a:r>
              <a:rPr kumimoji="1" lang="en-US" altLang="ja-JP" dirty="0"/>
              <a:t>B</a:t>
            </a:r>
            <a:r>
              <a:rPr kumimoji="1" lang="ja-JP" altLang="en-US" dirty="0"/>
              <a:t>点廻り半時計方向を正とした回転</a:t>
            </a:r>
          </a:p>
        </p:txBody>
      </p:sp>
      <p:cxnSp>
        <p:nvCxnSpPr>
          <p:cNvPr id="9221" name="直線矢印コネクタ 9220">
            <a:extLst>
              <a:ext uri="{FF2B5EF4-FFF2-40B4-BE49-F238E27FC236}">
                <a16:creationId xmlns:a16="http://schemas.microsoft.com/office/drawing/2014/main" id="{3A6937D4-51EC-4A3D-9F81-9F1AAB5D05AE}"/>
              </a:ext>
            </a:extLst>
          </p:cNvPr>
          <p:cNvCxnSpPr/>
          <p:nvPr/>
        </p:nvCxnSpPr>
        <p:spPr>
          <a:xfrm>
            <a:off x="658013" y="6072899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DDEB6D-B3C9-4B43-B971-60B186DC1904}"/>
                  </a:ext>
                </a:extLst>
              </p:cNvPr>
              <p:cNvSpPr txBox="1"/>
              <p:nvPr/>
            </p:nvSpPr>
            <p:spPr>
              <a:xfrm>
                <a:off x="1689884" y="5734673"/>
                <a:ext cx="2027350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DDEB6D-B3C9-4B43-B971-60B186D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884" y="5734673"/>
                <a:ext cx="2027350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14A721F-DD44-449F-9A2A-BF1C4267C156}"/>
              </a:ext>
            </a:extLst>
          </p:cNvPr>
          <p:cNvGrpSpPr/>
          <p:nvPr/>
        </p:nvGrpSpPr>
        <p:grpSpPr>
          <a:xfrm>
            <a:off x="9093097" y="4007625"/>
            <a:ext cx="2619292" cy="1727048"/>
            <a:chOff x="7729852" y="3080730"/>
            <a:chExt cx="2619292" cy="172704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BCAE575-2283-4781-AAB6-652B3A60CC7A}"/>
                </a:ext>
              </a:extLst>
            </p:cNvPr>
            <p:cNvGrpSpPr/>
            <p:nvPr/>
          </p:nvGrpSpPr>
          <p:grpSpPr>
            <a:xfrm>
              <a:off x="7729852" y="3080730"/>
              <a:ext cx="2619292" cy="1221377"/>
              <a:chOff x="2932714" y="2290249"/>
              <a:chExt cx="6087356" cy="2838538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3EE1998D-8428-4564-B380-9C73C943B4C9}"/>
                  </a:ext>
                </a:extLst>
              </p:cNvPr>
              <p:cNvSpPr/>
              <p:nvPr/>
            </p:nvSpPr>
            <p:spPr>
              <a:xfrm>
                <a:off x="3581400" y="4489501"/>
                <a:ext cx="5029200" cy="24713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36E57A48-9BBB-4635-9BB6-A27071E42ADF}"/>
                  </a:ext>
                </a:extLst>
              </p:cNvPr>
              <p:cNvSpPr/>
              <p:nvPr/>
            </p:nvSpPr>
            <p:spPr>
              <a:xfrm>
                <a:off x="3402227" y="4736636"/>
                <a:ext cx="358346" cy="308919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B2AC92B4-18F4-4F76-A712-0B6B4AE780F2}"/>
                  </a:ext>
                </a:extLst>
              </p:cNvPr>
              <p:cNvGrpSpPr/>
              <p:nvPr/>
            </p:nvGrpSpPr>
            <p:grpSpPr>
              <a:xfrm>
                <a:off x="8431427" y="4736636"/>
                <a:ext cx="358346" cy="392151"/>
                <a:chOff x="7790935" y="4248429"/>
                <a:chExt cx="358346" cy="3921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7" name="二等辺三角形 46">
                  <a:extLst>
                    <a:ext uri="{FF2B5EF4-FFF2-40B4-BE49-F238E27FC236}">
                      <a16:creationId xmlns:a16="http://schemas.microsoft.com/office/drawing/2014/main" id="{40E1F347-D230-4B70-AB5B-8B053B2A0323}"/>
                    </a:ext>
                  </a:extLst>
                </p:cNvPr>
                <p:cNvSpPr/>
                <p:nvPr/>
              </p:nvSpPr>
              <p:spPr>
                <a:xfrm>
                  <a:off x="7790935" y="4248429"/>
                  <a:ext cx="358346" cy="308919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025198AC-7EDE-4A25-839C-8333866A1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90935" y="4640580"/>
                  <a:ext cx="358346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矢印: 下 32">
                <a:extLst>
                  <a:ext uri="{FF2B5EF4-FFF2-40B4-BE49-F238E27FC236}">
                    <a16:creationId xmlns:a16="http://schemas.microsoft.com/office/drawing/2014/main" id="{3D5B5D14-018D-4768-878B-72B58511DBA7}"/>
                  </a:ext>
                </a:extLst>
              </p:cNvPr>
              <p:cNvSpPr/>
              <p:nvPr/>
            </p:nvSpPr>
            <p:spPr>
              <a:xfrm>
                <a:off x="5925065" y="2999913"/>
                <a:ext cx="352298" cy="1489588"/>
              </a:xfrm>
              <a:prstGeom prst="downArrow">
                <a:avLst>
                  <a:gd name="adj1" fmla="val 44329"/>
                  <a:gd name="adj2" fmla="val 1210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C4057C8-E4F0-425A-BDED-8BB0813737C4}"/>
                  </a:ext>
                </a:extLst>
              </p:cNvPr>
              <p:cNvSpPr txBox="1"/>
              <p:nvPr/>
            </p:nvSpPr>
            <p:spPr>
              <a:xfrm>
                <a:off x="5696530" y="2290249"/>
                <a:ext cx="39946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W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3BCF573-5D53-43BC-A853-AADA682437F2}"/>
                  </a:ext>
                </a:extLst>
              </p:cNvPr>
              <p:cNvSpPr txBox="1"/>
              <p:nvPr/>
            </p:nvSpPr>
            <p:spPr>
              <a:xfrm>
                <a:off x="2932714" y="4304835"/>
                <a:ext cx="33374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0FB5CDE-2733-42A6-88C2-032FAEA1C688}"/>
                  </a:ext>
                </a:extLst>
              </p:cNvPr>
              <p:cNvSpPr txBox="1"/>
              <p:nvPr/>
            </p:nvSpPr>
            <p:spPr>
              <a:xfrm>
                <a:off x="8678310" y="4284075"/>
                <a:ext cx="34176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B</a:t>
                </a:r>
                <a:endParaRPr kumimoji="1" lang="ja-JP" altLang="en-US" dirty="0"/>
              </a:p>
            </p:txBody>
          </p:sp>
        </p:grpSp>
        <p:sp>
          <p:nvSpPr>
            <p:cNvPr id="49" name="矢印: 下 48">
              <a:extLst>
                <a:ext uri="{FF2B5EF4-FFF2-40B4-BE49-F238E27FC236}">
                  <a16:creationId xmlns:a16="http://schemas.microsoft.com/office/drawing/2014/main" id="{C3BC91B4-2B84-45B3-9D6F-54ABF8FCD0A7}"/>
                </a:ext>
              </a:extLst>
            </p:cNvPr>
            <p:cNvSpPr/>
            <p:nvPr/>
          </p:nvSpPr>
          <p:spPr>
            <a:xfrm rot="10800000">
              <a:off x="7933177" y="4294010"/>
              <a:ext cx="151588" cy="322355"/>
            </a:xfrm>
            <a:prstGeom prst="downArrow">
              <a:avLst>
                <a:gd name="adj1" fmla="val 44329"/>
                <a:gd name="adj2" fmla="val 90772"/>
              </a:avLst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F39B940-6496-4BEA-B991-850D5B9C51C5}"/>
                </a:ext>
              </a:extLst>
            </p:cNvPr>
            <p:cNvSpPr txBox="1"/>
            <p:nvPr/>
          </p:nvSpPr>
          <p:spPr>
            <a:xfrm>
              <a:off x="7998822" y="44128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A</a:t>
              </a:r>
              <a:endParaRPr kumimoji="1" lang="ja-JP" altLang="en-US" baseline="-25000" dirty="0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95F64A9A-6FC7-4A03-AED9-940246C8F8C7}"/>
                </a:ext>
              </a:extLst>
            </p:cNvPr>
            <p:cNvCxnSpPr>
              <a:cxnSpLocks/>
            </p:cNvCxnSpPr>
            <p:nvPr/>
          </p:nvCxnSpPr>
          <p:spPr>
            <a:xfrm>
              <a:off x="8043807" y="4729042"/>
              <a:ext cx="20943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2D399C4-9991-41F2-93C7-ECCDD9F1C45D}"/>
                </a:ext>
              </a:extLst>
            </p:cNvPr>
            <p:cNvSpPr txBox="1"/>
            <p:nvPr/>
          </p:nvSpPr>
          <p:spPr>
            <a:xfrm>
              <a:off x="8931470" y="44384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B3F605F6-478C-43A1-A901-05C0ADC6280D}"/>
                </a:ext>
              </a:extLst>
            </p:cNvPr>
            <p:cNvCxnSpPr>
              <a:cxnSpLocks/>
            </p:cNvCxnSpPr>
            <p:nvPr/>
          </p:nvCxnSpPr>
          <p:spPr>
            <a:xfrm>
              <a:off x="9090963" y="4438446"/>
              <a:ext cx="10471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8359A59-BC3E-48C2-85B4-B3A614F0E79B}"/>
                </a:ext>
              </a:extLst>
            </p:cNvPr>
            <p:cNvSpPr txBox="1"/>
            <p:nvPr/>
          </p:nvSpPr>
          <p:spPr>
            <a:xfrm>
              <a:off x="9290319" y="4167627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L/2</a:t>
              </a:r>
              <a:endParaRPr kumimoji="1" lang="ja-JP" altLang="en-US" dirty="0"/>
            </a:p>
          </p:txBody>
        </p: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416D962-4210-47F0-9830-E3DE40769A8E}"/>
              </a:ext>
            </a:extLst>
          </p:cNvPr>
          <p:cNvCxnSpPr/>
          <p:nvPr/>
        </p:nvCxnSpPr>
        <p:spPr>
          <a:xfrm>
            <a:off x="1554218" y="5365341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A73B62F-84C5-4C42-8B60-008FF028F35D}"/>
              </a:ext>
            </a:extLst>
          </p:cNvPr>
          <p:cNvGrpSpPr/>
          <p:nvPr/>
        </p:nvGrpSpPr>
        <p:grpSpPr>
          <a:xfrm>
            <a:off x="11314244" y="4727235"/>
            <a:ext cx="398145" cy="435519"/>
            <a:chOff x="11314244" y="4727235"/>
            <a:chExt cx="398145" cy="435519"/>
          </a:xfrm>
        </p:grpSpPr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158A87E8-2571-406F-85ED-C9DD5C780D28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35191E1-4E3C-482E-B467-075475877A77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1A740DC-1D7B-4E02-A7A8-C62AFF829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80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8079"/>
            <a:ext cx="109698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(5) </a:t>
            </a:r>
            <a:r>
              <a:rPr lang="ja-JP" altLang="en-US" dirty="0"/>
              <a:t>“区間” 毎に </a:t>
            </a:r>
            <a:r>
              <a:rPr lang="en-US" altLang="ja-JP" dirty="0"/>
              <a:t>Mx</a:t>
            </a:r>
            <a:r>
              <a:rPr lang="ja-JP" altLang="en-US" dirty="0"/>
              <a:t>を求める。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”</a:t>
            </a:r>
            <a:r>
              <a:rPr lang="ja-JP" altLang="en-US" dirty="0"/>
              <a:t>材軸</a:t>
            </a:r>
            <a:r>
              <a:rPr lang="en-US" altLang="ja-JP" dirty="0"/>
              <a:t>”</a:t>
            </a:r>
            <a:r>
              <a:rPr lang="ja-JP" altLang="en-US" dirty="0"/>
              <a:t>でどちらかを</a:t>
            </a:r>
            <a:r>
              <a:rPr lang="en-US" altLang="ja-JP" dirty="0"/>
              <a:t>x</a:t>
            </a:r>
            <a:r>
              <a:rPr lang="ja-JP" altLang="en-US" dirty="0"/>
              <a:t>軸と見る。区間とは、外力、反力の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作用点で分けること。注目している区間で“材”を</a:t>
            </a:r>
            <a:r>
              <a:rPr lang="en-US" altLang="ja-JP" dirty="0"/>
              <a:t>(</a:t>
            </a:r>
            <a:r>
              <a:rPr lang="ja-JP" altLang="en-US" dirty="0"/>
              <a:t>仮に</a:t>
            </a:r>
            <a:r>
              <a:rPr lang="en-US" altLang="ja-JP" dirty="0"/>
              <a:t>)</a:t>
            </a:r>
            <a:r>
              <a:rPr lang="ja-JP" altLang="en-US" dirty="0"/>
              <a:t>切断し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切断点を原点と見る。その点でモーメントを</a:t>
            </a:r>
            <a:r>
              <a:rPr lang="en-US" altLang="ja-JP" dirty="0"/>
              <a:t>x</a:t>
            </a:r>
            <a:r>
              <a:rPr lang="ja-JP" altLang="en-US" dirty="0"/>
              <a:t>の関数として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式で表す。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1a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2B89C9C-C4AC-4A73-A8C2-81FBB1FCD5C0}"/>
              </a:ext>
            </a:extLst>
          </p:cNvPr>
          <p:cNvGrpSpPr/>
          <p:nvPr/>
        </p:nvGrpSpPr>
        <p:grpSpPr>
          <a:xfrm>
            <a:off x="1324410" y="3805628"/>
            <a:ext cx="2619292" cy="2118746"/>
            <a:chOff x="643690" y="4495414"/>
            <a:chExt cx="2619292" cy="211874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082C00-DBD4-443A-9464-D25B474164EB}"/>
                </a:ext>
              </a:extLst>
            </p:cNvPr>
            <p:cNvGrpSpPr/>
            <p:nvPr/>
          </p:nvGrpSpPr>
          <p:grpSpPr>
            <a:xfrm>
              <a:off x="643690" y="4495414"/>
              <a:ext cx="2619292" cy="1664359"/>
              <a:chOff x="538182" y="4433868"/>
              <a:chExt cx="2619292" cy="1664359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5BCAE575-2283-4781-AAB6-652B3A60CC7A}"/>
                  </a:ext>
                </a:extLst>
              </p:cNvPr>
              <p:cNvGrpSpPr/>
              <p:nvPr/>
            </p:nvGrpSpPr>
            <p:grpSpPr>
              <a:xfrm>
                <a:off x="538182" y="4433868"/>
                <a:ext cx="2619292" cy="1237424"/>
                <a:chOff x="2932714" y="2252955"/>
                <a:chExt cx="6087356" cy="2875832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EE1998D-8428-4564-B380-9C73C943B4C9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二等辺三角形 30">
                  <a:extLst>
                    <a:ext uri="{FF2B5EF4-FFF2-40B4-BE49-F238E27FC236}">
                      <a16:creationId xmlns:a16="http://schemas.microsoft.com/office/drawing/2014/main" id="{36E57A48-9BBB-4635-9BB6-A27071E42ADF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B2AC92B4-18F4-4F76-A712-0B6B4AE780F2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47" name="二等辺三角形 46">
                    <a:extLst>
                      <a:ext uri="{FF2B5EF4-FFF2-40B4-BE49-F238E27FC236}">
                        <a16:creationId xmlns:a16="http://schemas.microsoft.com/office/drawing/2014/main" id="{40E1F347-D230-4B70-AB5B-8B053B2A0323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8" name="直線コネクタ 47">
                    <a:extLst>
                      <a:ext uri="{FF2B5EF4-FFF2-40B4-BE49-F238E27FC236}">
                        <a16:creationId xmlns:a16="http://schemas.microsoft.com/office/drawing/2014/main" id="{025198AC-7EDE-4A25-839C-8333866A1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矢印: 下 32">
                  <a:extLst>
                    <a:ext uri="{FF2B5EF4-FFF2-40B4-BE49-F238E27FC236}">
                      <a16:creationId xmlns:a16="http://schemas.microsoft.com/office/drawing/2014/main" id="{3D5B5D14-018D-4768-878B-72B58511DBA7}"/>
                    </a:ext>
                  </a:extLst>
                </p:cNvPr>
                <p:cNvSpPr/>
                <p:nvPr/>
              </p:nvSpPr>
              <p:spPr>
                <a:xfrm>
                  <a:off x="5887460" y="2959965"/>
                  <a:ext cx="352298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3C4057C8-E4F0-425A-BDED-8BB0813737C4}"/>
                    </a:ext>
                  </a:extLst>
                </p:cNvPr>
                <p:cNvSpPr txBox="1"/>
                <p:nvPr/>
              </p:nvSpPr>
              <p:spPr>
                <a:xfrm>
                  <a:off x="5644188" y="2252955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43BCF573-5D53-43BC-A853-AADA682437F2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0FB5CDE-2733-42A6-88C2-032FAEA1C688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49" name="矢印: 下 48">
                <a:extLst>
                  <a:ext uri="{FF2B5EF4-FFF2-40B4-BE49-F238E27FC236}">
                    <a16:creationId xmlns:a16="http://schemas.microsoft.com/office/drawing/2014/main" id="{C3BC91B4-2B84-45B3-9D6F-54ABF8FCD0A7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95F64A9A-6FC7-4A03-AED9-940246C8F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137" y="6098227"/>
                <a:ext cx="20943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B3F605F6-478C-43A1-A901-05C0ADC62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293" y="5807631"/>
                <a:ext cx="10471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矢印: 下 26">
                <a:extLst>
                  <a:ext uri="{FF2B5EF4-FFF2-40B4-BE49-F238E27FC236}">
                    <a16:creationId xmlns:a16="http://schemas.microsoft.com/office/drawing/2014/main" id="{519823A8-D8C4-414A-A357-960B35DA4B50}"/>
                  </a:ext>
                </a:extLst>
              </p:cNvPr>
              <p:cNvSpPr/>
              <p:nvPr/>
            </p:nvSpPr>
            <p:spPr>
              <a:xfrm rot="10800000">
                <a:off x="2932359" y="5697137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C3871741-D7B9-4EF7-AB02-822F3626E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807631"/>
                <a:ext cx="10471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B80F48D-4830-4358-999B-F26ECF201D8C}"/>
                </a:ext>
              </a:extLst>
            </p:cNvPr>
            <p:cNvCxnSpPr/>
            <p:nvPr/>
          </p:nvCxnSpPr>
          <p:spPr>
            <a:xfrm>
              <a:off x="922809" y="6238509"/>
              <a:ext cx="0" cy="37565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6C4E262-5CD2-496C-A6D8-2AC34B59F921}"/>
                </a:ext>
              </a:extLst>
            </p:cNvPr>
            <p:cNvCxnSpPr>
              <a:cxnSpLocks/>
            </p:cNvCxnSpPr>
            <p:nvPr/>
          </p:nvCxnSpPr>
          <p:spPr>
            <a:xfrm>
              <a:off x="1990864" y="5630563"/>
              <a:ext cx="0" cy="98359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313FABB-14CC-4280-BAD5-DC2051EBF2D9}"/>
                </a:ext>
              </a:extLst>
            </p:cNvPr>
            <p:cNvCxnSpPr/>
            <p:nvPr/>
          </p:nvCxnSpPr>
          <p:spPr>
            <a:xfrm>
              <a:off x="3115928" y="6212958"/>
              <a:ext cx="0" cy="37565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3010169-F88B-482A-8D51-AC6ED30AFA8D}"/>
                </a:ext>
              </a:extLst>
            </p:cNvPr>
            <p:cNvCxnSpPr>
              <a:cxnSpLocks/>
            </p:cNvCxnSpPr>
            <p:nvPr/>
          </p:nvCxnSpPr>
          <p:spPr>
            <a:xfrm>
              <a:off x="922809" y="6543547"/>
              <a:ext cx="10471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51AB5DAF-DF6D-4FDD-AC79-14B8A4702E9C}"/>
                </a:ext>
              </a:extLst>
            </p:cNvPr>
            <p:cNvCxnSpPr>
              <a:cxnSpLocks/>
            </p:cNvCxnSpPr>
            <p:nvPr/>
          </p:nvCxnSpPr>
          <p:spPr>
            <a:xfrm>
              <a:off x="2035849" y="6543547"/>
              <a:ext cx="10471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7C97FD4-749A-42C4-A894-29B3E97AEF7A}"/>
                </a:ext>
              </a:extLst>
            </p:cNvPr>
            <p:cNvSpPr txBox="1"/>
            <p:nvPr/>
          </p:nvSpPr>
          <p:spPr>
            <a:xfrm>
              <a:off x="1153993" y="62299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区間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F614517-93F8-431E-A26C-47D9D7751C88}"/>
                </a:ext>
              </a:extLst>
            </p:cNvPr>
            <p:cNvSpPr txBox="1"/>
            <p:nvPr/>
          </p:nvSpPr>
          <p:spPr>
            <a:xfrm>
              <a:off x="2273734" y="62299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区間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5231F2D-71EB-433C-AE4E-629E9A9AE6B1}"/>
              </a:ext>
            </a:extLst>
          </p:cNvPr>
          <p:cNvGrpSpPr/>
          <p:nvPr/>
        </p:nvGrpSpPr>
        <p:grpSpPr>
          <a:xfrm>
            <a:off x="4447310" y="3789118"/>
            <a:ext cx="2619292" cy="1588639"/>
            <a:chOff x="3766590" y="4478904"/>
            <a:chExt cx="2619292" cy="1588639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6338DEF4-A270-4252-B69B-990869322D30}"/>
                </a:ext>
              </a:extLst>
            </p:cNvPr>
            <p:cNvGrpSpPr/>
            <p:nvPr/>
          </p:nvGrpSpPr>
          <p:grpSpPr>
            <a:xfrm>
              <a:off x="3766590" y="4478904"/>
              <a:ext cx="2619292" cy="1588639"/>
              <a:chOff x="538182" y="4433868"/>
              <a:chExt cx="2619292" cy="1588639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603BF5B-D0E7-4A35-951C-A90012D836ED}"/>
                  </a:ext>
                </a:extLst>
              </p:cNvPr>
              <p:cNvGrpSpPr/>
              <p:nvPr/>
            </p:nvGrpSpPr>
            <p:grpSpPr>
              <a:xfrm>
                <a:off x="538182" y="4433868"/>
                <a:ext cx="2619292" cy="1243290"/>
                <a:chOff x="2932714" y="2252955"/>
                <a:chExt cx="6087356" cy="2889465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4D631BFA-9658-4120-B2A7-9E9F8A464835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1" name="二等辺三角形 70">
                  <a:extLst>
                    <a:ext uri="{FF2B5EF4-FFF2-40B4-BE49-F238E27FC236}">
                      <a16:creationId xmlns:a16="http://schemas.microsoft.com/office/drawing/2014/main" id="{EDEB1D63-EBBA-4790-90EE-D7553187DB3C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A0E084EF-63C5-4B22-BDB3-D89B11187503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77" name="二等辺三角形 76">
                    <a:extLst>
                      <a:ext uri="{FF2B5EF4-FFF2-40B4-BE49-F238E27FC236}">
                        <a16:creationId xmlns:a16="http://schemas.microsoft.com/office/drawing/2014/main" id="{D915DCB5-E864-446A-B124-6186AC3238DF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cxnSp>
                <p:nvCxnSpPr>
                  <p:cNvPr id="78" name="直線コネクタ 77">
                    <a:extLst>
                      <a:ext uri="{FF2B5EF4-FFF2-40B4-BE49-F238E27FC236}">
                        <a16:creationId xmlns:a16="http://schemas.microsoft.com/office/drawing/2014/main" id="{4865C979-8A73-43B3-8D14-2149D5D8B2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矢印: 下 72">
                  <a:extLst>
                    <a:ext uri="{FF2B5EF4-FFF2-40B4-BE49-F238E27FC236}">
                      <a16:creationId xmlns:a16="http://schemas.microsoft.com/office/drawing/2014/main" id="{8209C270-2770-4A09-B6BB-258D52A77922}"/>
                    </a:ext>
                  </a:extLst>
                </p:cNvPr>
                <p:cNvSpPr/>
                <p:nvPr/>
              </p:nvSpPr>
              <p:spPr>
                <a:xfrm>
                  <a:off x="5887460" y="2959965"/>
                  <a:ext cx="352298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9F3AF22B-C678-44E4-BD6D-DCE186B848AB}"/>
                    </a:ext>
                  </a:extLst>
                </p:cNvPr>
                <p:cNvSpPr txBox="1"/>
                <p:nvPr/>
              </p:nvSpPr>
              <p:spPr>
                <a:xfrm>
                  <a:off x="5644188" y="2252955"/>
                  <a:ext cx="399469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W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CCB89A9-657B-4E3F-8073-E7CF154AC067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6148847-A6BC-41F2-A81A-01D4B6299D6F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B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65" name="矢印: 下 64">
                <a:extLst>
                  <a:ext uri="{FF2B5EF4-FFF2-40B4-BE49-F238E27FC236}">
                    <a16:creationId xmlns:a16="http://schemas.microsoft.com/office/drawing/2014/main" id="{1549A148-0FCF-45FF-8130-87D6DA98DC30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矢印: 下 67">
                <a:extLst>
                  <a:ext uri="{FF2B5EF4-FFF2-40B4-BE49-F238E27FC236}">
                    <a16:creationId xmlns:a16="http://schemas.microsoft.com/office/drawing/2014/main" id="{E60BDC75-4F71-443C-9AAE-7E6FBE417542}"/>
                  </a:ext>
                </a:extLst>
              </p:cNvPr>
              <p:cNvSpPr/>
              <p:nvPr/>
            </p:nvSpPr>
            <p:spPr>
              <a:xfrm rot="10800000">
                <a:off x="2906793" y="5700152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chemeClr val="bg2">
                  <a:alpha val="50196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A84F08F-B6FA-478D-BBF6-407ACDB56DE8}"/>
                </a:ext>
              </a:extLst>
            </p:cNvPr>
            <p:cNvSpPr/>
            <p:nvPr/>
          </p:nvSpPr>
          <p:spPr>
            <a:xfrm>
              <a:off x="4042083" y="5438422"/>
              <a:ext cx="598498" cy="1089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54B55A4-137F-4371-A818-066502DE7EFD}"/>
                </a:ext>
              </a:extLst>
            </p:cNvPr>
            <p:cNvCxnSpPr/>
            <p:nvPr/>
          </p:nvCxnSpPr>
          <p:spPr>
            <a:xfrm flipV="1">
              <a:off x="4640581" y="4848236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D85C32C9-7B35-4C3D-9D5D-A6A09103EECF}"/>
                </a:ext>
              </a:extLst>
            </p:cNvPr>
            <p:cNvCxnSpPr/>
            <p:nvPr/>
          </p:nvCxnSpPr>
          <p:spPr>
            <a:xfrm flipV="1">
              <a:off x="4042083" y="4848236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C7C7B4B-6E8B-494F-A98C-30196582DADE}"/>
                </a:ext>
              </a:extLst>
            </p:cNvPr>
            <p:cNvCxnSpPr/>
            <p:nvPr/>
          </p:nvCxnSpPr>
          <p:spPr>
            <a:xfrm flipH="1">
              <a:off x="4042083" y="4937760"/>
              <a:ext cx="5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E9D357F-53B6-4281-9323-216E36B2F3E9}"/>
                </a:ext>
              </a:extLst>
            </p:cNvPr>
            <p:cNvSpPr txBox="1"/>
            <p:nvPr/>
          </p:nvSpPr>
          <p:spPr>
            <a:xfrm>
              <a:off x="4207821" y="463189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/>
              <p:nvPr/>
            </p:nvSpPr>
            <p:spPr>
              <a:xfrm>
                <a:off x="4826640" y="5590425"/>
                <a:ext cx="159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640" y="5590425"/>
                <a:ext cx="1592744" cy="369332"/>
              </a:xfrm>
              <a:prstGeom prst="rect">
                <a:avLst/>
              </a:prstGeom>
              <a:blipFill>
                <a:blip r:embed="rId2"/>
                <a:stretch>
                  <a:fillRect l="-3831" r="-153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338204B-EEB8-4F11-814F-B5909E902DE7}"/>
                  </a:ext>
                </a:extLst>
              </p:cNvPr>
              <p:cNvSpPr txBox="1"/>
              <p:nvPr/>
            </p:nvSpPr>
            <p:spPr>
              <a:xfrm>
                <a:off x="7334823" y="5406819"/>
                <a:ext cx="3700514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338204B-EEB8-4F11-814F-B5909E90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823" y="5406819"/>
                <a:ext cx="3700514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947D9BC-A279-4A4E-A3D4-4DBACA162272}"/>
              </a:ext>
            </a:extLst>
          </p:cNvPr>
          <p:cNvGrpSpPr/>
          <p:nvPr/>
        </p:nvGrpSpPr>
        <p:grpSpPr>
          <a:xfrm>
            <a:off x="7481579" y="3800342"/>
            <a:ext cx="2619292" cy="1588639"/>
            <a:chOff x="7481579" y="3678422"/>
            <a:chExt cx="2619292" cy="1588639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34F62EAD-C414-465B-A8AF-E65CA1128B3B}"/>
                </a:ext>
              </a:extLst>
            </p:cNvPr>
            <p:cNvGrpSpPr/>
            <p:nvPr/>
          </p:nvGrpSpPr>
          <p:grpSpPr>
            <a:xfrm>
              <a:off x="7481579" y="3678422"/>
              <a:ext cx="2619292" cy="1588639"/>
              <a:chOff x="3766590" y="4478904"/>
              <a:chExt cx="2619292" cy="1588639"/>
            </a:xfrm>
          </p:grpSpPr>
          <p:grpSp>
            <p:nvGrpSpPr>
              <p:cNvPr id="83" name="グループ化 82">
                <a:extLst>
                  <a:ext uri="{FF2B5EF4-FFF2-40B4-BE49-F238E27FC236}">
                    <a16:creationId xmlns:a16="http://schemas.microsoft.com/office/drawing/2014/main" id="{F43D67C5-E7E8-473D-B728-7605FDFFCE20}"/>
                  </a:ext>
                </a:extLst>
              </p:cNvPr>
              <p:cNvGrpSpPr/>
              <p:nvPr/>
            </p:nvGrpSpPr>
            <p:grpSpPr>
              <a:xfrm>
                <a:off x="3766590" y="4478904"/>
                <a:ext cx="2619292" cy="1588639"/>
                <a:chOff x="538182" y="4433868"/>
                <a:chExt cx="2619292" cy="1588639"/>
              </a:xfrm>
            </p:grpSpPr>
            <p:grpSp>
              <p:nvGrpSpPr>
                <p:cNvPr id="89" name="グループ化 88">
                  <a:extLst>
                    <a:ext uri="{FF2B5EF4-FFF2-40B4-BE49-F238E27FC236}">
                      <a16:creationId xmlns:a16="http://schemas.microsoft.com/office/drawing/2014/main" id="{FA5FC1C6-18F1-4AE8-A646-26EE45CD58A5}"/>
                    </a:ext>
                  </a:extLst>
                </p:cNvPr>
                <p:cNvGrpSpPr/>
                <p:nvPr/>
              </p:nvGrpSpPr>
              <p:grpSpPr>
                <a:xfrm>
                  <a:off x="538182" y="4433868"/>
                  <a:ext cx="2619292" cy="1243290"/>
                  <a:chOff x="2932714" y="2252955"/>
                  <a:chExt cx="6087356" cy="2889465"/>
                </a:xfrm>
              </p:grpSpPr>
              <p:sp>
                <p:nvSpPr>
                  <p:cNvPr id="92" name="正方形/長方形 91">
                    <a:extLst>
                      <a:ext uri="{FF2B5EF4-FFF2-40B4-BE49-F238E27FC236}">
                        <a16:creationId xmlns:a16="http://schemas.microsoft.com/office/drawing/2014/main" id="{A200F9C6-6E3B-4584-8062-93F0AC4AE239}"/>
                      </a:ext>
                    </a:extLst>
                  </p:cNvPr>
                  <p:cNvSpPr/>
                  <p:nvPr/>
                </p:nvSpPr>
                <p:spPr>
                  <a:xfrm>
                    <a:off x="3581400" y="4489501"/>
                    <a:ext cx="5029200" cy="247135"/>
                  </a:xfrm>
                  <a:prstGeom prst="rect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93" name="二等辺三角形 92">
                    <a:extLst>
                      <a:ext uri="{FF2B5EF4-FFF2-40B4-BE49-F238E27FC236}">
                        <a16:creationId xmlns:a16="http://schemas.microsoft.com/office/drawing/2014/main" id="{2F3B2287-93F7-4EDA-AFB9-D621B164D225}"/>
                      </a:ext>
                    </a:extLst>
                  </p:cNvPr>
                  <p:cNvSpPr/>
                  <p:nvPr/>
                </p:nvSpPr>
                <p:spPr>
                  <a:xfrm>
                    <a:off x="3402227" y="4736636"/>
                    <a:ext cx="358346" cy="308919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1D884292-038B-4530-80F1-8FAFAAD6F21B}"/>
                      </a:ext>
                    </a:extLst>
                  </p:cNvPr>
                  <p:cNvGrpSpPr/>
                  <p:nvPr/>
                </p:nvGrpSpPr>
                <p:grpSpPr>
                  <a:xfrm>
                    <a:off x="8431427" y="4736636"/>
                    <a:ext cx="358346" cy="392151"/>
                    <a:chOff x="7790935" y="4248429"/>
                    <a:chExt cx="358346" cy="392151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99" name="二等辺三角形 98">
                      <a:extLst>
                        <a:ext uri="{FF2B5EF4-FFF2-40B4-BE49-F238E27FC236}">
                          <a16:creationId xmlns:a16="http://schemas.microsoft.com/office/drawing/2014/main" id="{C347F0CE-A27E-4C60-B1F4-94B312BC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0935" y="4248429"/>
                      <a:ext cx="358346" cy="308919"/>
                    </a:xfrm>
                    <a:prstGeom prst="triangle">
                      <a:avLst/>
                    </a:prstGeom>
                    <a:solidFill>
                      <a:schemeClr val="bg2">
                        <a:alpha val="50196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>
                        <a:solidFill>
                          <a:schemeClr val="lt1"/>
                        </a:solidFill>
                      </a:endParaRPr>
                    </a:p>
                  </p:txBody>
                </p:sp>
                <p:cxnSp>
                  <p:nvCxnSpPr>
                    <p:cNvPr id="100" name="直線コネクタ 99">
                      <a:extLst>
                        <a:ext uri="{FF2B5EF4-FFF2-40B4-BE49-F238E27FC236}">
                          <a16:creationId xmlns:a16="http://schemas.microsoft.com/office/drawing/2014/main" id="{68095ED9-4B53-42D1-9C5E-EFBCD50ABC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90935" y="4640580"/>
                      <a:ext cx="358346" cy="0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7A32C6FE-668D-4CD7-A862-98383390B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44188" y="2252955"/>
                    <a:ext cx="399469" cy="8583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W</a:t>
                    </a:r>
                    <a:endParaRPr kumimoji="1" lang="ja-JP" altLang="en-US" dirty="0"/>
                  </a:p>
                </p:txBody>
              </p:sp>
              <p:sp>
                <p:nvSpPr>
                  <p:cNvPr id="97" name="テキスト ボックス 96">
                    <a:extLst>
                      <a:ext uri="{FF2B5EF4-FFF2-40B4-BE49-F238E27FC236}">
                        <a16:creationId xmlns:a16="http://schemas.microsoft.com/office/drawing/2014/main" id="{6637C170-1E8C-4DE3-925F-36A7960983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32714" y="4304835"/>
                    <a:ext cx="333747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/>
                      <a:t>A</a:t>
                    </a:r>
                    <a:endParaRPr kumimoji="1" lang="ja-JP" altLang="en-US" dirty="0"/>
                  </a:p>
                </p:txBody>
              </p:sp>
              <p:sp>
                <p:nvSpPr>
                  <p:cNvPr id="98" name="テキスト ボックス 97">
                    <a:extLst>
                      <a:ext uri="{FF2B5EF4-FFF2-40B4-BE49-F238E27FC236}">
                        <a16:creationId xmlns:a16="http://schemas.microsoft.com/office/drawing/2014/main" id="{57EA17C1-BE73-48A1-83C1-28448BB1000F}"/>
                      </a:ext>
                    </a:extLst>
                  </p:cNvPr>
                  <p:cNvSpPr txBox="1"/>
                  <p:nvPr/>
                </p:nvSpPr>
                <p:spPr>
                  <a:xfrm>
                    <a:off x="8678310" y="4284075"/>
                    <a:ext cx="341760" cy="8583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>
                        <a:solidFill>
                          <a:schemeClr val="bg2">
                            <a:lumMod val="90000"/>
                          </a:schemeClr>
                        </a:solidFill>
                      </a:rPr>
                      <a:t>B</a:t>
                    </a:r>
                    <a:endParaRPr kumimoji="1" lang="ja-JP" altLang="en-US" dirty="0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0" name="矢印: 下 89">
                  <a:extLst>
                    <a:ext uri="{FF2B5EF4-FFF2-40B4-BE49-F238E27FC236}">
                      <a16:creationId xmlns:a16="http://schemas.microsoft.com/office/drawing/2014/main" id="{D734048E-713E-4CAF-BA6F-2ACA6F4D1DD7}"/>
                    </a:ext>
                  </a:extLst>
                </p:cNvPr>
                <p:cNvSpPr/>
                <p:nvPr/>
              </p:nvSpPr>
              <p:spPr>
                <a:xfrm rot="10800000">
                  <a:off x="741507" y="5663195"/>
                  <a:ext cx="151588" cy="322355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矢印: 下 90">
                  <a:extLst>
                    <a:ext uri="{FF2B5EF4-FFF2-40B4-BE49-F238E27FC236}">
                      <a16:creationId xmlns:a16="http://schemas.microsoft.com/office/drawing/2014/main" id="{05E73A0E-152C-48C9-8385-B98B0D6B760B}"/>
                    </a:ext>
                  </a:extLst>
                </p:cNvPr>
                <p:cNvSpPr/>
                <p:nvPr/>
              </p:nvSpPr>
              <p:spPr>
                <a:xfrm rot="10800000">
                  <a:off x="2906793" y="5700152"/>
                  <a:ext cx="151588" cy="322355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8686D49-2E3A-4D93-A847-5690F987050D}"/>
                  </a:ext>
                </a:extLst>
              </p:cNvPr>
              <p:cNvSpPr/>
              <p:nvPr/>
            </p:nvSpPr>
            <p:spPr>
              <a:xfrm>
                <a:off x="4042082" y="5438422"/>
                <a:ext cx="1539061" cy="11444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0BC3AA9A-E23E-4301-BF77-C67EC6733F4C}"/>
                  </a:ext>
                </a:extLst>
              </p:cNvPr>
              <p:cNvCxnSpPr/>
              <p:nvPr/>
            </p:nvCxnSpPr>
            <p:spPr>
              <a:xfrm flipV="1">
                <a:off x="5581143" y="4848236"/>
                <a:ext cx="0" cy="530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006FC0D7-E180-4B2E-A0CF-84892014A22D}"/>
                  </a:ext>
                </a:extLst>
              </p:cNvPr>
              <p:cNvCxnSpPr/>
              <p:nvPr/>
            </p:nvCxnSpPr>
            <p:spPr>
              <a:xfrm flipV="1">
                <a:off x="4042083" y="4848236"/>
                <a:ext cx="0" cy="530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924A90EB-9B73-4902-A86A-EA6B361CB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2083" y="4937760"/>
                <a:ext cx="15390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F993536E-E319-4E18-969E-0E702C10EB79}"/>
                  </a:ext>
                </a:extLst>
              </p:cNvPr>
              <p:cNvSpPr txBox="1"/>
              <p:nvPr/>
            </p:nvSpPr>
            <p:spPr>
              <a:xfrm>
                <a:off x="4440626" y="463189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</p:grpSp>
        <p:sp>
          <p:nvSpPr>
            <p:cNvPr id="101" name="矢印: 下 100">
              <a:extLst>
                <a:ext uri="{FF2B5EF4-FFF2-40B4-BE49-F238E27FC236}">
                  <a16:creationId xmlns:a16="http://schemas.microsoft.com/office/drawing/2014/main" id="{21146955-FD57-4A2F-A653-70A52821FA9B}"/>
                </a:ext>
              </a:extLst>
            </p:cNvPr>
            <p:cNvSpPr/>
            <p:nvPr/>
          </p:nvSpPr>
          <p:spPr>
            <a:xfrm>
              <a:off x="8752959" y="3969902"/>
              <a:ext cx="151588" cy="640946"/>
            </a:xfrm>
            <a:prstGeom prst="downArrow">
              <a:avLst>
                <a:gd name="adj1" fmla="val 44329"/>
                <a:gd name="adj2" fmla="val 1210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01DA065E-4275-430A-9B05-53BC7E3E61FE}"/>
                </a:ext>
              </a:extLst>
            </p:cNvPr>
            <p:cNvCxnSpPr>
              <a:cxnSpLocks/>
            </p:cNvCxnSpPr>
            <p:nvPr/>
          </p:nvCxnSpPr>
          <p:spPr>
            <a:xfrm>
              <a:off x="7773012" y="5118431"/>
              <a:ext cx="10471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AC72F94-ACCD-40C6-ABD3-6A2F44880D61}"/>
                </a:ext>
              </a:extLst>
            </p:cNvPr>
            <p:cNvSpPr txBox="1"/>
            <p:nvPr/>
          </p:nvSpPr>
          <p:spPr>
            <a:xfrm>
              <a:off x="8003987" y="4820253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L/2</a:t>
              </a:r>
              <a:endParaRPr kumimoji="1" lang="ja-JP" altLang="en-US" dirty="0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07DB8F92-2F05-41F5-8A8C-87B05EFF229F}"/>
                </a:ext>
              </a:extLst>
            </p:cNvPr>
            <p:cNvCxnSpPr/>
            <p:nvPr/>
          </p:nvCxnSpPr>
          <p:spPr>
            <a:xfrm flipV="1">
              <a:off x="8842690" y="4716583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B7EC956-40F7-4F0F-8351-2C793528638A}"/>
              </a:ext>
            </a:extLst>
          </p:cNvPr>
          <p:cNvGrpSpPr/>
          <p:nvPr/>
        </p:nvGrpSpPr>
        <p:grpSpPr>
          <a:xfrm>
            <a:off x="5125712" y="4566434"/>
            <a:ext cx="398145" cy="435519"/>
            <a:chOff x="11314244" y="4727235"/>
            <a:chExt cx="398145" cy="435519"/>
          </a:xfrm>
        </p:grpSpPr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F2D35EBA-352F-4864-8701-77DC628779E9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4E86CB8-C6F0-4F5C-BE4E-435A308C560F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16CEF445-D0A4-4969-A078-E3D7DD10EC9F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8E557372-A375-4591-A670-7E91FA960F93}"/>
              </a:ext>
            </a:extLst>
          </p:cNvPr>
          <p:cNvGrpSpPr/>
          <p:nvPr/>
        </p:nvGrpSpPr>
        <p:grpSpPr>
          <a:xfrm>
            <a:off x="9050186" y="4591023"/>
            <a:ext cx="398145" cy="435519"/>
            <a:chOff x="11314244" y="4727235"/>
            <a:chExt cx="398145" cy="435519"/>
          </a:xfrm>
        </p:grpSpPr>
        <p:sp>
          <p:nvSpPr>
            <p:cNvPr id="110" name="円弧 109">
              <a:extLst>
                <a:ext uri="{FF2B5EF4-FFF2-40B4-BE49-F238E27FC236}">
                  <a16:creationId xmlns:a16="http://schemas.microsoft.com/office/drawing/2014/main" id="{37815011-FBD4-42FA-9A60-936FFDAD3B38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E05FEB7-2822-4BA3-8272-0EF6BA1E94A7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E26B4D4C-C236-4EB5-AB4B-06BEE6C4A4EB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84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5425"/>
            <a:ext cx="11140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(6) M</a:t>
            </a:r>
            <a:r>
              <a:rPr lang="ja-JP" altLang="en-US" dirty="0"/>
              <a:t>図を描く。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R</a:t>
            </a:r>
            <a:r>
              <a:rPr lang="en-US" altLang="ja-JP" baseline="-25000" dirty="0"/>
              <a:t>A</a:t>
            </a:r>
            <a:r>
              <a:rPr lang="en-US" altLang="ja-JP" dirty="0"/>
              <a:t>, R</a:t>
            </a:r>
            <a:r>
              <a:rPr lang="en-US" altLang="ja-JP" baseline="-25000" dirty="0"/>
              <a:t>B</a:t>
            </a:r>
            <a:r>
              <a:rPr lang="ja-JP" altLang="en-US" dirty="0"/>
              <a:t>は力のつり合いとモーメントのつり合いから判明済み。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 dirty="0"/>
              <a:t>　   </a:t>
            </a:r>
            <a:r>
              <a:rPr lang="en-US" altLang="ja-JP" dirty="0"/>
              <a:t>Mx</a:t>
            </a:r>
            <a:r>
              <a:rPr lang="ja-JP" altLang="en-US" dirty="0"/>
              <a:t>を与えられている値のみで表現するため整理する。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DDEB6D-B3C9-4B43-B971-60B186DC1904}"/>
                  </a:ext>
                </a:extLst>
              </p:cNvPr>
              <p:cNvSpPr txBox="1"/>
              <p:nvPr/>
            </p:nvSpPr>
            <p:spPr>
              <a:xfrm>
                <a:off x="2867230" y="3144067"/>
                <a:ext cx="2027350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DDEB6D-B3C9-4B43-B971-60B186D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30" y="3144067"/>
                <a:ext cx="2027350" cy="689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27755C8-B5FC-4997-BB66-0C10B804E71A}"/>
                  </a:ext>
                </a:extLst>
              </p:cNvPr>
              <p:cNvSpPr txBox="1"/>
              <p:nvPr/>
            </p:nvSpPr>
            <p:spPr>
              <a:xfrm>
                <a:off x="3545676" y="4035376"/>
                <a:ext cx="1541511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27755C8-B5FC-4997-BB66-0C10B804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76" y="4035376"/>
                <a:ext cx="1541511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411271-ED13-4920-BA90-100CBAF381C7}"/>
                  </a:ext>
                </a:extLst>
              </p:cNvPr>
              <p:cNvSpPr txBox="1"/>
              <p:nvPr/>
            </p:nvSpPr>
            <p:spPr>
              <a:xfrm>
                <a:off x="3236930" y="4898396"/>
                <a:ext cx="3700514" cy="1058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kumimoji="1" lang="en-US" altLang="ja-JP" sz="2400" dirty="0">
                    <a:solidFill>
                      <a:srgbClr val="0070C0"/>
                    </a:solidFill>
                  </a:rPr>
                  <a:t>	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411271-ED13-4920-BA90-100CBAF3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30" y="4898396"/>
                <a:ext cx="3700514" cy="1058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A3E6DC1-3D0F-4FD2-9632-AE15E5CA9A74}"/>
                  </a:ext>
                </a:extLst>
              </p:cNvPr>
              <p:cNvSpPr txBox="1"/>
              <p:nvPr/>
            </p:nvSpPr>
            <p:spPr>
              <a:xfrm>
                <a:off x="2954286" y="5601564"/>
                <a:ext cx="3700514" cy="1058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kumimoji="1" lang="en-US" altLang="ja-JP" sz="2400" dirty="0">
                    <a:solidFill>
                      <a:srgbClr val="0070C0"/>
                    </a:solidFill>
                  </a:rPr>
                  <a:t>	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A3E6DC1-3D0F-4FD2-9632-AE15E5CA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86" y="5601564"/>
                <a:ext cx="3700514" cy="10583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300993-BFCD-40A0-A540-E95791F57504}"/>
              </a:ext>
            </a:extLst>
          </p:cNvPr>
          <p:cNvSpPr txBox="1"/>
          <p:nvPr/>
        </p:nvSpPr>
        <p:spPr>
          <a:xfrm>
            <a:off x="7574055" y="423656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(0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x&lt;L/2)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FDCA67-428E-4D9C-8924-A56D77750C74}"/>
              </a:ext>
            </a:extLst>
          </p:cNvPr>
          <p:cNvSpPr txBox="1"/>
          <p:nvPr/>
        </p:nvSpPr>
        <p:spPr>
          <a:xfrm>
            <a:off x="7574055" y="51317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(L/2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x&lt;L)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A4D98B-FD7F-439B-94BF-97F0F8643927}"/>
              </a:ext>
            </a:extLst>
          </p:cNvPr>
          <p:cNvCxnSpPr/>
          <p:nvPr/>
        </p:nvCxnSpPr>
        <p:spPr>
          <a:xfrm>
            <a:off x="2598209" y="4461101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961349A-B375-480C-B798-0C60D7DCCD43}"/>
              </a:ext>
            </a:extLst>
          </p:cNvPr>
          <p:cNvCxnSpPr/>
          <p:nvPr/>
        </p:nvCxnSpPr>
        <p:spPr>
          <a:xfrm>
            <a:off x="2600319" y="5294221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6DC3A2-04F0-4BEB-B2B7-1F9C9D9E69E6}"/>
              </a:ext>
            </a:extLst>
          </p:cNvPr>
          <p:cNvSpPr txBox="1"/>
          <p:nvPr/>
        </p:nvSpPr>
        <p:spPr>
          <a:xfrm>
            <a:off x="6171766" y="42262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819E657-C43A-4835-ACD7-9E4BD609C031}"/>
              </a:ext>
            </a:extLst>
          </p:cNvPr>
          <p:cNvSpPr txBox="1"/>
          <p:nvPr/>
        </p:nvSpPr>
        <p:spPr>
          <a:xfrm>
            <a:off x="6781506" y="5145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62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" name="フリーフォーム: 図形 9215">
            <a:extLst>
              <a:ext uri="{FF2B5EF4-FFF2-40B4-BE49-F238E27FC236}">
                <a16:creationId xmlns:a16="http://schemas.microsoft.com/office/drawing/2014/main" id="{FBA9E4BD-30FC-491F-AEFB-195FEDACA726}"/>
              </a:ext>
            </a:extLst>
          </p:cNvPr>
          <p:cNvSpPr/>
          <p:nvPr/>
        </p:nvSpPr>
        <p:spPr>
          <a:xfrm>
            <a:off x="6488159" y="4582160"/>
            <a:ext cx="3139440" cy="751840"/>
          </a:xfrm>
          <a:custGeom>
            <a:avLst/>
            <a:gdLst>
              <a:gd name="connsiteX0" fmla="*/ 0 w 3139440"/>
              <a:gd name="connsiteY0" fmla="*/ 0 h 751840"/>
              <a:gd name="connsiteX1" fmla="*/ 1559560 w 3139440"/>
              <a:gd name="connsiteY1" fmla="*/ 751840 h 751840"/>
              <a:gd name="connsiteX2" fmla="*/ 3139440 w 3139440"/>
              <a:gd name="connsiteY2" fmla="*/ 5080 h 751840"/>
              <a:gd name="connsiteX3" fmla="*/ 0 w 3139440"/>
              <a:gd name="connsiteY3" fmla="*/ 0 h 75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9440" h="751840">
                <a:moveTo>
                  <a:pt x="0" y="0"/>
                </a:moveTo>
                <a:lnTo>
                  <a:pt x="1559560" y="751840"/>
                </a:lnTo>
                <a:lnTo>
                  <a:pt x="3139440" y="5080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5425"/>
            <a:ext cx="11140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(6) Mx</a:t>
            </a:r>
            <a:r>
              <a:rPr lang="ja-JP" altLang="en-US" dirty="0"/>
              <a:t>をグラフ化する。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構造解析では、</a:t>
            </a:r>
            <a:r>
              <a:rPr lang="en-US" altLang="ja-JP" dirty="0"/>
              <a:t>Mx</a:t>
            </a:r>
            <a:r>
              <a:rPr lang="ja-JP" altLang="en-US" dirty="0"/>
              <a:t>は</a:t>
            </a:r>
            <a:r>
              <a:rPr lang="en-US" altLang="ja-JP" dirty="0"/>
              <a:t>y</a:t>
            </a:r>
            <a:r>
              <a:rPr lang="ja-JP" altLang="en-US" dirty="0"/>
              <a:t>軸を逆転し＋側を下に描くことに注意。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27755C8-B5FC-4997-BB66-0C10B804E71A}"/>
                  </a:ext>
                </a:extLst>
              </p:cNvPr>
              <p:cNvSpPr txBox="1"/>
              <p:nvPr/>
            </p:nvSpPr>
            <p:spPr>
              <a:xfrm>
                <a:off x="1804800" y="2613214"/>
                <a:ext cx="1541511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27755C8-B5FC-4997-BB66-0C10B804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00" y="2613214"/>
                <a:ext cx="1541511" cy="689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A3E6DC1-3D0F-4FD2-9632-AE15E5CA9A74}"/>
                  </a:ext>
                </a:extLst>
              </p:cNvPr>
              <p:cNvSpPr txBox="1"/>
              <p:nvPr/>
            </p:nvSpPr>
            <p:spPr>
              <a:xfrm>
                <a:off x="1063941" y="3302249"/>
                <a:ext cx="3700514" cy="1058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kumimoji="1" lang="en-US" altLang="ja-JP" sz="2400" dirty="0">
                    <a:solidFill>
                      <a:srgbClr val="0070C0"/>
                    </a:solidFill>
                  </a:rPr>
                  <a:t>	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A3E6DC1-3D0F-4FD2-9632-AE15E5CA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41" y="3302249"/>
                <a:ext cx="3700514" cy="1058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AE7DD288-9A87-49F0-8D93-A05691958090}"/>
              </a:ext>
            </a:extLst>
          </p:cNvPr>
          <p:cNvSpPr/>
          <p:nvPr/>
        </p:nvSpPr>
        <p:spPr>
          <a:xfrm>
            <a:off x="1460693" y="2894970"/>
            <a:ext cx="143606" cy="814557"/>
          </a:xfrm>
          <a:prstGeom prst="leftBrace">
            <a:avLst>
              <a:gd name="adj1" fmla="val 3353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476163-D0BF-4674-833B-FBD8E27B9987}"/>
              </a:ext>
            </a:extLst>
          </p:cNvPr>
          <p:cNvSpPr txBox="1"/>
          <p:nvPr/>
        </p:nvSpPr>
        <p:spPr>
          <a:xfrm>
            <a:off x="5050663" y="283705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(0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x&lt;L/2)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544B13-B984-417E-880D-2BDFBEE7736D}"/>
              </a:ext>
            </a:extLst>
          </p:cNvPr>
          <p:cNvSpPr txBox="1"/>
          <p:nvPr/>
        </p:nvSpPr>
        <p:spPr>
          <a:xfrm>
            <a:off x="5041045" y="34290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(L/2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x&lt;L)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0081D6-6CEF-47C2-8FD7-4340362DB6CC}"/>
              </a:ext>
            </a:extLst>
          </p:cNvPr>
          <p:cNvSpPr txBox="1"/>
          <p:nvPr/>
        </p:nvSpPr>
        <p:spPr>
          <a:xfrm>
            <a:off x="3648374" y="28267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32C28C-995D-4886-ABB5-E8C9AD98FDCA}"/>
              </a:ext>
            </a:extLst>
          </p:cNvPr>
          <p:cNvSpPr txBox="1"/>
          <p:nvPr/>
        </p:nvSpPr>
        <p:spPr>
          <a:xfrm>
            <a:off x="4248496" y="3442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8E46590-EC2A-46A3-B56E-3098AEE13995}"/>
              </a:ext>
            </a:extLst>
          </p:cNvPr>
          <p:cNvGrpSpPr/>
          <p:nvPr/>
        </p:nvGrpSpPr>
        <p:grpSpPr>
          <a:xfrm>
            <a:off x="702177" y="4234783"/>
            <a:ext cx="4922034" cy="2343135"/>
            <a:chOff x="702177" y="4438995"/>
            <a:chExt cx="4922034" cy="2343135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2813FD2-419B-4B4E-990A-9C540CB10763}"/>
                </a:ext>
              </a:extLst>
            </p:cNvPr>
            <p:cNvCxnSpPr/>
            <p:nvPr/>
          </p:nvCxnSpPr>
          <p:spPr>
            <a:xfrm>
              <a:off x="1304314" y="4790371"/>
              <a:ext cx="0" cy="1635369"/>
            </a:xfrm>
            <a:prstGeom prst="line">
              <a:avLst/>
            </a:prstGeom>
            <a:ln w="1905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53F5E019-FF16-4D10-AB4F-33424A430D39}"/>
                </a:ext>
              </a:extLst>
            </p:cNvPr>
            <p:cNvCxnSpPr/>
            <p:nvPr/>
          </p:nvCxnSpPr>
          <p:spPr>
            <a:xfrm>
              <a:off x="1313106" y="4790371"/>
              <a:ext cx="372793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9E5E325-466D-429C-A8C9-656A04B1DEAE}"/>
                </a:ext>
              </a:extLst>
            </p:cNvPr>
            <p:cNvCxnSpPr>
              <a:cxnSpLocks/>
            </p:cNvCxnSpPr>
            <p:nvPr/>
          </p:nvCxnSpPr>
          <p:spPr>
            <a:xfrm>
              <a:off x="1321899" y="4799163"/>
              <a:ext cx="1572455" cy="7392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EB2C4ECF-4B0F-4498-AA81-4B0D683B4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4354" y="4781738"/>
              <a:ext cx="1606245" cy="75511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514D7DB-852D-4E22-8B25-CCDD0C9D8E0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248" y="5545481"/>
              <a:ext cx="1433446" cy="673876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6369184-4864-46DF-B181-E653FAAC3140}"/>
                </a:ext>
              </a:extLst>
            </p:cNvPr>
            <p:cNvSpPr txBox="1"/>
            <p:nvPr/>
          </p:nvSpPr>
          <p:spPr>
            <a:xfrm>
              <a:off x="4344694" y="6039170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r>
                <a:rPr kumimoji="1" lang="en-US" altLang="ja-JP" dirty="0"/>
                <a:t> = W/2</a:t>
              </a:r>
              <a:r>
                <a:rPr kumimoji="1" lang="ja-JP" altLang="en-US" dirty="0"/>
                <a:t>･</a:t>
              </a:r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C9A5AFD-F181-4FAD-8241-B503FED05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4704" y="5538388"/>
              <a:ext cx="1433446" cy="673876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F418F2F-7256-4A4B-9F67-A63D74DE9FC7}"/>
                </a:ext>
              </a:extLst>
            </p:cNvPr>
            <p:cNvSpPr txBox="1"/>
            <p:nvPr/>
          </p:nvSpPr>
          <p:spPr>
            <a:xfrm>
              <a:off x="1503459" y="6113808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r>
                <a:rPr kumimoji="1" lang="en-US" altLang="ja-JP" dirty="0"/>
                <a:t> = W/2</a:t>
              </a:r>
              <a:r>
                <a:rPr kumimoji="1" lang="ja-JP" altLang="en-US" dirty="0"/>
                <a:t>･</a:t>
              </a:r>
              <a:r>
                <a:rPr kumimoji="1" lang="en-US" altLang="ja-JP" dirty="0"/>
                <a:t>(L-x)</a:t>
              </a:r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B987E1E8-8AF5-4169-B82F-0520BA44E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5848" y="4799164"/>
              <a:ext cx="0" cy="737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CFAE2D5-4E12-4AEB-9137-56131A667893}"/>
                </a:ext>
              </a:extLst>
            </p:cNvPr>
            <p:cNvSpPr txBox="1"/>
            <p:nvPr/>
          </p:nvSpPr>
          <p:spPr>
            <a:xfrm>
              <a:off x="1152258" y="444720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endParaRPr kumimoji="1" lang="ja-JP" altLang="en-US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EA01B05-4C6F-4BDC-9BBD-C579EC036D17}"/>
                </a:ext>
              </a:extLst>
            </p:cNvPr>
            <p:cNvSpPr txBox="1"/>
            <p:nvPr/>
          </p:nvSpPr>
          <p:spPr>
            <a:xfrm>
              <a:off x="2601602" y="443899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L/2</a:t>
              </a:r>
              <a:endParaRPr kumimoji="1" lang="ja-JP" altLang="en-US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9F14CDC-351E-4290-8838-93940A5332D1}"/>
                </a:ext>
              </a:extLst>
            </p:cNvPr>
            <p:cNvSpPr txBox="1"/>
            <p:nvPr/>
          </p:nvSpPr>
          <p:spPr>
            <a:xfrm>
              <a:off x="4315862" y="44477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D2D27152-EB34-4F8B-AF5B-295E16E513A7}"/>
                </a:ext>
              </a:extLst>
            </p:cNvPr>
            <p:cNvSpPr txBox="1"/>
            <p:nvPr/>
          </p:nvSpPr>
          <p:spPr>
            <a:xfrm>
              <a:off x="5081112" y="459707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B7F24A62-5E1C-4BFC-8750-60E50D227651}"/>
                </a:ext>
              </a:extLst>
            </p:cNvPr>
            <p:cNvSpPr txBox="1"/>
            <p:nvPr/>
          </p:nvSpPr>
          <p:spPr>
            <a:xfrm>
              <a:off x="1018112" y="641279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Mx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080BA7A-2237-4B29-9222-4AF232E54D3E}"/>
                    </a:ext>
                  </a:extLst>
                </p:cNvPr>
                <p:cNvSpPr txBox="1"/>
                <p:nvPr/>
              </p:nvSpPr>
              <p:spPr>
                <a:xfrm>
                  <a:off x="750411" y="5213345"/>
                  <a:ext cx="352978" cy="6090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080BA7A-2237-4B29-9222-4AF232E54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11" y="5213345"/>
                  <a:ext cx="352978" cy="609077"/>
                </a:xfrm>
                <a:prstGeom prst="rect">
                  <a:avLst/>
                </a:prstGeom>
                <a:blipFill>
                  <a:blip r:embed="rId4"/>
                  <a:stretch>
                    <a:fillRect r="-258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32C2E9F5-3FD4-4629-A0DF-860665AB1DC6}"/>
                    </a:ext>
                  </a:extLst>
                </p:cNvPr>
                <p:cNvSpPr txBox="1"/>
                <p:nvPr/>
              </p:nvSpPr>
              <p:spPr>
                <a:xfrm>
                  <a:off x="702177" y="5947361"/>
                  <a:ext cx="352978" cy="6090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32C2E9F5-3FD4-4629-A0DF-860665AB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77" y="5947361"/>
                  <a:ext cx="352978" cy="609077"/>
                </a:xfrm>
                <a:prstGeom prst="rect">
                  <a:avLst/>
                </a:prstGeom>
                <a:blipFill>
                  <a:blip r:embed="rId5"/>
                  <a:stretch>
                    <a:fillRect r="-258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4424AEBD-E8B5-4164-B021-F7CC83FF2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4314" y="5559708"/>
              <a:ext cx="15281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2AAF3A6-3DED-4CD8-A9E0-370B26FBB9E8}"/>
              </a:ext>
            </a:extLst>
          </p:cNvPr>
          <p:cNvGrpSpPr/>
          <p:nvPr/>
        </p:nvGrpSpPr>
        <p:grpSpPr>
          <a:xfrm>
            <a:off x="5904471" y="4240489"/>
            <a:ext cx="4627577" cy="2334921"/>
            <a:chOff x="750411" y="4447209"/>
            <a:chExt cx="4627577" cy="2334921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DF4D1757-E0D0-44C5-915A-34359F5AD5AB}"/>
                </a:ext>
              </a:extLst>
            </p:cNvPr>
            <p:cNvCxnSpPr/>
            <p:nvPr/>
          </p:nvCxnSpPr>
          <p:spPr>
            <a:xfrm>
              <a:off x="1304314" y="4790371"/>
              <a:ext cx="0" cy="1635369"/>
            </a:xfrm>
            <a:prstGeom prst="line">
              <a:avLst/>
            </a:prstGeom>
            <a:ln w="1905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E8A8748-94DC-4078-9481-789CCFD4A3E8}"/>
                </a:ext>
              </a:extLst>
            </p:cNvPr>
            <p:cNvCxnSpPr/>
            <p:nvPr/>
          </p:nvCxnSpPr>
          <p:spPr>
            <a:xfrm>
              <a:off x="1313106" y="4790371"/>
              <a:ext cx="372793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FCF8E260-07D7-44B9-8B35-7C7C90C0C0C1}"/>
                </a:ext>
              </a:extLst>
            </p:cNvPr>
            <p:cNvCxnSpPr>
              <a:cxnSpLocks/>
            </p:cNvCxnSpPr>
            <p:nvPr/>
          </p:nvCxnSpPr>
          <p:spPr>
            <a:xfrm>
              <a:off x="1321899" y="4799163"/>
              <a:ext cx="1572455" cy="7392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537BC738-1881-4217-8749-9C2838EA5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4354" y="4781738"/>
              <a:ext cx="1606245" cy="75511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A9E4A2D-ECEA-4523-9557-948062A84A49}"/>
                </a:ext>
              </a:extLst>
            </p:cNvPr>
            <p:cNvSpPr txBox="1"/>
            <p:nvPr/>
          </p:nvSpPr>
          <p:spPr>
            <a:xfrm>
              <a:off x="1152258" y="444720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endParaRPr kumimoji="1"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E3E97F7-C62C-4C16-A2FD-B760466B87E0}"/>
                </a:ext>
              </a:extLst>
            </p:cNvPr>
            <p:cNvSpPr txBox="1"/>
            <p:nvPr/>
          </p:nvSpPr>
          <p:spPr>
            <a:xfrm>
              <a:off x="4315862" y="44477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619582C6-9F00-48BD-81D5-6EE8FD38F558}"/>
                </a:ext>
              </a:extLst>
            </p:cNvPr>
            <p:cNvSpPr txBox="1"/>
            <p:nvPr/>
          </p:nvSpPr>
          <p:spPr>
            <a:xfrm>
              <a:off x="5081112" y="459707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F60D8809-AAA1-45B9-A29B-C4B4CE8750B5}"/>
                </a:ext>
              </a:extLst>
            </p:cNvPr>
            <p:cNvSpPr txBox="1"/>
            <p:nvPr/>
          </p:nvSpPr>
          <p:spPr>
            <a:xfrm>
              <a:off x="1018112" y="641279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Mx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8BB6372C-3D83-400B-901F-097525F2A49D}"/>
                    </a:ext>
                  </a:extLst>
                </p:cNvPr>
                <p:cNvSpPr txBox="1"/>
                <p:nvPr/>
              </p:nvSpPr>
              <p:spPr>
                <a:xfrm>
                  <a:off x="750411" y="5213345"/>
                  <a:ext cx="352978" cy="6090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8BB6372C-3D83-400B-901F-097525F2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11" y="5213345"/>
                  <a:ext cx="352978" cy="609077"/>
                </a:xfrm>
                <a:prstGeom prst="rect">
                  <a:avLst/>
                </a:prstGeom>
                <a:blipFill>
                  <a:blip r:embed="rId6"/>
                  <a:stretch>
                    <a:fillRect r="-258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E395973F-9DE7-473B-8A51-4A0AB5021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4314" y="5559708"/>
              <a:ext cx="15281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1" name="グループ化 9220">
            <a:extLst>
              <a:ext uri="{FF2B5EF4-FFF2-40B4-BE49-F238E27FC236}">
                <a16:creationId xmlns:a16="http://schemas.microsoft.com/office/drawing/2014/main" id="{EFEEB9CE-BBA1-48B9-9D04-FC85980BF567}"/>
              </a:ext>
            </a:extLst>
          </p:cNvPr>
          <p:cNvGrpSpPr/>
          <p:nvPr/>
        </p:nvGrpSpPr>
        <p:grpSpPr>
          <a:xfrm>
            <a:off x="7845050" y="4686946"/>
            <a:ext cx="347159" cy="376670"/>
            <a:chOff x="7276421" y="6059524"/>
            <a:chExt cx="475468" cy="515886"/>
          </a:xfrm>
        </p:grpSpPr>
        <p:sp>
          <p:nvSpPr>
            <p:cNvPr id="9220" name="楕円 9219">
              <a:extLst>
                <a:ext uri="{FF2B5EF4-FFF2-40B4-BE49-F238E27FC236}">
                  <a16:creationId xmlns:a16="http://schemas.microsoft.com/office/drawing/2014/main" id="{FE156349-34E8-4643-8DCE-CB537B94FF17}"/>
                </a:ext>
              </a:extLst>
            </p:cNvPr>
            <p:cNvSpPr/>
            <p:nvPr/>
          </p:nvSpPr>
          <p:spPr>
            <a:xfrm>
              <a:off x="7358031" y="6181552"/>
              <a:ext cx="393858" cy="3938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8" name="テキスト ボックス 9217">
              <a:extLst>
                <a:ext uri="{FF2B5EF4-FFF2-40B4-BE49-F238E27FC236}">
                  <a16:creationId xmlns:a16="http://schemas.microsoft.com/office/drawing/2014/main" id="{E7EC2E69-3EE1-40CE-BD9E-1DA3D8C9D03A}"/>
                </a:ext>
              </a:extLst>
            </p:cNvPr>
            <p:cNvSpPr txBox="1"/>
            <p:nvPr/>
          </p:nvSpPr>
          <p:spPr>
            <a:xfrm>
              <a:off x="7276421" y="6059524"/>
              <a:ext cx="393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kumimoji="1" lang="ja-JP" altLang="en-US" sz="2400" dirty="0"/>
            </a:p>
          </p:txBody>
        </p:sp>
      </p:grpSp>
      <p:sp>
        <p:nvSpPr>
          <p:cNvPr id="2" name="矢印: 右 1">
            <a:extLst>
              <a:ext uri="{FF2B5EF4-FFF2-40B4-BE49-F238E27FC236}">
                <a16:creationId xmlns:a16="http://schemas.microsoft.com/office/drawing/2014/main" id="{6A6BDE7F-4EF3-417F-82E1-7054D1A02FBC}"/>
              </a:ext>
            </a:extLst>
          </p:cNvPr>
          <p:cNvSpPr/>
          <p:nvPr/>
        </p:nvSpPr>
        <p:spPr>
          <a:xfrm>
            <a:off x="5505645" y="5011655"/>
            <a:ext cx="260882" cy="682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4460B4-2C48-42C0-A7A3-A88A4281F4BB}"/>
              </a:ext>
            </a:extLst>
          </p:cNvPr>
          <p:cNvSpPr txBox="1"/>
          <p:nvPr/>
        </p:nvSpPr>
        <p:spPr>
          <a:xfrm>
            <a:off x="7626663" y="615883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B.M.D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5446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D5EAB3-BC3B-4B38-89E7-AB23E9DDB4C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780</Words>
  <Application>Microsoft Office PowerPoint</Application>
  <PresentationFormat>ワイド画面</PresentationFormat>
  <Paragraphs>130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モーメント図 演習1</vt:lpstr>
      <vt:lpstr>モーメント図 演習</vt:lpstr>
      <vt:lpstr>モーメント図 演習1a</vt:lpstr>
      <vt:lpstr>モーメント図 演習1a</vt:lpstr>
      <vt:lpstr>モーメント図 演習1a</vt:lpstr>
      <vt:lpstr>モーメント図 演習1a</vt:lpstr>
      <vt:lpstr>モーメント図 演習1a</vt:lpstr>
      <vt:lpstr>モーメント図 演習1a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92</cp:revision>
  <dcterms:created xsi:type="dcterms:W3CDTF">2020-08-17T23:45:28Z</dcterms:created>
  <dcterms:modified xsi:type="dcterms:W3CDTF">2020-12-02T04:44:59Z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