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71" r:id="rId5"/>
    <p:sldId id="272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阿部 伸行" initials="阿部" lastIdx="2" clrIdx="0">
    <p:extLst>
      <p:ext uri="{19B8F6BF-5375-455C-9EA6-DF929625EA0E}">
        <p15:presenceInfo xmlns:p15="http://schemas.microsoft.com/office/powerpoint/2012/main" userId="S::n-abe@advantec.co.jp::e272828c-3dd4-4b4b-916b-d9aca728d2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33CC"/>
    <a:srgbClr val="FF00FF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7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6024B-BC2D-4A8F-92CD-6BF7BA6A23AC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6622C-8433-4F59-8801-80EF44E287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575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56CA1B-C0A7-47A0-823A-62236B68C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44D28B2-B5E8-4A94-AB06-90A9BDB0E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05BB74-4A51-430A-89B5-3B24DC84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4EECA5-106F-44F7-87A6-4161A16B2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スライド番号プレースホルダー 4">
            <a:extLst>
              <a:ext uri="{FF2B5EF4-FFF2-40B4-BE49-F238E27FC236}">
                <a16:creationId xmlns:a16="http://schemas.microsoft.com/office/drawing/2014/main" id="{58CF268B-83ED-4C1A-9E6A-F0E7B7C5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238442"/>
            <a:ext cx="2743200" cy="365125"/>
          </a:xfrm>
        </p:spPr>
        <p:txBody>
          <a:bodyPr/>
          <a:lstStyle/>
          <a:p>
            <a:fld id="{D211F60A-92B8-43C0-91F8-851C09887DFC}" type="slidenum">
              <a:rPr kumimoji="1" lang="ja-JP" altLang="en-US" sz="1800" smtClean="0"/>
              <a:t>‹#›</a:t>
            </a:fld>
            <a:endParaRPr kumimoji="1" lang="ja-JP" altLang="en-US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DAD8C5-B0A8-43CF-8AC4-A76ACB2339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55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2E271E-8046-465E-BA35-9E5D4A7F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DD5BF5-F050-47C1-A38A-1DF343E99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4700FE-3B51-4267-8258-42F0B237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FD1726-5101-45CE-BD31-436A901F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628805-8F21-40C1-A76F-42BAD605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C9942C2-27BE-44FA-807D-1726AD74C5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06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D795CAF-E0D0-419A-8D07-ACD408104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7F175C-3ED9-4A52-94E4-35CE918D9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650E57-7508-4D5B-A2D8-1EB7CAE4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8A0600-565C-4547-A157-96BE1FE5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E4A0D0-A118-486B-B2AD-6BC83C9E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91143B0-63E9-43D5-9C5F-2BDEC74FD6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75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04347C-B278-4457-AF95-68C65EEE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810000-B1FC-4F25-8440-388CBF1E6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029CF0-3DA5-4568-938F-B6340B02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274278-BE41-4E8E-8F17-474DCC1D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5A5368-7662-441C-AF9A-1D655604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スライド番号プレースホルダー 4">
            <a:extLst>
              <a:ext uri="{FF2B5EF4-FFF2-40B4-BE49-F238E27FC236}">
                <a16:creationId xmlns:a16="http://schemas.microsoft.com/office/drawing/2014/main" id="{BBDB6A40-4E77-4E04-8D0D-14D76EB27BCF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ECD14DA-ED18-4601-880D-4D3DA517F9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17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513749-6FE9-4E45-A534-9F3468CBF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FC371B-10AF-41ED-A485-3FBA69DD0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036566-7E63-4141-8B51-521776EA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E55EE2-F123-4436-969C-DCAA037C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6875B2-8B8B-4E89-9EF3-05B07D9A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スライド番号プレースホルダー 4">
            <a:extLst>
              <a:ext uri="{FF2B5EF4-FFF2-40B4-BE49-F238E27FC236}">
                <a16:creationId xmlns:a16="http://schemas.microsoft.com/office/drawing/2014/main" id="{8FF9F314-8D4C-4547-99D1-D3A9884AFBD6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7955B0D-8F66-4EFC-8EF2-6A65C3E95E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29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ABDD22-C23F-4B2D-BB72-C51EF2D63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983797-127A-4FB0-92D5-2E9ED237A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BD0F5E-ECF0-4648-9B09-6D25753B5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B9A66D-3F78-40CA-AC69-9BC7BFDC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4816F3-F6E9-4C24-9AB4-F7FAEB815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279253-6F5B-4899-9A13-697F2510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スライド番号プレースホルダー 4">
            <a:extLst>
              <a:ext uri="{FF2B5EF4-FFF2-40B4-BE49-F238E27FC236}">
                <a16:creationId xmlns:a16="http://schemas.microsoft.com/office/drawing/2014/main" id="{07346727-29A8-4669-8395-EEE3505E023A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A6D2A3D-F941-492A-99A0-2B00AD9268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635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0A99C-A55D-4EB1-8FDC-821F09449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03255A-3C6F-42AE-B16B-55F78962F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793092-4F83-4D6D-AA31-04B3E8925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3FE0E38-030F-4765-AEC3-6A37AF792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90DFDE-3F5D-425C-B308-54EC763A8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3DCFC47-079F-4C42-AD9A-70FA155E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4509D7D-C123-4B86-9A25-92777C0B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F25852-DE79-490C-912F-1BEF9F23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スライド番号プレースホルダー 4">
            <a:extLst>
              <a:ext uri="{FF2B5EF4-FFF2-40B4-BE49-F238E27FC236}">
                <a16:creationId xmlns:a16="http://schemas.microsoft.com/office/drawing/2014/main" id="{7383CD05-56D3-4695-A126-2B5F115DBE00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9D46589-F79E-48E7-9E68-2D46D45339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30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D14F16-85C4-4996-99C0-894DC31F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D1C03F-2035-4884-8098-5DD28B340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AC249EF-7F19-482D-BAB0-B6AB7453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E0F0BB-32BA-43CF-9BBF-6F641E3F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スライド番号プレースホルダー 4">
            <a:extLst>
              <a:ext uri="{FF2B5EF4-FFF2-40B4-BE49-F238E27FC236}">
                <a16:creationId xmlns:a16="http://schemas.microsoft.com/office/drawing/2014/main" id="{72C1610D-4025-4772-A0A7-1641BADF5F40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047F94C-D07C-4F7C-A18C-177278A352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66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DBD221-017D-4D66-869F-0132C0F5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9CE6FBD-A059-4CA3-A068-B852EF97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EA9F89-C327-4F13-BC66-FF17191B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スライド番号プレースホルダー 4">
            <a:extLst>
              <a:ext uri="{FF2B5EF4-FFF2-40B4-BE49-F238E27FC236}">
                <a16:creationId xmlns:a16="http://schemas.microsoft.com/office/drawing/2014/main" id="{3350E85B-05B1-4FD4-9C40-84800D242260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C53896E-A7BD-4CC6-A3FC-506470B9C1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09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C5F05-4F61-43F0-99A8-81B5E2CF0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6C4A08-5791-40A0-B023-30A6308F4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DCFBDC-DB66-4B27-A121-38156B487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881406-6904-439A-94DC-B35A1782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1141C6-BBB1-47B3-979A-B4600380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D60460-6384-4830-B6D8-F652C4B3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スライド番号プレースホルダー 4">
            <a:extLst>
              <a:ext uri="{FF2B5EF4-FFF2-40B4-BE49-F238E27FC236}">
                <a16:creationId xmlns:a16="http://schemas.microsoft.com/office/drawing/2014/main" id="{EF99713E-73D3-4024-985F-63CE43AD3A28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FBD8661-1A2A-474B-92C1-C50B57AD35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27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5F7A8C-310B-4E4C-8DCF-F509A0DB1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053167-3CA6-4B26-9201-3D6A1FD72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1C36C6-84EA-4053-BA8D-7A0E12D6E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271B2B-6E42-4216-9EE3-77BA4ED8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F971EB-3E3E-43D9-AEC1-6EEFE508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EC9638-1983-49CF-A358-3DEF57D8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スライド番号プレースホルダー 4">
            <a:extLst>
              <a:ext uri="{FF2B5EF4-FFF2-40B4-BE49-F238E27FC236}">
                <a16:creationId xmlns:a16="http://schemas.microsoft.com/office/drawing/2014/main" id="{AEED224E-F807-4499-9E47-14570B4A4E5C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0CE7F12-59FE-4299-BA06-39B509A2F3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542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0ABC0A-B251-4BD2-B24D-4AA6A1CF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F5B2ED-F048-40C2-AB00-025557744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52FBE5-D0FB-440B-993D-882AEA4A7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63C8A-55E1-42D8-BA3E-9B8EFAB398F7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8D87D6-367B-479D-BE4F-A4BD9EA6A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222AAF-F4A4-44EC-9CBF-32525F4E8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C6A6F6D-EFDF-429E-BAD8-9DB7274AE5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742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293D3367-28AE-44AE-98C3-1F9AE19424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648805"/>
            <a:ext cx="10515600" cy="3528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(1) Step1 </a:t>
            </a:r>
            <a:r>
              <a:rPr lang="ja-JP" altLang="en-US" dirty="0"/>
              <a:t>単純梁</a:t>
            </a:r>
            <a:r>
              <a:rPr lang="en-US" altLang="ja-JP" dirty="0"/>
              <a:t>/</a:t>
            </a:r>
            <a:r>
              <a:rPr lang="ja-JP" altLang="en-US" dirty="0"/>
              <a:t>片持梁</a:t>
            </a:r>
            <a:r>
              <a:rPr lang="en-US" altLang="ja-JP" dirty="0"/>
              <a:t>/</a:t>
            </a:r>
            <a:r>
              <a:rPr lang="ja-JP" altLang="en-US" dirty="0"/>
              <a:t>支持･節点などを描く。</a:t>
            </a:r>
            <a:endParaRPr lang="en-US" altLang="ja-JP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ABA0236-0800-4260-9A91-BB5755C3D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260350"/>
            <a:ext cx="8229600" cy="1143000"/>
          </a:xfrm>
        </p:spPr>
        <p:txBody>
          <a:bodyPr/>
          <a:lstStyle/>
          <a:p>
            <a:pPr algn="ctr"/>
            <a:r>
              <a:rPr lang="ja-JP" altLang="en-US" sz="3600" u="sng" dirty="0">
                <a:ea typeface="メイリオ" panose="020B0604030504040204" pitchFamily="50" charset="-128"/>
              </a:rPr>
              <a:t>モーメント図 演習</a:t>
            </a:r>
            <a:r>
              <a:rPr lang="en-US" altLang="ja-JP" sz="3600" u="sng" dirty="0">
                <a:ea typeface="メイリオ" panose="020B0604030504040204" pitchFamily="50" charset="-128"/>
              </a:rPr>
              <a:t>1c</a:t>
            </a:r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734580AE-9C79-453D-9407-7A39A649B126}"/>
              </a:ext>
            </a:extLst>
          </p:cNvPr>
          <p:cNvSpPr txBox="1">
            <a:spLocks noChangeArrowheads="1"/>
          </p:cNvSpPr>
          <p:nvPr/>
        </p:nvSpPr>
        <p:spPr>
          <a:xfrm>
            <a:off x="296562" y="883078"/>
            <a:ext cx="1160299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800" dirty="0">
                <a:ea typeface="メイリオ" panose="020B0604030504040204" pitchFamily="50" charset="-128"/>
              </a:rPr>
              <a:t>~ </a:t>
            </a:r>
            <a:r>
              <a:rPr lang="ja-JP" altLang="en-US" sz="2800" dirty="0">
                <a:ea typeface="メイリオ" panose="020B0604030504040204" pitchFamily="50" charset="-128"/>
              </a:rPr>
              <a:t>前回は中央集中荷重モデルでしたが、今回は等分布荷重モデル </a:t>
            </a:r>
            <a:r>
              <a:rPr lang="en-US" altLang="ja-JP" sz="2800" dirty="0">
                <a:ea typeface="メイリオ" panose="020B0604030504040204" pitchFamily="50" charset="-128"/>
              </a:rPr>
              <a:t>~</a:t>
            </a:r>
          </a:p>
        </p:txBody>
      </p:sp>
      <p:grpSp>
        <p:nvGrpSpPr>
          <p:cNvPr id="9216" name="グループ化 9215">
            <a:extLst>
              <a:ext uri="{FF2B5EF4-FFF2-40B4-BE49-F238E27FC236}">
                <a16:creationId xmlns:a16="http://schemas.microsoft.com/office/drawing/2014/main" id="{D4473FEA-47EB-44D7-B87A-7091C36FFD91}"/>
              </a:ext>
            </a:extLst>
          </p:cNvPr>
          <p:cNvGrpSpPr/>
          <p:nvPr/>
        </p:nvGrpSpPr>
        <p:grpSpPr>
          <a:xfrm>
            <a:off x="3229420" y="3717862"/>
            <a:ext cx="5733160" cy="2364778"/>
            <a:chOff x="3229420" y="3717862"/>
            <a:chExt cx="5733160" cy="2364778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D7B61A0B-C2CC-4E54-B8F9-D8A5885E1A48}"/>
                </a:ext>
              </a:extLst>
            </p:cNvPr>
            <p:cNvSpPr/>
            <p:nvPr/>
          </p:nvSpPr>
          <p:spPr>
            <a:xfrm>
              <a:off x="3577393" y="4835079"/>
              <a:ext cx="5029200" cy="24713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194D8FE8-13D3-48DB-8EC4-86CF8B41307C}"/>
                </a:ext>
              </a:extLst>
            </p:cNvPr>
            <p:cNvSpPr/>
            <p:nvPr/>
          </p:nvSpPr>
          <p:spPr>
            <a:xfrm>
              <a:off x="3398220" y="5082214"/>
              <a:ext cx="358346" cy="308919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6CCBC735-4FEF-496F-8CE6-3EC1240C142F}"/>
                </a:ext>
              </a:extLst>
            </p:cNvPr>
            <p:cNvGrpSpPr/>
            <p:nvPr/>
          </p:nvGrpSpPr>
          <p:grpSpPr>
            <a:xfrm>
              <a:off x="8427420" y="5082214"/>
              <a:ext cx="358346" cy="392151"/>
              <a:chOff x="7790935" y="4248429"/>
              <a:chExt cx="358346" cy="392151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6" name="二等辺三角形 5">
                <a:extLst>
                  <a:ext uri="{FF2B5EF4-FFF2-40B4-BE49-F238E27FC236}">
                    <a16:creationId xmlns:a16="http://schemas.microsoft.com/office/drawing/2014/main" id="{2E83E807-355A-4A90-BAE5-8712118EBD05}"/>
                  </a:ext>
                </a:extLst>
              </p:cNvPr>
              <p:cNvSpPr/>
              <p:nvPr/>
            </p:nvSpPr>
            <p:spPr>
              <a:xfrm>
                <a:off x="7790935" y="4248429"/>
                <a:ext cx="358346" cy="308919"/>
              </a:xfrm>
              <a:prstGeom prst="triangle">
                <a:avLst/>
              </a:prstGeom>
              <a:grp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52FA6504-5A49-43A2-B1E6-471569DB23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90935" y="4640580"/>
                <a:ext cx="358346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76C97C5C-8227-48FB-8017-7C2C451F682E}"/>
                </a:ext>
              </a:extLst>
            </p:cNvPr>
            <p:cNvSpPr txBox="1"/>
            <p:nvPr/>
          </p:nvSpPr>
          <p:spPr>
            <a:xfrm>
              <a:off x="5332650" y="3717862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 </a:t>
              </a:r>
              <a:r>
                <a:rPr kumimoji="1" lang="en-US" altLang="ja-JP" sz="1800" dirty="0"/>
                <a:t>ω</a:t>
              </a:r>
              <a:r>
                <a:rPr lang="ja-JP" altLang="en-US" dirty="0"/>
                <a:t>･</a:t>
              </a:r>
              <a:r>
                <a:rPr lang="en-US" altLang="ja-JP" dirty="0"/>
                <a:t>L = W</a:t>
              </a:r>
              <a:endParaRPr kumimoji="1" lang="ja-JP" altLang="en-US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F34BF9D1-3A45-4626-B853-A3BD73F6E15C}"/>
                </a:ext>
              </a:extLst>
            </p:cNvPr>
            <p:cNvSpPr txBox="1"/>
            <p:nvPr/>
          </p:nvSpPr>
          <p:spPr>
            <a:xfrm>
              <a:off x="3229420" y="493662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</a:t>
              </a:r>
              <a:endParaRPr kumimoji="1" lang="ja-JP" altLang="en-US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4C63CF74-CB69-47CA-B44E-C2937A3762DD}"/>
                </a:ext>
              </a:extLst>
            </p:cNvPr>
            <p:cNvSpPr txBox="1"/>
            <p:nvPr/>
          </p:nvSpPr>
          <p:spPr>
            <a:xfrm>
              <a:off x="8620820" y="4878751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B</a:t>
              </a:r>
              <a:endParaRPr kumimoji="1" lang="ja-JP" altLang="en-US" dirty="0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5DB3B903-2AF2-4AEB-964E-7BAC3B807B47}"/>
                </a:ext>
              </a:extLst>
            </p:cNvPr>
            <p:cNvGrpSpPr/>
            <p:nvPr/>
          </p:nvGrpSpPr>
          <p:grpSpPr>
            <a:xfrm>
              <a:off x="3577393" y="5474365"/>
              <a:ext cx="5029200" cy="608275"/>
              <a:chOff x="3577393" y="5128787"/>
              <a:chExt cx="5029200" cy="608275"/>
            </a:xfrm>
          </p:grpSpPr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266A36A2-DA8C-4597-B2B5-87513DAF13D0}"/>
                  </a:ext>
                </a:extLst>
              </p:cNvPr>
              <p:cNvGrpSpPr/>
              <p:nvPr/>
            </p:nvGrpSpPr>
            <p:grpSpPr>
              <a:xfrm>
                <a:off x="3577393" y="5128787"/>
                <a:ext cx="5029200" cy="608275"/>
                <a:chOff x="2940908" y="4860499"/>
                <a:chExt cx="5029200" cy="625901"/>
              </a:xfrm>
            </p:grpSpPr>
            <p:cxnSp>
              <p:nvCxnSpPr>
                <p:cNvPr id="10" name="直線コネクタ 9">
                  <a:extLst>
                    <a:ext uri="{FF2B5EF4-FFF2-40B4-BE49-F238E27FC236}">
                      <a16:creationId xmlns:a16="http://schemas.microsoft.com/office/drawing/2014/main" id="{8B2D2D70-63AF-41DD-BFD8-3BAF4426C9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0908" y="4860499"/>
                  <a:ext cx="0" cy="6259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コネクタ 11">
                  <a:extLst>
                    <a:ext uri="{FF2B5EF4-FFF2-40B4-BE49-F238E27FC236}">
                      <a16:creationId xmlns:a16="http://schemas.microsoft.com/office/drawing/2014/main" id="{9FF71065-DBAB-4467-AA67-E5F60600FE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0108" y="4860499"/>
                  <a:ext cx="0" cy="6259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直線矢印コネクタ 26">
                <a:extLst>
                  <a:ext uri="{FF2B5EF4-FFF2-40B4-BE49-F238E27FC236}">
                    <a16:creationId xmlns:a16="http://schemas.microsoft.com/office/drawing/2014/main" id="{D69BA386-5285-41AB-899A-C6A0129E7C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7393" y="5597306"/>
                <a:ext cx="5029200" cy="0"/>
              </a:xfrm>
              <a:prstGeom prst="straightConnector1">
                <a:avLst/>
              </a:prstGeom>
              <a:ln w="19050"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D7B757A-C0AA-4984-A8F4-5EC2F88EAF94}"/>
                  </a:ext>
                </a:extLst>
              </p:cNvPr>
              <p:cNvSpPr txBox="1"/>
              <p:nvPr/>
            </p:nvSpPr>
            <p:spPr>
              <a:xfrm>
                <a:off x="5930731" y="5288529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L</a:t>
                </a:r>
                <a:endParaRPr kumimoji="1" lang="ja-JP" altLang="en-US" dirty="0"/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FEA8FA52-30D4-456A-8EA0-98AD7E3EE371}"/>
                </a:ext>
              </a:extLst>
            </p:cNvPr>
            <p:cNvGrpSpPr/>
            <p:nvPr/>
          </p:nvGrpSpPr>
          <p:grpSpPr>
            <a:xfrm>
              <a:off x="3577393" y="4268214"/>
              <a:ext cx="5029200" cy="566865"/>
              <a:chOff x="3577393" y="3922636"/>
              <a:chExt cx="5029200" cy="566865"/>
            </a:xfrm>
          </p:grpSpPr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B94BEDB3-EA62-4491-8FA9-D980E00E01D6}"/>
                  </a:ext>
                </a:extLst>
              </p:cNvPr>
              <p:cNvSpPr/>
              <p:nvPr/>
            </p:nvSpPr>
            <p:spPr>
              <a:xfrm>
                <a:off x="3577393" y="3922637"/>
                <a:ext cx="5029200" cy="559573"/>
              </a:xfrm>
              <a:prstGeom prst="rect">
                <a:avLst/>
              </a:prstGeom>
              <a:no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D780571D-75CE-4B7E-B30E-97622FE42C4A}"/>
                  </a:ext>
                </a:extLst>
              </p:cNvPr>
              <p:cNvCxnSpPr/>
              <p:nvPr/>
            </p:nvCxnSpPr>
            <p:spPr>
              <a:xfrm>
                <a:off x="3756566" y="3922636"/>
                <a:ext cx="0" cy="5595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矢印コネクタ 49">
                <a:extLst>
                  <a:ext uri="{FF2B5EF4-FFF2-40B4-BE49-F238E27FC236}">
                    <a16:creationId xmlns:a16="http://schemas.microsoft.com/office/drawing/2014/main" id="{CF003059-7896-490B-83D9-51A5284F1730}"/>
                  </a:ext>
                </a:extLst>
              </p:cNvPr>
              <p:cNvCxnSpPr/>
              <p:nvPr/>
            </p:nvCxnSpPr>
            <p:spPr>
              <a:xfrm>
                <a:off x="3959808" y="3929927"/>
                <a:ext cx="0" cy="5595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矢印コネクタ 50">
                <a:extLst>
                  <a:ext uri="{FF2B5EF4-FFF2-40B4-BE49-F238E27FC236}">
                    <a16:creationId xmlns:a16="http://schemas.microsoft.com/office/drawing/2014/main" id="{ACADBDCE-89D5-4ACA-8FA1-3E0232B97A25}"/>
                  </a:ext>
                </a:extLst>
              </p:cNvPr>
              <p:cNvCxnSpPr/>
              <p:nvPr/>
            </p:nvCxnSpPr>
            <p:spPr>
              <a:xfrm>
                <a:off x="4163050" y="3922636"/>
                <a:ext cx="0" cy="5595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矢印コネクタ 51">
                <a:extLst>
                  <a:ext uri="{FF2B5EF4-FFF2-40B4-BE49-F238E27FC236}">
                    <a16:creationId xmlns:a16="http://schemas.microsoft.com/office/drawing/2014/main" id="{F886040D-F366-4D77-909F-5A2FFF07A787}"/>
                  </a:ext>
                </a:extLst>
              </p:cNvPr>
              <p:cNvCxnSpPr/>
              <p:nvPr/>
            </p:nvCxnSpPr>
            <p:spPr>
              <a:xfrm>
                <a:off x="4366292" y="3929927"/>
                <a:ext cx="0" cy="5595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矢印コネクタ 52">
                <a:extLst>
                  <a:ext uri="{FF2B5EF4-FFF2-40B4-BE49-F238E27FC236}">
                    <a16:creationId xmlns:a16="http://schemas.microsoft.com/office/drawing/2014/main" id="{C2A75A59-D514-4CB4-BD79-B232260C4A21}"/>
                  </a:ext>
                </a:extLst>
              </p:cNvPr>
              <p:cNvCxnSpPr/>
              <p:nvPr/>
            </p:nvCxnSpPr>
            <p:spPr>
              <a:xfrm>
                <a:off x="4569534" y="3922636"/>
                <a:ext cx="0" cy="5595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矢印コネクタ 53">
                <a:extLst>
                  <a:ext uri="{FF2B5EF4-FFF2-40B4-BE49-F238E27FC236}">
                    <a16:creationId xmlns:a16="http://schemas.microsoft.com/office/drawing/2014/main" id="{85CC8205-96CB-4BCA-A9F1-21B6C8F10CD7}"/>
                  </a:ext>
                </a:extLst>
              </p:cNvPr>
              <p:cNvCxnSpPr/>
              <p:nvPr/>
            </p:nvCxnSpPr>
            <p:spPr>
              <a:xfrm>
                <a:off x="4772776" y="3929927"/>
                <a:ext cx="0" cy="5595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矢印コネクタ 54">
                <a:extLst>
                  <a:ext uri="{FF2B5EF4-FFF2-40B4-BE49-F238E27FC236}">
                    <a16:creationId xmlns:a16="http://schemas.microsoft.com/office/drawing/2014/main" id="{BD843C8F-9745-49CD-A6A9-FA7FE984B02C}"/>
                  </a:ext>
                </a:extLst>
              </p:cNvPr>
              <p:cNvCxnSpPr/>
              <p:nvPr/>
            </p:nvCxnSpPr>
            <p:spPr>
              <a:xfrm>
                <a:off x="4976018" y="3922636"/>
                <a:ext cx="0" cy="5595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矢印コネクタ 55">
                <a:extLst>
                  <a:ext uri="{FF2B5EF4-FFF2-40B4-BE49-F238E27FC236}">
                    <a16:creationId xmlns:a16="http://schemas.microsoft.com/office/drawing/2014/main" id="{4F8610F8-FFDF-4818-B874-854BBD01A0FD}"/>
                  </a:ext>
                </a:extLst>
              </p:cNvPr>
              <p:cNvCxnSpPr/>
              <p:nvPr/>
            </p:nvCxnSpPr>
            <p:spPr>
              <a:xfrm>
                <a:off x="5179260" y="3929927"/>
                <a:ext cx="0" cy="5595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矢印コネクタ 56">
                <a:extLst>
                  <a:ext uri="{FF2B5EF4-FFF2-40B4-BE49-F238E27FC236}">
                    <a16:creationId xmlns:a16="http://schemas.microsoft.com/office/drawing/2014/main" id="{E6C4214D-C986-44DB-8B6F-2F4E8A8C66AC}"/>
                  </a:ext>
                </a:extLst>
              </p:cNvPr>
              <p:cNvCxnSpPr/>
              <p:nvPr/>
            </p:nvCxnSpPr>
            <p:spPr>
              <a:xfrm>
                <a:off x="5382502" y="3922636"/>
                <a:ext cx="0" cy="5595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矢印コネクタ 57">
                <a:extLst>
                  <a:ext uri="{FF2B5EF4-FFF2-40B4-BE49-F238E27FC236}">
                    <a16:creationId xmlns:a16="http://schemas.microsoft.com/office/drawing/2014/main" id="{71BDA6AF-E1DF-4463-BD10-D4E252FE9C40}"/>
                  </a:ext>
                </a:extLst>
              </p:cNvPr>
              <p:cNvCxnSpPr/>
              <p:nvPr/>
            </p:nvCxnSpPr>
            <p:spPr>
              <a:xfrm>
                <a:off x="5585744" y="3929927"/>
                <a:ext cx="0" cy="5595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矢印コネクタ 58">
                <a:extLst>
                  <a:ext uri="{FF2B5EF4-FFF2-40B4-BE49-F238E27FC236}">
                    <a16:creationId xmlns:a16="http://schemas.microsoft.com/office/drawing/2014/main" id="{2DD748F1-605A-4186-ACDF-410CCF2DA777}"/>
                  </a:ext>
                </a:extLst>
              </p:cNvPr>
              <p:cNvCxnSpPr/>
              <p:nvPr/>
            </p:nvCxnSpPr>
            <p:spPr>
              <a:xfrm>
                <a:off x="5788986" y="3922636"/>
                <a:ext cx="0" cy="5595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矢印コネクタ 59">
                <a:extLst>
                  <a:ext uri="{FF2B5EF4-FFF2-40B4-BE49-F238E27FC236}">
                    <a16:creationId xmlns:a16="http://schemas.microsoft.com/office/drawing/2014/main" id="{2887E378-2315-44BA-897A-3A800CB39E9F}"/>
                  </a:ext>
                </a:extLst>
              </p:cNvPr>
              <p:cNvCxnSpPr/>
              <p:nvPr/>
            </p:nvCxnSpPr>
            <p:spPr>
              <a:xfrm>
                <a:off x="5992228" y="3929927"/>
                <a:ext cx="0" cy="5595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A1AFC9A5-8F18-4885-B5BF-CBBA655CB8E5}"/>
                  </a:ext>
                </a:extLst>
              </p:cNvPr>
              <p:cNvCxnSpPr/>
              <p:nvPr/>
            </p:nvCxnSpPr>
            <p:spPr>
              <a:xfrm>
                <a:off x="6195470" y="3922636"/>
                <a:ext cx="0" cy="5595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矢印コネクタ 61">
                <a:extLst>
                  <a:ext uri="{FF2B5EF4-FFF2-40B4-BE49-F238E27FC236}">
                    <a16:creationId xmlns:a16="http://schemas.microsoft.com/office/drawing/2014/main" id="{75E3DD40-8CAF-4DCE-8065-AF2AAA9E1559}"/>
                  </a:ext>
                </a:extLst>
              </p:cNvPr>
              <p:cNvCxnSpPr/>
              <p:nvPr/>
            </p:nvCxnSpPr>
            <p:spPr>
              <a:xfrm>
                <a:off x="6398712" y="3929927"/>
                <a:ext cx="0" cy="5595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矢印コネクタ 62">
                <a:extLst>
                  <a:ext uri="{FF2B5EF4-FFF2-40B4-BE49-F238E27FC236}">
                    <a16:creationId xmlns:a16="http://schemas.microsoft.com/office/drawing/2014/main" id="{964EFA88-406F-4B9E-8DF8-2B764E7485BE}"/>
                  </a:ext>
                </a:extLst>
              </p:cNvPr>
              <p:cNvCxnSpPr/>
              <p:nvPr/>
            </p:nvCxnSpPr>
            <p:spPr>
              <a:xfrm>
                <a:off x="6601954" y="3922636"/>
                <a:ext cx="0" cy="5595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矢印コネクタ 63">
                <a:extLst>
                  <a:ext uri="{FF2B5EF4-FFF2-40B4-BE49-F238E27FC236}">
                    <a16:creationId xmlns:a16="http://schemas.microsoft.com/office/drawing/2014/main" id="{2ED7DD24-DCEB-47F0-B1D6-DD2A9F431821}"/>
                  </a:ext>
                </a:extLst>
              </p:cNvPr>
              <p:cNvCxnSpPr/>
              <p:nvPr/>
            </p:nvCxnSpPr>
            <p:spPr>
              <a:xfrm>
                <a:off x="6805196" y="3929927"/>
                <a:ext cx="0" cy="5595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矢印コネクタ 64">
                <a:extLst>
                  <a:ext uri="{FF2B5EF4-FFF2-40B4-BE49-F238E27FC236}">
                    <a16:creationId xmlns:a16="http://schemas.microsoft.com/office/drawing/2014/main" id="{7A11B086-56F1-45D8-9720-5195A139BB2E}"/>
                  </a:ext>
                </a:extLst>
              </p:cNvPr>
              <p:cNvCxnSpPr/>
              <p:nvPr/>
            </p:nvCxnSpPr>
            <p:spPr>
              <a:xfrm>
                <a:off x="7008438" y="3922636"/>
                <a:ext cx="0" cy="5595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5112B954-C00A-4981-A6B6-D04B585DCAE0}"/>
                  </a:ext>
                </a:extLst>
              </p:cNvPr>
              <p:cNvCxnSpPr/>
              <p:nvPr/>
            </p:nvCxnSpPr>
            <p:spPr>
              <a:xfrm>
                <a:off x="7211680" y="3929927"/>
                <a:ext cx="0" cy="5595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2D6D072A-20B8-4C0E-9187-7C5AF6B94D02}"/>
                  </a:ext>
                </a:extLst>
              </p:cNvPr>
              <p:cNvCxnSpPr/>
              <p:nvPr/>
            </p:nvCxnSpPr>
            <p:spPr>
              <a:xfrm>
                <a:off x="7414922" y="3922636"/>
                <a:ext cx="0" cy="5595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矢印コネクタ 67">
                <a:extLst>
                  <a:ext uri="{FF2B5EF4-FFF2-40B4-BE49-F238E27FC236}">
                    <a16:creationId xmlns:a16="http://schemas.microsoft.com/office/drawing/2014/main" id="{18E9507F-4A28-4D27-9B21-6993E4B818D7}"/>
                  </a:ext>
                </a:extLst>
              </p:cNvPr>
              <p:cNvCxnSpPr/>
              <p:nvPr/>
            </p:nvCxnSpPr>
            <p:spPr>
              <a:xfrm>
                <a:off x="7618164" y="3929927"/>
                <a:ext cx="0" cy="5595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000F557F-F3A4-42F4-B1A5-21FD4E33EBD8}"/>
                  </a:ext>
                </a:extLst>
              </p:cNvPr>
              <p:cNvCxnSpPr/>
              <p:nvPr/>
            </p:nvCxnSpPr>
            <p:spPr>
              <a:xfrm>
                <a:off x="7821406" y="3922636"/>
                <a:ext cx="0" cy="5595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矢印コネクタ 69">
                <a:extLst>
                  <a:ext uri="{FF2B5EF4-FFF2-40B4-BE49-F238E27FC236}">
                    <a16:creationId xmlns:a16="http://schemas.microsoft.com/office/drawing/2014/main" id="{612A9B82-0931-4B25-B00C-44A6CD881D47}"/>
                  </a:ext>
                </a:extLst>
              </p:cNvPr>
              <p:cNvCxnSpPr/>
              <p:nvPr/>
            </p:nvCxnSpPr>
            <p:spPr>
              <a:xfrm>
                <a:off x="8024648" y="3929927"/>
                <a:ext cx="0" cy="5595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矢印コネクタ 70">
                <a:extLst>
                  <a:ext uri="{FF2B5EF4-FFF2-40B4-BE49-F238E27FC236}">
                    <a16:creationId xmlns:a16="http://schemas.microsoft.com/office/drawing/2014/main" id="{41D10778-BF34-4ED1-990A-CBE525F03818}"/>
                  </a:ext>
                </a:extLst>
              </p:cNvPr>
              <p:cNvCxnSpPr/>
              <p:nvPr/>
            </p:nvCxnSpPr>
            <p:spPr>
              <a:xfrm>
                <a:off x="8227890" y="3922636"/>
                <a:ext cx="0" cy="5595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矢印コネクタ 71">
                <a:extLst>
                  <a:ext uri="{FF2B5EF4-FFF2-40B4-BE49-F238E27FC236}">
                    <a16:creationId xmlns:a16="http://schemas.microsoft.com/office/drawing/2014/main" id="{BC804A52-203E-45AD-84D6-F4C3FFE5DE5C}"/>
                  </a:ext>
                </a:extLst>
              </p:cNvPr>
              <p:cNvCxnSpPr/>
              <p:nvPr/>
            </p:nvCxnSpPr>
            <p:spPr>
              <a:xfrm>
                <a:off x="8431136" y="3929927"/>
                <a:ext cx="0" cy="5595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矢印コネクタ 72">
                <a:extLst>
                  <a:ext uri="{FF2B5EF4-FFF2-40B4-BE49-F238E27FC236}">
                    <a16:creationId xmlns:a16="http://schemas.microsoft.com/office/drawing/2014/main" id="{0347F44A-2AAB-4540-B90D-3590D7E1BDF1}"/>
                  </a:ext>
                </a:extLst>
              </p:cNvPr>
              <p:cNvCxnSpPr/>
              <p:nvPr/>
            </p:nvCxnSpPr>
            <p:spPr>
              <a:xfrm>
                <a:off x="3582122" y="3922636"/>
                <a:ext cx="0" cy="5595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矢印コネクタ 73">
                <a:extLst>
                  <a:ext uri="{FF2B5EF4-FFF2-40B4-BE49-F238E27FC236}">
                    <a16:creationId xmlns:a16="http://schemas.microsoft.com/office/drawing/2014/main" id="{8AA475F7-5F8B-4454-9B80-B4731949E65D}"/>
                  </a:ext>
                </a:extLst>
              </p:cNvPr>
              <p:cNvCxnSpPr/>
              <p:nvPr/>
            </p:nvCxnSpPr>
            <p:spPr>
              <a:xfrm>
                <a:off x="8606593" y="3922636"/>
                <a:ext cx="0" cy="5595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467D2ED-9DB5-437B-AAB0-688F9BC4E2F6}"/>
              </a:ext>
            </a:extLst>
          </p:cNvPr>
          <p:cNvSpPr txBox="1"/>
          <p:nvPr/>
        </p:nvSpPr>
        <p:spPr>
          <a:xfrm>
            <a:off x="3631787" y="1712127"/>
            <a:ext cx="41328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分布荷重密度は、</a:t>
            </a:r>
            <a:r>
              <a:rPr kumimoji="1" lang="en-US" altLang="ja-JP" sz="2400" dirty="0"/>
              <a:t>ω</a:t>
            </a:r>
          </a:p>
          <a:p>
            <a:r>
              <a:rPr kumimoji="1" lang="ja-JP" altLang="en-US" sz="2400" dirty="0"/>
              <a:t>　　　　　　　　</a:t>
            </a:r>
            <a:r>
              <a:rPr kumimoji="1" lang="en-US" altLang="ja-JP" sz="2400" dirty="0" err="1"/>
              <a:t>ω×L</a:t>
            </a:r>
            <a:r>
              <a:rPr kumimoji="1" lang="en-US" altLang="ja-JP" sz="2400" dirty="0"/>
              <a:t> = W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49944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293D3367-28AE-44AE-98C3-1F9AE19424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(2) </a:t>
            </a:r>
            <a:r>
              <a:rPr lang="ja-JP" altLang="en-US" dirty="0"/>
              <a:t>力のつり合い式を求める。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W = ω</a:t>
            </a:r>
            <a:r>
              <a:rPr lang="ja-JP" altLang="en-US" dirty="0"/>
              <a:t>･</a:t>
            </a:r>
            <a:r>
              <a:rPr lang="en-US" altLang="ja-JP" dirty="0"/>
              <a:t>L </a:t>
            </a:r>
            <a:r>
              <a:rPr lang="ja-JP" altLang="en-US" dirty="0"/>
              <a:t>なので、前回と同じ。</a:t>
            </a:r>
            <a:endParaRPr lang="en-US" altLang="ja-JP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ABA0236-0800-4260-9A91-BB5755C3D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260350"/>
            <a:ext cx="8229600" cy="1143000"/>
          </a:xfrm>
        </p:spPr>
        <p:txBody>
          <a:bodyPr/>
          <a:lstStyle/>
          <a:p>
            <a:pPr algn="ctr"/>
            <a:r>
              <a:rPr lang="ja-JP" altLang="en-US" sz="3600" u="sng" dirty="0">
                <a:ea typeface="メイリオ" panose="020B0604030504040204" pitchFamily="50" charset="-128"/>
              </a:rPr>
              <a:t>モーメント図 演習</a:t>
            </a:r>
            <a:r>
              <a:rPr lang="en-US" altLang="ja-JP" sz="3600" u="sng" dirty="0">
                <a:ea typeface="メイリオ" panose="020B0604030504040204" pitchFamily="50" charset="-128"/>
              </a:rPr>
              <a:t>1c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6" name="テキスト ボックス 9215">
                <a:extLst>
                  <a:ext uri="{FF2B5EF4-FFF2-40B4-BE49-F238E27FC236}">
                    <a16:creationId xmlns:a16="http://schemas.microsoft.com/office/drawing/2014/main" id="{9FDA99EA-50FC-4056-8192-308B8612D24E}"/>
                  </a:ext>
                </a:extLst>
              </p:cNvPr>
              <p:cNvSpPr txBox="1"/>
              <p:nvPr/>
            </p:nvSpPr>
            <p:spPr>
              <a:xfrm>
                <a:off x="1920689" y="3745716"/>
                <a:ext cx="29243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ja-JP" sz="2400" dirty="0">
                    <a:solidFill>
                      <a:srgbClr val="0070C0"/>
                    </a:solidFill>
                  </a:rPr>
                  <a:t>= W </a:t>
                </a:r>
                <a:r>
                  <a:rPr lang="en-US" altLang="ja-JP" sz="2400" dirty="0">
                    <a:solidFill>
                      <a:srgbClr val="0070C0"/>
                    </a:solidFill>
                  </a:rPr>
                  <a:t>(=ω</a:t>
                </a:r>
                <a:r>
                  <a:rPr lang="ja-JP" altLang="en-US" sz="2400" dirty="0">
                    <a:solidFill>
                      <a:srgbClr val="0070C0"/>
                    </a:solidFill>
                  </a:rPr>
                  <a:t>･</a:t>
                </a:r>
                <a:r>
                  <a:rPr lang="en-US" altLang="ja-JP" sz="2400" dirty="0">
                    <a:solidFill>
                      <a:srgbClr val="0070C0"/>
                    </a:solidFill>
                  </a:rPr>
                  <a:t>L)</a:t>
                </a:r>
                <a:endParaRPr kumimoji="1" lang="ja-JP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216" name="テキスト ボックス 9215">
                <a:extLst>
                  <a:ext uri="{FF2B5EF4-FFF2-40B4-BE49-F238E27FC236}">
                    <a16:creationId xmlns:a16="http://schemas.microsoft.com/office/drawing/2014/main" id="{9FDA99EA-50FC-4056-8192-308B8612D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689" y="3745716"/>
                <a:ext cx="2924390" cy="369332"/>
              </a:xfrm>
              <a:prstGeom prst="rect">
                <a:avLst/>
              </a:prstGeom>
              <a:blipFill>
                <a:blip r:embed="rId2"/>
                <a:stretch>
                  <a:fillRect l="-3542" t="-24590" r="-5417" b="-491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8DA62CA-2771-431E-8D5B-8141906E511F}"/>
                  </a:ext>
                </a:extLst>
              </p:cNvPr>
              <p:cNvSpPr txBox="1"/>
              <p:nvPr/>
            </p:nvSpPr>
            <p:spPr>
              <a:xfrm>
                <a:off x="1920689" y="4190941"/>
                <a:ext cx="12560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8DA62CA-2771-431E-8D5B-8141906E5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689" y="4190941"/>
                <a:ext cx="1256049" cy="369332"/>
              </a:xfrm>
              <a:prstGeom prst="rect">
                <a:avLst/>
              </a:prstGeom>
              <a:blipFill>
                <a:blip r:embed="rId3"/>
                <a:stretch>
                  <a:fillRect l="-4369" r="-48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7" name="左中かっこ 9216">
            <a:extLst>
              <a:ext uri="{FF2B5EF4-FFF2-40B4-BE49-F238E27FC236}">
                <a16:creationId xmlns:a16="http://schemas.microsoft.com/office/drawing/2014/main" id="{F941151F-E6D2-46CF-BC35-2EA894639D54}"/>
              </a:ext>
            </a:extLst>
          </p:cNvPr>
          <p:cNvSpPr/>
          <p:nvPr/>
        </p:nvSpPr>
        <p:spPr>
          <a:xfrm>
            <a:off x="1556110" y="3770215"/>
            <a:ext cx="143606" cy="814557"/>
          </a:xfrm>
          <a:prstGeom prst="leftBrace">
            <a:avLst>
              <a:gd name="adj1" fmla="val 33538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18" name="テキスト ボックス 9217">
            <a:extLst>
              <a:ext uri="{FF2B5EF4-FFF2-40B4-BE49-F238E27FC236}">
                <a16:creationId xmlns:a16="http://schemas.microsoft.com/office/drawing/2014/main" id="{DC2A8F24-8D6E-4DFD-8691-02013721B8EA}"/>
              </a:ext>
            </a:extLst>
          </p:cNvPr>
          <p:cNvSpPr txBox="1"/>
          <p:nvPr/>
        </p:nvSpPr>
        <p:spPr>
          <a:xfrm>
            <a:off x="4943353" y="376128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・・垂直方向でのつり合い</a:t>
            </a:r>
          </a:p>
        </p:txBody>
      </p:sp>
      <p:cxnSp>
        <p:nvCxnSpPr>
          <p:cNvPr id="9221" name="直線矢印コネクタ 9220">
            <a:extLst>
              <a:ext uri="{FF2B5EF4-FFF2-40B4-BE49-F238E27FC236}">
                <a16:creationId xmlns:a16="http://schemas.microsoft.com/office/drawing/2014/main" id="{3A6937D4-51EC-4A3D-9F81-9F1AAB5D05AE}"/>
              </a:ext>
            </a:extLst>
          </p:cNvPr>
          <p:cNvCxnSpPr/>
          <p:nvPr/>
        </p:nvCxnSpPr>
        <p:spPr>
          <a:xfrm>
            <a:off x="1357993" y="5100574"/>
            <a:ext cx="712153" cy="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B2DDEB6D-B3C9-4B43-B971-60B186DC1904}"/>
                  </a:ext>
                </a:extLst>
              </p:cNvPr>
              <p:cNvSpPr txBox="1"/>
              <p:nvPr/>
            </p:nvSpPr>
            <p:spPr>
              <a:xfrm>
                <a:off x="2389863" y="4762348"/>
                <a:ext cx="5037853" cy="7838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3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ja-JP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36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ja-JP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ja-JP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ja-JP" altLang="en-US" sz="36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ja-JP" sz="3600" dirty="0">
                    <a:solidFill>
                      <a:srgbClr val="0070C0"/>
                    </a:solidFill>
                  </a:rPr>
                  <a:t>(=</a:t>
                </a:r>
                <a:r>
                  <a:rPr lang="en-US" altLang="ja-JP" sz="36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ja-JP" sz="3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ja-JP" altLang="en-US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･</m:t>
                        </m:r>
                        <m:r>
                          <a:rPr lang="en-US" altLang="ja-JP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ja-JP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ja-JP" sz="3600" dirty="0">
                    <a:solidFill>
                      <a:srgbClr val="0070C0"/>
                    </a:solidFill>
                  </a:rPr>
                  <a:t>)</a:t>
                </a:r>
                <a:endParaRPr kumimoji="1" lang="ja-JP" alt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B2DDEB6D-B3C9-4B43-B971-60B186DC1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863" y="4762348"/>
                <a:ext cx="5037853" cy="783804"/>
              </a:xfrm>
              <a:prstGeom prst="rect">
                <a:avLst/>
              </a:prstGeom>
              <a:blipFill>
                <a:blip r:embed="rId4"/>
                <a:stretch>
                  <a:fillRect t="-1550" b="-21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6A92A1D-9F7D-4992-AADC-FF335C6F5926}"/>
              </a:ext>
            </a:extLst>
          </p:cNvPr>
          <p:cNvSpPr txBox="1"/>
          <p:nvPr/>
        </p:nvSpPr>
        <p:spPr>
          <a:xfrm>
            <a:off x="12398402" y="2609025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4D3B6C00-511A-42EA-8A43-E0513218F737}"/>
              </a:ext>
            </a:extLst>
          </p:cNvPr>
          <p:cNvGrpSpPr/>
          <p:nvPr/>
        </p:nvGrpSpPr>
        <p:grpSpPr>
          <a:xfrm>
            <a:off x="8825267" y="3315312"/>
            <a:ext cx="2619292" cy="1676763"/>
            <a:chOff x="9130067" y="4143952"/>
            <a:chExt cx="2619292" cy="1676763"/>
          </a:xfrm>
        </p:grpSpPr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85E1D547-7B10-4EC7-821B-9B1B9D509809}"/>
                </a:ext>
              </a:extLst>
            </p:cNvPr>
            <p:cNvGrpSpPr/>
            <p:nvPr/>
          </p:nvGrpSpPr>
          <p:grpSpPr>
            <a:xfrm>
              <a:off x="9130067" y="4932284"/>
              <a:ext cx="2619292" cy="888431"/>
              <a:chOff x="7749675" y="4730061"/>
              <a:chExt cx="2619292" cy="888431"/>
            </a:xfrm>
          </p:grpSpPr>
          <p:grpSp>
            <p:nvGrpSpPr>
              <p:cNvPr id="110" name="グループ化 109">
                <a:extLst>
                  <a:ext uri="{FF2B5EF4-FFF2-40B4-BE49-F238E27FC236}">
                    <a16:creationId xmlns:a16="http://schemas.microsoft.com/office/drawing/2014/main" id="{5EA0D5ED-3EE0-46AA-963B-801D2978DD24}"/>
                  </a:ext>
                </a:extLst>
              </p:cNvPr>
              <p:cNvGrpSpPr/>
              <p:nvPr/>
            </p:nvGrpSpPr>
            <p:grpSpPr>
              <a:xfrm>
                <a:off x="7749675" y="4730061"/>
                <a:ext cx="2619292" cy="694795"/>
                <a:chOff x="2939820" y="4853035"/>
                <a:chExt cx="6087356" cy="1614735"/>
              </a:xfrm>
            </p:grpSpPr>
            <p:grpSp>
              <p:nvGrpSpPr>
                <p:cNvPr id="113" name="グループ化 112">
                  <a:extLst>
                    <a:ext uri="{FF2B5EF4-FFF2-40B4-BE49-F238E27FC236}">
                      <a16:creationId xmlns:a16="http://schemas.microsoft.com/office/drawing/2014/main" id="{C9BB324F-3DB6-496F-B718-E7DBBC32757A}"/>
                    </a:ext>
                  </a:extLst>
                </p:cNvPr>
                <p:cNvGrpSpPr/>
                <p:nvPr/>
              </p:nvGrpSpPr>
              <p:grpSpPr>
                <a:xfrm>
                  <a:off x="2939820" y="4853035"/>
                  <a:ext cx="6087356" cy="844712"/>
                  <a:chOff x="2932714" y="4284075"/>
                  <a:chExt cx="6087356" cy="844712"/>
                </a:xfrm>
              </p:grpSpPr>
              <p:sp>
                <p:nvSpPr>
                  <p:cNvPr id="116" name="正方形/長方形 115">
                    <a:extLst>
                      <a:ext uri="{FF2B5EF4-FFF2-40B4-BE49-F238E27FC236}">
                        <a16:creationId xmlns:a16="http://schemas.microsoft.com/office/drawing/2014/main" id="{EF5F9199-17DC-4823-B66E-8DC0A6040A7A}"/>
                      </a:ext>
                    </a:extLst>
                  </p:cNvPr>
                  <p:cNvSpPr/>
                  <p:nvPr/>
                </p:nvSpPr>
                <p:spPr>
                  <a:xfrm>
                    <a:off x="3581400" y="4489501"/>
                    <a:ext cx="5029200" cy="247135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7" name="二等辺三角形 116">
                    <a:extLst>
                      <a:ext uri="{FF2B5EF4-FFF2-40B4-BE49-F238E27FC236}">
                        <a16:creationId xmlns:a16="http://schemas.microsoft.com/office/drawing/2014/main" id="{C55F70B9-DC27-49C9-9499-06380F7E9E7D}"/>
                      </a:ext>
                    </a:extLst>
                  </p:cNvPr>
                  <p:cNvSpPr/>
                  <p:nvPr/>
                </p:nvSpPr>
                <p:spPr>
                  <a:xfrm>
                    <a:off x="3402227" y="4736636"/>
                    <a:ext cx="358346" cy="308919"/>
                  </a:xfrm>
                  <a:prstGeom prst="triangl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18" name="グループ化 117">
                    <a:extLst>
                      <a:ext uri="{FF2B5EF4-FFF2-40B4-BE49-F238E27FC236}">
                        <a16:creationId xmlns:a16="http://schemas.microsoft.com/office/drawing/2014/main" id="{79F0C4FE-F6E0-49F6-BF48-969640D16C79}"/>
                      </a:ext>
                    </a:extLst>
                  </p:cNvPr>
                  <p:cNvGrpSpPr/>
                  <p:nvPr/>
                </p:nvGrpSpPr>
                <p:grpSpPr>
                  <a:xfrm>
                    <a:off x="8431427" y="4736636"/>
                    <a:ext cx="358346" cy="392151"/>
                    <a:chOff x="7790935" y="4248429"/>
                    <a:chExt cx="358346" cy="392151"/>
                  </a:xfrm>
                  <a:solidFill>
                    <a:schemeClr val="accent2">
                      <a:lumMod val="40000"/>
                      <a:lumOff val="60000"/>
                    </a:schemeClr>
                  </a:solidFill>
                </p:grpSpPr>
                <p:sp>
                  <p:nvSpPr>
                    <p:cNvPr id="121" name="二等辺三角形 120">
                      <a:extLst>
                        <a:ext uri="{FF2B5EF4-FFF2-40B4-BE49-F238E27FC236}">
                          <a16:creationId xmlns:a16="http://schemas.microsoft.com/office/drawing/2014/main" id="{1DB1506B-8EF9-4A9F-A835-FA286797C9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90935" y="4248429"/>
                      <a:ext cx="358346" cy="308919"/>
                    </a:xfrm>
                    <a:prstGeom prst="triangle">
                      <a:avLst/>
                    </a:prstGeom>
                    <a:grpFill/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122" name="直線コネクタ 121">
                      <a:extLst>
                        <a:ext uri="{FF2B5EF4-FFF2-40B4-BE49-F238E27FC236}">
                          <a16:creationId xmlns:a16="http://schemas.microsoft.com/office/drawing/2014/main" id="{03E09FAF-C7EA-4699-9686-78FCCDE7402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790935" y="4640580"/>
                      <a:ext cx="358346" cy="0"/>
                    </a:xfrm>
                    <a:prstGeom prst="lin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9" name="テキスト ボックス 118">
                    <a:extLst>
                      <a:ext uri="{FF2B5EF4-FFF2-40B4-BE49-F238E27FC236}">
                        <a16:creationId xmlns:a16="http://schemas.microsoft.com/office/drawing/2014/main" id="{F6C25D55-CE14-4AC3-B8D3-BB22DDF4AEE7}"/>
                      </a:ext>
                    </a:extLst>
                  </p:cNvPr>
                  <p:cNvSpPr txBox="1"/>
                  <p:nvPr/>
                </p:nvSpPr>
                <p:spPr>
                  <a:xfrm>
                    <a:off x="2932714" y="4304835"/>
                    <a:ext cx="333747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dirty="0"/>
                      <a:t>A</a:t>
                    </a:r>
                    <a:endParaRPr kumimoji="1" lang="ja-JP" altLang="en-US" dirty="0"/>
                  </a:p>
                </p:txBody>
              </p:sp>
              <p:sp>
                <p:nvSpPr>
                  <p:cNvPr id="120" name="テキスト ボックス 119">
                    <a:extLst>
                      <a:ext uri="{FF2B5EF4-FFF2-40B4-BE49-F238E27FC236}">
                        <a16:creationId xmlns:a16="http://schemas.microsoft.com/office/drawing/2014/main" id="{4CE42510-7ADB-4957-827D-3F2B5724F9B4}"/>
                      </a:ext>
                    </a:extLst>
                  </p:cNvPr>
                  <p:cNvSpPr txBox="1"/>
                  <p:nvPr/>
                </p:nvSpPr>
                <p:spPr>
                  <a:xfrm>
                    <a:off x="8678310" y="4284075"/>
                    <a:ext cx="341760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dirty="0"/>
                      <a:t>B</a:t>
                    </a:r>
                    <a:endParaRPr kumimoji="1" lang="ja-JP" altLang="en-US" dirty="0"/>
                  </a:p>
                </p:txBody>
              </p:sp>
            </p:grpSp>
            <p:sp>
              <p:nvSpPr>
                <p:cNvPr id="114" name="矢印: 下 113">
                  <a:extLst>
                    <a:ext uri="{FF2B5EF4-FFF2-40B4-BE49-F238E27FC236}">
                      <a16:creationId xmlns:a16="http://schemas.microsoft.com/office/drawing/2014/main" id="{FC18FFD6-5111-4ADB-BAAC-5FA15765E3F7}"/>
                    </a:ext>
                  </a:extLst>
                </p:cNvPr>
                <p:cNvSpPr/>
                <p:nvPr/>
              </p:nvSpPr>
              <p:spPr>
                <a:xfrm rot="10800000">
                  <a:off x="3412357" y="5718601"/>
                  <a:ext cx="352298" cy="749169"/>
                </a:xfrm>
                <a:prstGeom prst="downArrow">
                  <a:avLst>
                    <a:gd name="adj1" fmla="val 44329"/>
                    <a:gd name="adj2" fmla="val 90772"/>
                  </a:avLst>
                </a:prstGeom>
                <a:solidFill>
                  <a:srgbClr val="FF33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5" name="矢印: 下 114">
                  <a:extLst>
                    <a:ext uri="{FF2B5EF4-FFF2-40B4-BE49-F238E27FC236}">
                      <a16:creationId xmlns:a16="http://schemas.microsoft.com/office/drawing/2014/main" id="{4A45DC9C-71F6-431F-A12B-60166829BC85}"/>
                    </a:ext>
                  </a:extLst>
                </p:cNvPr>
                <p:cNvSpPr/>
                <p:nvPr/>
              </p:nvSpPr>
              <p:spPr>
                <a:xfrm rot="10800000">
                  <a:off x="8455784" y="5718600"/>
                  <a:ext cx="352298" cy="749169"/>
                </a:xfrm>
                <a:prstGeom prst="downArrow">
                  <a:avLst>
                    <a:gd name="adj1" fmla="val 44329"/>
                    <a:gd name="adj2" fmla="val 90772"/>
                  </a:avLst>
                </a:prstGeom>
                <a:solidFill>
                  <a:srgbClr val="FF33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9DEF2DBB-F8A0-4972-8DD2-E0FF81937A1C}"/>
                  </a:ext>
                </a:extLst>
              </p:cNvPr>
              <p:cNvSpPr txBox="1"/>
              <p:nvPr/>
            </p:nvSpPr>
            <p:spPr>
              <a:xfrm>
                <a:off x="8018645" y="5221384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R</a:t>
                </a:r>
                <a:r>
                  <a:rPr lang="en-US" altLang="ja-JP" baseline="-25000" dirty="0"/>
                  <a:t>A</a:t>
                </a:r>
                <a:endParaRPr kumimoji="1" lang="ja-JP" altLang="en-US" baseline="-25000" dirty="0"/>
              </a:p>
            </p:txBody>
          </p:sp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97DCC998-9AE1-4B4E-801C-B8C60C2E4291}"/>
                  </a:ext>
                </a:extLst>
              </p:cNvPr>
              <p:cNvSpPr txBox="1"/>
              <p:nvPr/>
            </p:nvSpPr>
            <p:spPr>
              <a:xfrm>
                <a:off x="9789978" y="5249160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R</a:t>
                </a:r>
                <a:r>
                  <a:rPr lang="en-US" altLang="ja-JP" baseline="-25000" dirty="0"/>
                  <a:t>B</a:t>
                </a:r>
                <a:endParaRPr kumimoji="1" lang="ja-JP" altLang="en-US" baseline="-25000" dirty="0"/>
              </a:p>
            </p:txBody>
          </p:sp>
        </p:grp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B43AFCF5-B0F7-4D10-A0E1-1944D8DA92F7}"/>
                </a:ext>
              </a:extLst>
            </p:cNvPr>
            <p:cNvSpPr txBox="1"/>
            <p:nvPr/>
          </p:nvSpPr>
          <p:spPr>
            <a:xfrm>
              <a:off x="9919913" y="4143952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ω</a:t>
              </a:r>
              <a:r>
                <a:rPr lang="ja-JP" altLang="en-US" dirty="0"/>
                <a:t>･</a:t>
              </a:r>
              <a:r>
                <a:rPr lang="en-US" altLang="ja-JP" dirty="0"/>
                <a:t>L = W</a:t>
              </a:r>
              <a:endParaRPr kumimoji="1" lang="ja-JP" altLang="en-US" dirty="0"/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BA46428B-D446-4C9B-8DEB-ED929F7A8D01}"/>
                </a:ext>
              </a:extLst>
            </p:cNvPr>
            <p:cNvGrpSpPr/>
            <p:nvPr/>
          </p:nvGrpSpPr>
          <p:grpSpPr>
            <a:xfrm>
              <a:off x="9409186" y="4682020"/>
              <a:ext cx="2163984" cy="346319"/>
              <a:chOff x="9409186" y="4463219"/>
              <a:chExt cx="2163984" cy="346319"/>
            </a:xfrm>
          </p:grpSpPr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02612F8C-F2E9-4C00-8CE1-B49316FA705B}"/>
                  </a:ext>
                </a:extLst>
              </p:cNvPr>
              <p:cNvSpPr/>
              <p:nvPr/>
            </p:nvSpPr>
            <p:spPr>
              <a:xfrm>
                <a:off x="9409186" y="4463220"/>
                <a:ext cx="2163984" cy="341864"/>
              </a:xfrm>
              <a:prstGeom prst="rect">
                <a:avLst/>
              </a:prstGeom>
              <a:no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2" name="直線矢印コネクタ 91">
                <a:extLst>
                  <a:ext uri="{FF2B5EF4-FFF2-40B4-BE49-F238E27FC236}">
                    <a16:creationId xmlns:a16="http://schemas.microsoft.com/office/drawing/2014/main" id="{D9E54998-B738-4215-828E-AABBBC58D8A8}"/>
                  </a:ext>
                </a:extLst>
              </p:cNvPr>
              <p:cNvCxnSpPr/>
              <p:nvPr/>
            </p:nvCxnSpPr>
            <p:spPr>
              <a:xfrm>
                <a:off x="9538394" y="4463219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矢印コネクタ 92">
                <a:extLst>
                  <a:ext uri="{FF2B5EF4-FFF2-40B4-BE49-F238E27FC236}">
                    <a16:creationId xmlns:a16="http://schemas.microsoft.com/office/drawing/2014/main" id="{C38E4134-1A92-450C-99C8-B7822E442FE5}"/>
                  </a:ext>
                </a:extLst>
              </p:cNvPr>
              <p:cNvCxnSpPr/>
              <p:nvPr/>
            </p:nvCxnSpPr>
            <p:spPr>
              <a:xfrm>
                <a:off x="9665567" y="4467673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矢印コネクタ 93">
                <a:extLst>
                  <a:ext uri="{FF2B5EF4-FFF2-40B4-BE49-F238E27FC236}">
                    <a16:creationId xmlns:a16="http://schemas.microsoft.com/office/drawing/2014/main" id="{CD29D1D0-DA91-4638-8A18-2B3DE6525D56}"/>
                  </a:ext>
                </a:extLst>
              </p:cNvPr>
              <p:cNvCxnSpPr/>
              <p:nvPr/>
            </p:nvCxnSpPr>
            <p:spPr>
              <a:xfrm>
                <a:off x="9792740" y="4463219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矢印コネクタ 94">
                <a:extLst>
                  <a:ext uri="{FF2B5EF4-FFF2-40B4-BE49-F238E27FC236}">
                    <a16:creationId xmlns:a16="http://schemas.microsoft.com/office/drawing/2014/main" id="{07FEAB45-3F4F-4F6B-8767-F0590999C15C}"/>
                  </a:ext>
                </a:extLst>
              </p:cNvPr>
              <p:cNvCxnSpPr/>
              <p:nvPr/>
            </p:nvCxnSpPr>
            <p:spPr>
              <a:xfrm>
                <a:off x="9919913" y="4467673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矢印コネクタ 95">
                <a:extLst>
                  <a:ext uri="{FF2B5EF4-FFF2-40B4-BE49-F238E27FC236}">
                    <a16:creationId xmlns:a16="http://schemas.microsoft.com/office/drawing/2014/main" id="{56BC33A3-6A5A-4D9D-8224-FE2CFBB2A8F8}"/>
                  </a:ext>
                </a:extLst>
              </p:cNvPr>
              <p:cNvCxnSpPr/>
              <p:nvPr/>
            </p:nvCxnSpPr>
            <p:spPr>
              <a:xfrm>
                <a:off x="10047086" y="4463219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矢印コネクタ 96">
                <a:extLst>
                  <a:ext uri="{FF2B5EF4-FFF2-40B4-BE49-F238E27FC236}">
                    <a16:creationId xmlns:a16="http://schemas.microsoft.com/office/drawing/2014/main" id="{0992CAF0-EB12-48F1-80B3-65BE54F1D802}"/>
                  </a:ext>
                </a:extLst>
              </p:cNvPr>
              <p:cNvCxnSpPr/>
              <p:nvPr/>
            </p:nvCxnSpPr>
            <p:spPr>
              <a:xfrm>
                <a:off x="10174259" y="4467673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矢印コネクタ 97">
                <a:extLst>
                  <a:ext uri="{FF2B5EF4-FFF2-40B4-BE49-F238E27FC236}">
                    <a16:creationId xmlns:a16="http://schemas.microsoft.com/office/drawing/2014/main" id="{B906AEB5-02C7-4243-ADD6-AAC904F97F93}"/>
                  </a:ext>
                </a:extLst>
              </p:cNvPr>
              <p:cNvCxnSpPr/>
              <p:nvPr/>
            </p:nvCxnSpPr>
            <p:spPr>
              <a:xfrm>
                <a:off x="10301432" y="4463219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矢印コネクタ 98">
                <a:extLst>
                  <a:ext uri="{FF2B5EF4-FFF2-40B4-BE49-F238E27FC236}">
                    <a16:creationId xmlns:a16="http://schemas.microsoft.com/office/drawing/2014/main" id="{5BFA4FC8-B619-4FFC-8073-165D68DF6767}"/>
                  </a:ext>
                </a:extLst>
              </p:cNvPr>
              <p:cNvCxnSpPr/>
              <p:nvPr/>
            </p:nvCxnSpPr>
            <p:spPr>
              <a:xfrm>
                <a:off x="10428605" y="4467673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矢印コネクタ 99">
                <a:extLst>
                  <a:ext uri="{FF2B5EF4-FFF2-40B4-BE49-F238E27FC236}">
                    <a16:creationId xmlns:a16="http://schemas.microsoft.com/office/drawing/2014/main" id="{976AA0A8-23BD-4FED-98A4-4D69E34EF2FC}"/>
                  </a:ext>
                </a:extLst>
              </p:cNvPr>
              <p:cNvCxnSpPr/>
              <p:nvPr/>
            </p:nvCxnSpPr>
            <p:spPr>
              <a:xfrm>
                <a:off x="10555778" y="4463219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矢印コネクタ 100">
                <a:extLst>
                  <a:ext uri="{FF2B5EF4-FFF2-40B4-BE49-F238E27FC236}">
                    <a16:creationId xmlns:a16="http://schemas.microsoft.com/office/drawing/2014/main" id="{FA94CC15-819B-49ED-8707-7349D0A4A6EB}"/>
                  </a:ext>
                </a:extLst>
              </p:cNvPr>
              <p:cNvCxnSpPr/>
              <p:nvPr/>
            </p:nvCxnSpPr>
            <p:spPr>
              <a:xfrm>
                <a:off x="10682951" y="4467673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矢印コネクタ 101">
                <a:extLst>
                  <a:ext uri="{FF2B5EF4-FFF2-40B4-BE49-F238E27FC236}">
                    <a16:creationId xmlns:a16="http://schemas.microsoft.com/office/drawing/2014/main" id="{1D49FB89-34FD-44FB-AA0A-D386D0B79188}"/>
                  </a:ext>
                </a:extLst>
              </p:cNvPr>
              <p:cNvCxnSpPr/>
              <p:nvPr/>
            </p:nvCxnSpPr>
            <p:spPr>
              <a:xfrm>
                <a:off x="10810124" y="4463219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矢印コネクタ 102">
                <a:extLst>
                  <a:ext uri="{FF2B5EF4-FFF2-40B4-BE49-F238E27FC236}">
                    <a16:creationId xmlns:a16="http://schemas.microsoft.com/office/drawing/2014/main" id="{C757351C-6F0B-4B8A-B89C-21B20E3D6B8F}"/>
                  </a:ext>
                </a:extLst>
              </p:cNvPr>
              <p:cNvCxnSpPr/>
              <p:nvPr/>
            </p:nvCxnSpPr>
            <p:spPr>
              <a:xfrm>
                <a:off x="10937297" y="4467673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矢印コネクタ 103">
                <a:extLst>
                  <a:ext uri="{FF2B5EF4-FFF2-40B4-BE49-F238E27FC236}">
                    <a16:creationId xmlns:a16="http://schemas.microsoft.com/office/drawing/2014/main" id="{A36B5740-E215-4667-A95A-04C29C17D8EF}"/>
                  </a:ext>
                </a:extLst>
              </p:cNvPr>
              <p:cNvCxnSpPr/>
              <p:nvPr/>
            </p:nvCxnSpPr>
            <p:spPr>
              <a:xfrm>
                <a:off x="11064470" y="4463219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矢印コネクタ 104">
                <a:extLst>
                  <a:ext uri="{FF2B5EF4-FFF2-40B4-BE49-F238E27FC236}">
                    <a16:creationId xmlns:a16="http://schemas.microsoft.com/office/drawing/2014/main" id="{68EF90BF-8A35-451C-B52E-86F306F0061C}"/>
                  </a:ext>
                </a:extLst>
              </p:cNvPr>
              <p:cNvCxnSpPr/>
              <p:nvPr/>
            </p:nvCxnSpPr>
            <p:spPr>
              <a:xfrm>
                <a:off x="11191643" y="4467673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矢印コネクタ 105">
                <a:extLst>
                  <a:ext uri="{FF2B5EF4-FFF2-40B4-BE49-F238E27FC236}">
                    <a16:creationId xmlns:a16="http://schemas.microsoft.com/office/drawing/2014/main" id="{B81047FD-7D13-488B-B82E-5C15DBE4EEC3}"/>
                  </a:ext>
                </a:extLst>
              </p:cNvPr>
              <p:cNvCxnSpPr/>
              <p:nvPr/>
            </p:nvCxnSpPr>
            <p:spPr>
              <a:xfrm>
                <a:off x="11318816" y="4463219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矢印コネクタ 106">
                <a:extLst>
                  <a:ext uri="{FF2B5EF4-FFF2-40B4-BE49-F238E27FC236}">
                    <a16:creationId xmlns:a16="http://schemas.microsoft.com/office/drawing/2014/main" id="{F6815022-A7A1-4089-B6C2-D8DC31CBE0E9}"/>
                  </a:ext>
                </a:extLst>
              </p:cNvPr>
              <p:cNvCxnSpPr/>
              <p:nvPr/>
            </p:nvCxnSpPr>
            <p:spPr>
              <a:xfrm>
                <a:off x="11445989" y="4467673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矢印コネクタ 107">
                <a:extLst>
                  <a:ext uri="{FF2B5EF4-FFF2-40B4-BE49-F238E27FC236}">
                    <a16:creationId xmlns:a16="http://schemas.microsoft.com/office/drawing/2014/main" id="{59B4B913-7F0B-4A9E-A586-BE00AA12D5EF}"/>
                  </a:ext>
                </a:extLst>
              </p:cNvPr>
              <p:cNvCxnSpPr/>
              <p:nvPr/>
            </p:nvCxnSpPr>
            <p:spPr>
              <a:xfrm>
                <a:off x="9411221" y="4463219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矢印コネクタ 108">
                <a:extLst>
                  <a:ext uri="{FF2B5EF4-FFF2-40B4-BE49-F238E27FC236}">
                    <a16:creationId xmlns:a16="http://schemas.microsoft.com/office/drawing/2014/main" id="{9D443845-710F-4BF2-ACB4-AB34665C00C1}"/>
                  </a:ext>
                </a:extLst>
              </p:cNvPr>
              <p:cNvCxnSpPr/>
              <p:nvPr/>
            </p:nvCxnSpPr>
            <p:spPr>
              <a:xfrm>
                <a:off x="11573170" y="4463219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8211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293D3367-28AE-44AE-98C3-1F9AE19424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0603" y="1605425"/>
            <a:ext cx="116174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(3), (4) </a:t>
            </a:r>
            <a:r>
              <a:rPr lang="ja-JP" altLang="en-US" dirty="0"/>
              <a:t>では、</a:t>
            </a:r>
            <a:r>
              <a:rPr lang="en-US" altLang="ja-JP" dirty="0"/>
              <a:t>“</a:t>
            </a:r>
            <a:r>
              <a:rPr lang="ja-JP" altLang="en-US" dirty="0"/>
              <a:t>モーメント</a:t>
            </a:r>
            <a:r>
              <a:rPr lang="en-US" altLang="ja-JP" dirty="0"/>
              <a:t>” </a:t>
            </a:r>
            <a:r>
              <a:rPr lang="ja-JP" altLang="en-US" dirty="0"/>
              <a:t>のつり合い式はどう求めるのでしょうか？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→ ここで下記のような常識を導入します。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『</a:t>
            </a:r>
            <a:r>
              <a:rPr lang="ja-JP" altLang="en-US" dirty="0"/>
              <a:t>分布荷重は、その</a:t>
            </a:r>
            <a:r>
              <a:rPr lang="ja-JP" altLang="en-US" i="1" dirty="0">
                <a:solidFill>
                  <a:schemeClr val="accent1"/>
                </a:solidFill>
              </a:rPr>
              <a:t>総和 </a:t>
            </a:r>
            <a:r>
              <a:rPr lang="ja-JP" altLang="en-US" dirty="0"/>
              <a:t>を</a:t>
            </a:r>
            <a:r>
              <a:rPr lang="ja-JP" altLang="en-US" i="1" dirty="0">
                <a:solidFill>
                  <a:schemeClr val="accent1"/>
                </a:solidFill>
              </a:rPr>
              <a:t>代表点</a:t>
            </a:r>
            <a:r>
              <a:rPr lang="ja-JP" altLang="en-US" i="1" dirty="0"/>
              <a:t> </a:t>
            </a:r>
            <a:r>
              <a:rPr lang="ja-JP" altLang="en-US" dirty="0"/>
              <a:t>に働く</a:t>
            </a:r>
            <a:r>
              <a:rPr lang="ja-JP" altLang="en-US" i="1" dirty="0"/>
              <a:t>集中荷重</a:t>
            </a:r>
            <a:r>
              <a:rPr lang="ja-JP" altLang="en-US" dirty="0"/>
              <a:t>と見て良い</a:t>
            </a:r>
            <a:r>
              <a:rPr lang="en-US" altLang="ja-JP" dirty="0"/>
              <a:t>』</a:t>
            </a:r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>
                <a:solidFill>
                  <a:schemeClr val="accent1"/>
                </a:solidFill>
              </a:rPr>
              <a:t>総和</a:t>
            </a:r>
            <a:r>
              <a:rPr lang="ja-JP" altLang="en-US" dirty="0"/>
              <a:t>とは、</a:t>
            </a:r>
            <a:r>
              <a:rPr lang="en-US" altLang="ja-JP" dirty="0"/>
              <a:t>W (ω</a:t>
            </a:r>
            <a:r>
              <a:rPr lang="ja-JP" altLang="en-US" dirty="0"/>
              <a:t>･</a:t>
            </a:r>
            <a:r>
              <a:rPr lang="en-US" altLang="ja-JP" dirty="0"/>
              <a:t>L)</a:t>
            </a:r>
            <a:r>
              <a:rPr lang="ja-JP" altLang="en-US" dirty="0"/>
              <a:t>のことですが、</a:t>
            </a:r>
            <a:r>
              <a:rPr lang="ja-JP" altLang="en-US" dirty="0">
                <a:solidFill>
                  <a:schemeClr val="accent1"/>
                </a:solidFill>
              </a:rPr>
              <a:t>代表点</a:t>
            </a:r>
            <a:r>
              <a:rPr lang="ja-JP" altLang="en-US" dirty="0"/>
              <a:t>とはどこでしょうか？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→</a:t>
            </a:r>
            <a:r>
              <a:rPr lang="ja-JP" altLang="en-US" dirty="0">
                <a:solidFill>
                  <a:srgbClr val="0070C0"/>
                </a:solidFill>
              </a:rPr>
              <a:t>重心点</a:t>
            </a:r>
            <a:r>
              <a:rPr lang="ja-JP" altLang="en-US" dirty="0"/>
              <a:t>になります。本モデルでは梁中央</a:t>
            </a:r>
            <a:r>
              <a:rPr lang="en-US" altLang="ja-JP" dirty="0"/>
              <a:t>(L/2) </a:t>
            </a:r>
            <a:r>
              <a:rPr lang="ja-JP" altLang="en-US" dirty="0"/>
              <a:t>になります。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従って前回と同じ、中央集中荷重ｰ単純梁へのモデル変換が可能です。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ABA0236-0800-4260-9A91-BB5755C3D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260350"/>
            <a:ext cx="8229600" cy="1143000"/>
          </a:xfrm>
        </p:spPr>
        <p:txBody>
          <a:bodyPr/>
          <a:lstStyle/>
          <a:p>
            <a:pPr algn="ctr"/>
            <a:r>
              <a:rPr lang="ja-JP" altLang="en-US" sz="3600" u="sng" dirty="0">
                <a:ea typeface="メイリオ" panose="020B0604030504040204" pitchFamily="50" charset="-128"/>
              </a:rPr>
              <a:t>モーメント図 演習</a:t>
            </a:r>
            <a:r>
              <a:rPr lang="en-US" altLang="ja-JP" sz="3600" u="sng" dirty="0">
                <a:ea typeface="メイリオ" panose="020B0604030504040204" pitchFamily="50" charset="-128"/>
              </a:rPr>
              <a:t>1c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A66DDC42-BDDF-4E9F-B09E-C99C0303B7C1}"/>
              </a:ext>
            </a:extLst>
          </p:cNvPr>
          <p:cNvGrpSpPr/>
          <p:nvPr/>
        </p:nvGrpSpPr>
        <p:grpSpPr>
          <a:xfrm>
            <a:off x="666548" y="4920029"/>
            <a:ext cx="2619292" cy="1676763"/>
            <a:chOff x="9130067" y="4143952"/>
            <a:chExt cx="2619292" cy="1676763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6FAB2ADC-9230-4FC8-BC7F-4DCDD4B5CE57}"/>
                </a:ext>
              </a:extLst>
            </p:cNvPr>
            <p:cNvGrpSpPr/>
            <p:nvPr/>
          </p:nvGrpSpPr>
          <p:grpSpPr>
            <a:xfrm>
              <a:off x="9130067" y="4932284"/>
              <a:ext cx="2619292" cy="888431"/>
              <a:chOff x="7749675" y="4730061"/>
              <a:chExt cx="2619292" cy="888431"/>
            </a:xfrm>
          </p:grpSpPr>
          <p:grpSp>
            <p:nvGrpSpPr>
              <p:cNvPr id="70" name="グループ化 69">
                <a:extLst>
                  <a:ext uri="{FF2B5EF4-FFF2-40B4-BE49-F238E27FC236}">
                    <a16:creationId xmlns:a16="http://schemas.microsoft.com/office/drawing/2014/main" id="{28B04FE7-37EB-4121-A0A6-B63AFD405935}"/>
                  </a:ext>
                </a:extLst>
              </p:cNvPr>
              <p:cNvGrpSpPr/>
              <p:nvPr/>
            </p:nvGrpSpPr>
            <p:grpSpPr>
              <a:xfrm>
                <a:off x="7749675" y="4730061"/>
                <a:ext cx="2619292" cy="694795"/>
                <a:chOff x="2939820" y="4853035"/>
                <a:chExt cx="6087356" cy="1614735"/>
              </a:xfrm>
            </p:grpSpPr>
            <p:grpSp>
              <p:nvGrpSpPr>
                <p:cNvPr id="73" name="グループ化 72">
                  <a:extLst>
                    <a:ext uri="{FF2B5EF4-FFF2-40B4-BE49-F238E27FC236}">
                      <a16:creationId xmlns:a16="http://schemas.microsoft.com/office/drawing/2014/main" id="{A674A27B-B750-4D45-A9F5-C4C70E3B02CA}"/>
                    </a:ext>
                  </a:extLst>
                </p:cNvPr>
                <p:cNvGrpSpPr/>
                <p:nvPr/>
              </p:nvGrpSpPr>
              <p:grpSpPr>
                <a:xfrm>
                  <a:off x="2939820" y="4853035"/>
                  <a:ext cx="6087356" cy="844712"/>
                  <a:chOff x="2932714" y="4284075"/>
                  <a:chExt cx="6087356" cy="844712"/>
                </a:xfrm>
              </p:grpSpPr>
              <p:sp>
                <p:nvSpPr>
                  <p:cNvPr id="76" name="正方形/長方形 75">
                    <a:extLst>
                      <a:ext uri="{FF2B5EF4-FFF2-40B4-BE49-F238E27FC236}">
                        <a16:creationId xmlns:a16="http://schemas.microsoft.com/office/drawing/2014/main" id="{C194638E-755F-47C2-BBD6-8BEDBC78656B}"/>
                      </a:ext>
                    </a:extLst>
                  </p:cNvPr>
                  <p:cNvSpPr/>
                  <p:nvPr/>
                </p:nvSpPr>
                <p:spPr>
                  <a:xfrm>
                    <a:off x="3581400" y="4489501"/>
                    <a:ext cx="5029200" cy="247135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7" name="二等辺三角形 76">
                    <a:extLst>
                      <a:ext uri="{FF2B5EF4-FFF2-40B4-BE49-F238E27FC236}">
                        <a16:creationId xmlns:a16="http://schemas.microsoft.com/office/drawing/2014/main" id="{4BF5CF31-823F-4C16-B288-D07CDC3E8BC7}"/>
                      </a:ext>
                    </a:extLst>
                  </p:cNvPr>
                  <p:cNvSpPr/>
                  <p:nvPr/>
                </p:nvSpPr>
                <p:spPr>
                  <a:xfrm>
                    <a:off x="3402227" y="4736636"/>
                    <a:ext cx="358346" cy="308919"/>
                  </a:xfrm>
                  <a:prstGeom prst="triangl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78" name="グループ化 77">
                    <a:extLst>
                      <a:ext uri="{FF2B5EF4-FFF2-40B4-BE49-F238E27FC236}">
                        <a16:creationId xmlns:a16="http://schemas.microsoft.com/office/drawing/2014/main" id="{FA855C86-638D-4E78-9101-276FADF417E5}"/>
                      </a:ext>
                    </a:extLst>
                  </p:cNvPr>
                  <p:cNvGrpSpPr/>
                  <p:nvPr/>
                </p:nvGrpSpPr>
                <p:grpSpPr>
                  <a:xfrm>
                    <a:off x="8431427" y="4736636"/>
                    <a:ext cx="358346" cy="392151"/>
                    <a:chOff x="7790935" y="4248429"/>
                    <a:chExt cx="358346" cy="392151"/>
                  </a:xfrm>
                  <a:solidFill>
                    <a:schemeClr val="accent2">
                      <a:lumMod val="40000"/>
                      <a:lumOff val="60000"/>
                    </a:schemeClr>
                  </a:solidFill>
                </p:grpSpPr>
                <p:sp>
                  <p:nvSpPr>
                    <p:cNvPr id="81" name="二等辺三角形 80">
                      <a:extLst>
                        <a:ext uri="{FF2B5EF4-FFF2-40B4-BE49-F238E27FC236}">
                          <a16:creationId xmlns:a16="http://schemas.microsoft.com/office/drawing/2014/main" id="{88013146-4D70-4131-A8ED-D3FEFBC65A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90935" y="4248429"/>
                      <a:ext cx="358346" cy="308919"/>
                    </a:xfrm>
                    <a:prstGeom prst="triangle">
                      <a:avLst/>
                    </a:prstGeom>
                    <a:grpFill/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82" name="直線コネクタ 81">
                      <a:extLst>
                        <a:ext uri="{FF2B5EF4-FFF2-40B4-BE49-F238E27FC236}">
                          <a16:creationId xmlns:a16="http://schemas.microsoft.com/office/drawing/2014/main" id="{4BCFD368-D6A3-433A-8B5F-3E3701785C6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790935" y="4640580"/>
                      <a:ext cx="358346" cy="0"/>
                    </a:xfrm>
                    <a:prstGeom prst="lin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9" name="テキスト ボックス 78">
                    <a:extLst>
                      <a:ext uri="{FF2B5EF4-FFF2-40B4-BE49-F238E27FC236}">
                        <a16:creationId xmlns:a16="http://schemas.microsoft.com/office/drawing/2014/main" id="{CE5D054A-FE4E-4946-B853-5D3112C91CAE}"/>
                      </a:ext>
                    </a:extLst>
                  </p:cNvPr>
                  <p:cNvSpPr txBox="1"/>
                  <p:nvPr/>
                </p:nvSpPr>
                <p:spPr>
                  <a:xfrm>
                    <a:off x="2932714" y="4304835"/>
                    <a:ext cx="333747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dirty="0"/>
                      <a:t>A</a:t>
                    </a:r>
                    <a:endParaRPr kumimoji="1" lang="ja-JP" altLang="en-US" dirty="0"/>
                  </a:p>
                </p:txBody>
              </p:sp>
              <p:sp>
                <p:nvSpPr>
                  <p:cNvPr id="80" name="テキスト ボックス 79">
                    <a:extLst>
                      <a:ext uri="{FF2B5EF4-FFF2-40B4-BE49-F238E27FC236}">
                        <a16:creationId xmlns:a16="http://schemas.microsoft.com/office/drawing/2014/main" id="{263CF089-C2E7-476C-AC9B-3188AD9036D5}"/>
                      </a:ext>
                    </a:extLst>
                  </p:cNvPr>
                  <p:cNvSpPr txBox="1"/>
                  <p:nvPr/>
                </p:nvSpPr>
                <p:spPr>
                  <a:xfrm>
                    <a:off x="8678310" y="4284075"/>
                    <a:ext cx="341760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dirty="0"/>
                      <a:t>B</a:t>
                    </a:r>
                    <a:endParaRPr kumimoji="1" lang="ja-JP" altLang="en-US" dirty="0"/>
                  </a:p>
                </p:txBody>
              </p:sp>
            </p:grpSp>
            <p:sp>
              <p:nvSpPr>
                <p:cNvPr id="74" name="矢印: 下 73">
                  <a:extLst>
                    <a:ext uri="{FF2B5EF4-FFF2-40B4-BE49-F238E27FC236}">
                      <a16:creationId xmlns:a16="http://schemas.microsoft.com/office/drawing/2014/main" id="{35BF6E1F-A905-4E50-9CB7-A1883E5208D2}"/>
                    </a:ext>
                  </a:extLst>
                </p:cNvPr>
                <p:cNvSpPr/>
                <p:nvPr/>
              </p:nvSpPr>
              <p:spPr>
                <a:xfrm rot="10800000">
                  <a:off x="3412357" y="5718601"/>
                  <a:ext cx="352298" cy="749169"/>
                </a:xfrm>
                <a:prstGeom prst="downArrow">
                  <a:avLst>
                    <a:gd name="adj1" fmla="val 44329"/>
                    <a:gd name="adj2" fmla="val 90772"/>
                  </a:avLst>
                </a:prstGeom>
                <a:solidFill>
                  <a:srgbClr val="FF33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5" name="矢印: 下 74">
                  <a:extLst>
                    <a:ext uri="{FF2B5EF4-FFF2-40B4-BE49-F238E27FC236}">
                      <a16:creationId xmlns:a16="http://schemas.microsoft.com/office/drawing/2014/main" id="{8F41A6BD-F416-456A-97F1-0D0614C86554}"/>
                    </a:ext>
                  </a:extLst>
                </p:cNvPr>
                <p:cNvSpPr/>
                <p:nvPr/>
              </p:nvSpPr>
              <p:spPr>
                <a:xfrm rot="10800000">
                  <a:off x="8455784" y="5718600"/>
                  <a:ext cx="352298" cy="749169"/>
                </a:xfrm>
                <a:prstGeom prst="downArrow">
                  <a:avLst>
                    <a:gd name="adj1" fmla="val 44329"/>
                    <a:gd name="adj2" fmla="val 90772"/>
                  </a:avLst>
                </a:prstGeom>
                <a:solidFill>
                  <a:srgbClr val="FF33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FB14704-DDBD-4776-9319-8C733337109D}"/>
                  </a:ext>
                </a:extLst>
              </p:cNvPr>
              <p:cNvSpPr txBox="1"/>
              <p:nvPr/>
            </p:nvSpPr>
            <p:spPr>
              <a:xfrm>
                <a:off x="8018645" y="5221384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R</a:t>
                </a:r>
                <a:r>
                  <a:rPr lang="en-US" altLang="ja-JP" baseline="-25000" dirty="0"/>
                  <a:t>A</a:t>
                </a:r>
                <a:endParaRPr kumimoji="1" lang="ja-JP" altLang="en-US" baseline="-25000" dirty="0"/>
              </a:p>
            </p:txBody>
          </p:sp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BAD21651-3075-420E-B7D2-725D8A8B6349}"/>
                  </a:ext>
                </a:extLst>
              </p:cNvPr>
              <p:cNvSpPr txBox="1"/>
              <p:nvPr/>
            </p:nvSpPr>
            <p:spPr>
              <a:xfrm>
                <a:off x="9789978" y="5249160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R</a:t>
                </a:r>
                <a:r>
                  <a:rPr lang="en-US" altLang="ja-JP" baseline="-25000" dirty="0"/>
                  <a:t>B</a:t>
                </a:r>
                <a:endParaRPr kumimoji="1" lang="ja-JP" altLang="en-US" baseline="-25000" dirty="0"/>
              </a:p>
            </p:txBody>
          </p:sp>
        </p:grp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FE7ABD94-7B02-4963-854E-EA73A35939C3}"/>
                </a:ext>
              </a:extLst>
            </p:cNvPr>
            <p:cNvSpPr txBox="1"/>
            <p:nvPr/>
          </p:nvSpPr>
          <p:spPr>
            <a:xfrm>
              <a:off x="9919913" y="4143952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 </a:t>
              </a:r>
              <a:r>
                <a:rPr lang="en-US" altLang="ja-JP" dirty="0"/>
                <a:t>ω</a:t>
              </a:r>
              <a:r>
                <a:rPr lang="ja-JP" altLang="en-US" dirty="0"/>
                <a:t>･</a:t>
              </a:r>
              <a:r>
                <a:rPr lang="en-US" altLang="ja-JP" dirty="0"/>
                <a:t>L = W</a:t>
              </a:r>
              <a:endParaRPr kumimoji="1" lang="ja-JP" altLang="en-US" dirty="0"/>
            </a:p>
          </p:txBody>
        </p: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CBECC268-38DA-4CF9-9910-953AD332952F}"/>
                </a:ext>
              </a:extLst>
            </p:cNvPr>
            <p:cNvGrpSpPr/>
            <p:nvPr/>
          </p:nvGrpSpPr>
          <p:grpSpPr>
            <a:xfrm>
              <a:off x="9409186" y="4682020"/>
              <a:ext cx="2163984" cy="346319"/>
              <a:chOff x="9409186" y="4463219"/>
              <a:chExt cx="2163984" cy="346319"/>
            </a:xfrm>
          </p:grpSpPr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A95D341F-AD1E-4FAF-8FBD-7F62A0FC14BC}"/>
                  </a:ext>
                </a:extLst>
              </p:cNvPr>
              <p:cNvSpPr/>
              <p:nvPr/>
            </p:nvSpPr>
            <p:spPr>
              <a:xfrm>
                <a:off x="9409186" y="4463220"/>
                <a:ext cx="2163984" cy="341864"/>
              </a:xfrm>
              <a:prstGeom prst="rect">
                <a:avLst/>
              </a:prstGeom>
              <a:no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6" name="直線矢印コネクタ 45">
                <a:extLst>
                  <a:ext uri="{FF2B5EF4-FFF2-40B4-BE49-F238E27FC236}">
                    <a16:creationId xmlns:a16="http://schemas.microsoft.com/office/drawing/2014/main" id="{E54CB872-442D-4320-BBA9-D1CB6F163228}"/>
                  </a:ext>
                </a:extLst>
              </p:cNvPr>
              <p:cNvCxnSpPr/>
              <p:nvPr/>
            </p:nvCxnSpPr>
            <p:spPr>
              <a:xfrm>
                <a:off x="9538394" y="4463219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矢印コネクタ 49">
                <a:extLst>
                  <a:ext uri="{FF2B5EF4-FFF2-40B4-BE49-F238E27FC236}">
                    <a16:creationId xmlns:a16="http://schemas.microsoft.com/office/drawing/2014/main" id="{448A0326-E7A1-4C86-B479-D5B0946DF6A5}"/>
                  </a:ext>
                </a:extLst>
              </p:cNvPr>
              <p:cNvCxnSpPr/>
              <p:nvPr/>
            </p:nvCxnSpPr>
            <p:spPr>
              <a:xfrm>
                <a:off x="9665567" y="4467673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矢印コネクタ 51">
                <a:extLst>
                  <a:ext uri="{FF2B5EF4-FFF2-40B4-BE49-F238E27FC236}">
                    <a16:creationId xmlns:a16="http://schemas.microsoft.com/office/drawing/2014/main" id="{A3456A25-7873-458D-B27E-38E6F8306F5D}"/>
                  </a:ext>
                </a:extLst>
              </p:cNvPr>
              <p:cNvCxnSpPr/>
              <p:nvPr/>
            </p:nvCxnSpPr>
            <p:spPr>
              <a:xfrm>
                <a:off x="9792740" y="4463219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矢印コネクタ 52">
                <a:extLst>
                  <a:ext uri="{FF2B5EF4-FFF2-40B4-BE49-F238E27FC236}">
                    <a16:creationId xmlns:a16="http://schemas.microsoft.com/office/drawing/2014/main" id="{C5F1857A-48CD-4C35-BFD8-4D853C0B02F6}"/>
                  </a:ext>
                </a:extLst>
              </p:cNvPr>
              <p:cNvCxnSpPr/>
              <p:nvPr/>
            </p:nvCxnSpPr>
            <p:spPr>
              <a:xfrm>
                <a:off x="9919913" y="4467673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矢印コネクタ 53">
                <a:extLst>
                  <a:ext uri="{FF2B5EF4-FFF2-40B4-BE49-F238E27FC236}">
                    <a16:creationId xmlns:a16="http://schemas.microsoft.com/office/drawing/2014/main" id="{B00DEA34-C93F-4974-B15D-E028580E067A}"/>
                  </a:ext>
                </a:extLst>
              </p:cNvPr>
              <p:cNvCxnSpPr/>
              <p:nvPr/>
            </p:nvCxnSpPr>
            <p:spPr>
              <a:xfrm>
                <a:off x="10047086" y="4463219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矢印コネクタ 55">
                <a:extLst>
                  <a:ext uri="{FF2B5EF4-FFF2-40B4-BE49-F238E27FC236}">
                    <a16:creationId xmlns:a16="http://schemas.microsoft.com/office/drawing/2014/main" id="{D02DAE6C-6828-454D-B2AC-701DC482C2A5}"/>
                  </a:ext>
                </a:extLst>
              </p:cNvPr>
              <p:cNvCxnSpPr/>
              <p:nvPr/>
            </p:nvCxnSpPr>
            <p:spPr>
              <a:xfrm>
                <a:off x="10174259" y="4467673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矢印コネクタ 56">
                <a:extLst>
                  <a:ext uri="{FF2B5EF4-FFF2-40B4-BE49-F238E27FC236}">
                    <a16:creationId xmlns:a16="http://schemas.microsoft.com/office/drawing/2014/main" id="{D4FFFC16-44BE-457F-AEEA-F317652AE8DA}"/>
                  </a:ext>
                </a:extLst>
              </p:cNvPr>
              <p:cNvCxnSpPr/>
              <p:nvPr/>
            </p:nvCxnSpPr>
            <p:spPr>
              <a:xfrm>
                <a:off x="10301432" y="4463219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矢印コネクタ 57">
                <a:extLst>
                  <a:ext uri="{FF2B5EF4-FFF2-40B4-BE49-F238E27FC236}">
                    <a16:creationId xmlns:a16="http://schemas.microsoft.com/office/drawing/2014/main" id="{D33C309C-1487-4C33-B4E4-0832B19D9ECC}"/>
                  </a:ext>
                </a:extLst>
              </p:cNvPr>
              <p:cNvCxnSpPr/>
              <p:nvPr/>
            </p:nvCxnSpPr>
            <p:spPr>
              <a:xfrm>
                <a:off x="10428605" y="4467673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矢印コネクタ 58">
                <a:extLst>
                  <a:ext uri="{FF2B5EF4-FFF2-40B4-BE49-F238E27FC236}">
                    <a16:creationId xmlns:a16="http://schemas.microsoft.com/office/drawing/2014/main" id="{42083970-45AD-411A-9A91-890EAD8EA407}"/>
                  </a:ext>
                </a:extLst>
              </p:cNvPr>
              <p:cNvCxnSpPr/>
              <p:nvPr/>
            </p:nvCxnSpPr>
            <p:spPr>
              <a:xfrm>
                <a:off x="10555778" y="4463219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矢印コネクタ 59">
                <a:extLst>
                  <a:ext uri="{FF2B5EF4-FFF2-40B4-BE49-F238E27FC236}">
                    <a16:creationId xmlns:a16="http://schemas.microsoft.com/office/drawing/2014/main" id="{8550741D-880C-4B8D-8B38-2A3F040B842D}"/>
                  </a:ext>
                </a:extLst>
              </p:cNvPr>
              <p:cNvCxnSpPr/>
              <p:nvPr/>
            </p:nvCxnSpPr>
            <p:spPr>
              <a:xfrm>
                <a:off x="10682951" y="4467673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矢印コネクタ 61">
                <a:extLst>
                  <a:ext uri="{FF2B5EF4-FFF2-40B4-BE49-F238E27FC236}">
                    <a16:creationId xmlns:a16="http://schemas.microsoft.com/office/drawing/2014/main" id="{5DC29267-1978-4DAD-B8DE-FB5A9F182651}"/>
                  </a:ext>
                </a:extLst>
              </p:cNvPr>
              <p:cNvCxnSpPr/>
              <p:nvPr/>
            </p:nvCxnSpPr>
            <p:spPr>
              <a:xfrm>
                <a:off x="10810124" y="4463219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矢印コネクタ 62">
                <a:extLst>
                  <a:ext uri="{FF2B5EF4-FFF2-40B4-BE49-F238E27FC236}">
                    <a16:creationId xmlns:a16="http://schemas.microsoft.com/office/drawing/2014/main" id="{6266137A-12FC-44CB-8C9B-A8DB582F7F9C}"/>
                  </a:ext>
                </a:extLst>
              </p:cNvPr>
              <p:cNvCxnSpPr/>
              <p:nvPr/>
            </p:nvCxnSpPr>
            <p:spPr>
              <a:xfrm>
                <a:off x="10937297" y="4467673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矢印コネクタ 63">
                <a:extLst>
                  <a:ext uri="{FF2B5EF4-FFF2-40B4-BE49-F238E27FC236}">
                    <a16:creationId xmlns:a16="http://schemas.microsoft.com/office/drawing/2014/main" id="{B362A487-2DBB-4D15-A33C-1C09DCCFB6CA}"/>
                  </a:ext>
                </a:extLst>
              </p:cNvPr>
              <p:cNvCxnSpPr/>
              <p:nvPr/>
            </p:nvCxnSpPr>
            <p:spPr>
              <a:xfrm>
                <a:off x="11064470" y="4463219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矢印コネクタ 64">
                <a:extLst>
                  <a:ext uri="{FF2B5EF4-FFF2-40B4-BE49-F238E27FC236}">
                    <a16:creationId xmlns:a16="http://schemas.microsoft.com/office/drawing/2014/main" id="{9885456A-0CB4-47EC-94C3-D26F83383710}"/>
                  </a:ext>
                </a:extLst>
              </p:cNvPr>
              <p:cNvCxnSpPr/>
              <p:nvPr/>
            </p:nvCxnSpPr>
            <p:spPr>
              <a:xfrm>
                <a:off x="11191643" y="4467673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CCBF30F8-B48E-4A41-847D-1119570D3951}"/>
                  </a:ext>
                </a:extLst>
              </p:cNvPr>
              <p:cNvCxnSpPr/>
              <p:nvPr/>
            </p:nvCxnSpPr>
            <p:spPr>
              <a:xfrm>
                <a:off x="11318816" y="4463219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4A450C74-25A4-4236-977B-AED5059E2E93}"/>
                  </a:ext>
                </a:extLst>
              </p:cNvPr>
              <p:cNvCxnSpPr/>
              <p:nvPr/>
            </p:nvCxnSpPr>
            <p:spPr>
              <a:xfrm>
                <a:off x="11445989" y="4467673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矢印コネクタ 67">
                <a:extLst>
                  <a:ext uri="{FF2B5EF4-FFF2-40B4-BE49-F238E27FC236}">
                    <a16:creationId xmlns:a16="http://schemas.microsoft.com/office/drawing/2014/main" id="{C59C9D64-1E42-4849-BBD7-E0B52FA9B175}"/>
                  </a:ext>
                </a:extLst>
              </p:cNvPr>
              <p:cNvCxnSpPr/>
              <p:nvPr/>
            </p:nvCxnSpPr>
            <p:spPr>
              <a:xfrm>
                <a:off x="9411221" y="4463219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29985D19-0013-4C2D-9A3A-E443C0D14544}"/>
                  </a:ext>
                </a:extLst>
              </p:cNvPr>
              <p:cNvCxnSpPr/>
              <p:nvPr/>
            </p:nvCxnSpPr>
            <p:spPr>
              <a:xfrm>
                <a:off x="11573170" y="4463219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矢印: 右 4">
            <a:extLst>
              <a:ext uri="{FF2B5EF4-FFF2-40B4-BE49-F238E27FC236}">
                <a16:creationId xmlns:a16="http://schemas.microsoft.com/office/drawing/2014/main" id="{96D2401D-E6E6-4C5A-85AE-7760478E278F}"/>
              </a:ext>
            </a:extLst>
          </p:cNvPr>
          <p:cNvSpPr/>
          <p:nvPr/>
        </p:nvSpPr>
        <p:spPr>
          <a:xfrm>
            <a:off x="3537841" y="5474787"/>
            <a:ext cx="407773" cy="561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E0AB44DB-3ABB-44F6-B7E6-8E9E8B611895}"/>
              </a:ext>
            </a:extLst>
          </p:cNvPr>
          <p:cNvGrpSpPr/>
          <p:nvPr/>
        </p:nvGrpSpPr>
        <p:grpSpPr>
          <a:xfrm>
            <a:off x="4169006" y="4822672"/>
            <a:ext cx="2619292" cy="1746344"/>
            <a:chOff x="7749675" y="3872148"/>
            <a:chExt cx="2619292" cy="1746344"/>
          </a:xfrm>
        </p:grpSpPr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EEF7011D-F3B4-4AE2-80A3-D1310DAA357B}"/>
                </a:ext>
              </a:extLst>
            </p:cNvPr>
            <p:cNvGrpSpPr/>
            <p:nvPr/>
          </p:nvGrpSpPr>
          <p:grpSpPr>
            <a:xfrm>
              <a:off x="7749675" y="3872148"/>
              <a:ext cx="2619292" cy="1552706"/>
              <a:chOff x="2939820" y="2859209"/>
              <a:chExt cx="6087356" cy="3608561"/>
            </a:xfrm>
          </p:grpSpPr>
          <p:grpSp>
            <p:nvGrpSpPr>
              <p:cNvPr id="87" name="グループ化 86">
                <a:extLst>
                  <a:ext uri="{FF2B5EF4-FFF2-40B4-BE49-F238E27FC236}">
                    <a16:creationId xmlns:a16="http://schemas.microsoft.com/office/drawing/2014/main" id="{7DED1EC7-2C40-44F8-AC04-A63464ED68A4}"/>
                  </a:ext>
                </a:extLst>
              </p:cNvPr>
              <p:cNvGrpSpPr/>
              <p:nvPr/>
            </p:nvGrpSpPr>
            <p:grpSpPr>
              <a:xfrm>
                <a:off x="2939820" y="2859209"/>
                <a:ext cx="6087356" cy="2838538"/>
                <a:chOff x="2932714" y="2290249"/>
                <a:chExt cx="6087356" cy="2838538"/>
              </a:xfrm>
            </p:grpSpPr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185F00C1-6EA6-43C5-9488-5C2DFDB121F3}"/>
                    </a:ext>
                  </a:extLst>
                </p:cNvPr>
                <p:cNvSpPr/>
                <p:nvPr/>
              </p:nvSpPr>
              <p:spPr>
                <a:xfrm>
                  <a:off x="3581400" y="4489501"/>
                  <a:ext cx="5029200" cy="24713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1" name="二等辺三角形 90">
                  <a:extLst>
                    <a:ext uri="{FF2B5EF4-FFF2-40B4-BE49-F238E27FC236}">
                      <a16:creationId xmlns:a16="http://schemas.microsoft.com/office/drawing/2014/main" id="{489FA9E4-762C-403F-A0F6-AC421CB3C043}"/>
                    </a:ext>
                  </a:extLst>
                </p:cNvPr>
                <p:cNvSpPr/>
                <p:nvPr/>
              </p:nvSpPr>
              <p:spPr>
                <a:xfrm>
                  <a:off x="3402227" y="4736636"/>
                  <a:ext cx="358346" cy="308919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92" name="グループ化 91">
                  <a:extLst>
                    <a:ext uri="{FF2B5EF4-FFF2-40B4-BE49-F238E27FC236}">
                      <a16:creationId xmlns:a16="http://schemas.microsoft.com/office/drawing/2014/main" id="{87F6704E-8CCA-43AA-8F69-9F9B9B03AF44}"/>
                    </a:ext>
                  </a:extLst>
                </p:cNvPr>
                <p:cNvGrpSpPr/>
                <p:nvPr/>
              </p:nvGrpSpPr>
              <p:grpSpPr>
                <a:xfrm>
                  <a:off x="8431427" y="4736636"/>
                  <a:ext cx="358346" cy="392151"/>
                  <a:chOff x="7790935" y="4248429"/>
                  <a:chExt cx="358346" cy="392151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97" name="二等辺三角形 96">
                    <a:extLst>
                      <a:ext uri="{FF2B5EF4-FFF2-40B4-BE49-F238E27FC236}">
                        <a16:creationId xmlns:a16="http://schemas.microsoft.com/office/drawing/2014/main" id="{CA0B900F-25F9-441A-8CB4-BBAD2AEDDDF7}"/>
                      </a:ext>
                    </a:extLst>
                  </p:cNvPr>
                  <p:cNvSpPr/>
                  <p:nvPr/>
                </p:nvSpPr>
                <p:spPr>
                  <a:xfrm>
                    <a:off x="7790935" y="4248429"/>
                    <a:ext cx="358346" cy="308919"/>
                  </a:xfrm>
                  <a:prstGeom prst="triangle">
                    <a:avLst/>
                  </a:prstGeom>
                  <a:grpFill/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98" name="直線コネクタ 97">
                    <a:extLst>
                      <a:ext uri="{FF2B5EF4-FFF2-40B4-BE49-F238E27FC236}">
                        <a16:creationId xmlns:a16="http://schemas.microsoft.com/office/drawing/2014/main" id="{ADC2DB4D-A346-440D-A668-37756EFA7E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90935" y="4640580"/>
                    <a:ext cx="358346" cy="0"/>
                  </a:xfrm>
                  <a:prstGeom prst="line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3" name="矢印: 下 92">
                  <a:extLst>
                    <a:ext uri="{FF2B5EF4-FFF2-40B4-BE49-F238E27FC236}">
                      <a16:creationId xmlns:a16="http://schemas.microsoft.com/office/drawing/2014/main" id="{C1670395-EAEA-4C26-848D-D0DF88A70F9A}"/>
                    </a:ext>
                  </a:extLst>
                </p:cNvPr>
                <p:cNvSpPr/>
                <p:nvPr/>
              </p:nvSpPr>
              <p:spPr>
                <a:xfrm>
                  <a:off x="5925065" y="2999913"/>
                  <a:ext cx="352298" cy="1489588"/>
                </a:xfrm>
                <a:prstGeom prst="downArrow">
                  <a:avLst>
                    <a:gd name="adj1" fmla="val 44329"/>
                    <a:gd name="adj2" fmla="val 12105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2F3F2879-1F60-4898-BCA5-C9391128CDBF}"/>
                    </a:ext>
                  </a:extLst>
                </p:cNvPr>
                <p:cNvSpPr txBox="1"/>
                <p:nvPr/>
              </p:nvSpPr>
              <p:spPr>
                <a:xfrm>
                  <a:off x="5696530" y="2290249"/>
                  <a:ext cx="399469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/>
                    <a:t>W</a:t>
                  </a:r>
                  <a:endParaRPr kumimoji="1" lang="ja-JP" altLang="en-US" dirty="0"/>
                </a:p>
              </p:txBody>
            </p:sp>
            <p:sp>
              <p:nvSpPr>
                <p:cNvPr id="95" name="テキスト ボックス 94">
                  <a:extLst>
                    <a:ext uri="{FF2B5EF4-FFF2-40B4-BE49-F238E27FC236}">
                      <a16:creationId xmlns:a16="http://schemas.microsoft.com/office/drawing/2014/main" id="{0EF8A1D3-4740-4DB6-9FDB-2D745660E50A}"/>
                    </a:ext>
                  </a:extLst>
                </p:cNvPr>
                <p:cNvSpPr txBox="1"/>
                <p:nvPr/>
              </p:nvSpPr>
              <p:spPr>
                <a:xfrm>
                  <a:off x="2932714" y="4304835"/>
                  <a:ext cx="333747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A</a:t>
                  </a:r>
                  <a:endParaRPr kumimoji="1" lang="ja-JP" altLang="en-US" dirty="0"/>
                </a:p>
              </p:txBody>
            </p:sp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DA67F78B-EA19-4FC5-BF01-AEC79102F262}"/>
                    </a:ext>
                  </a:extLst>
                </p:cNvPr>
                <p:cNvSpPr txBox="1"/>
                <p:nvPr/>
              </p:nvSpPr>
              <p:spPr>
                <a:xfrm>
                  <a:off x="8678310" y="4284075"/>
                  <a:ext cx="341760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B</a:t>
                  </a:r>
                  <a:endParaRPr kumimoji="1" lang="ja-JP" altLang="en-US" dirty="0"/>
                </a:p>
              </p:txBody>
            </p:sp>
          </p:grpSp>
          <p:sp>
            <p:nvSpPr>
              <p:cNvPr id="88" name="矢印: 下 87">
                <a:extLst>
                  <a:ext uri="{FF2B5EF4-FFF2-40B4-BE49-F238E27FC236}">
                    <a16:creationId xmlns:a16="http://schemas.microsoft.com/office/drawing/2014/main" id="{19423F5D-6A11-4936-9CDD-17FE9111AE09}"/>
                  </a:ext>
                </a:extLst>
              </p:cNvPr>
              <p:cNvSpPr/>
              <p:nvPr/>
            </p:nvSpPr>
            <p:spPr>
              <a:xfrm rot="10800000">
                <a:off x="3412357" y="5718601"/>
                <a:ext cx="352298" cy="749169"/>
              </a:xfrm>
              <a:prstGeom prst="downArrow">
                <a:avLst>
                  <a:gd name="adj1" fmla="val 44329"/>
                  <a:gd name="adj2" fmla="val 90772"/>
                </a:avLst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矢印: 下 88">
                <a:extLst>
                  <a:ext uri="{FF2B5EF4-FFF2-40B4-BE49-F238E27FC236}">
                    <a16:creationId xmlns:a16="http://schemas.microsoft.com/office/drawing/2014/main" id="{3D6EC9E4-AE4A-4F16-9110-771A05092020}"/>
                  </a:ext>
                </a:extLst>
              </p:cNvPr>
              <p:cNvSpPr/>
              <p:nvPr/>
            </p:nvSpPr>
            <p:spPr>
              <a:xfrm rot="10800000">
                <a:off x="8455784" y="5718600"/>
                <a:ext cx="352298" cy="749169"/>
              </a:xfrm>
              <a:prstGeom prst="downArrow">
                <a:avLst>
                  <a:gd name="adj1" fmla="val 44329"/>
                  <a:gd name="adj2" fmla="val 90772"/>
                </a:avLst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A5CF10CB-5590-4773-A240-94BCA2D2A0D0}"/>
                </a:ext>
              </a:extLst>
            </p:cNvPr>
            <p:cNvSpPr txBox="1"/>
            <p:nvPr/>
          </p:nvSpPr>
          <p:spPr>
            <a:xfrm>
              <a:off x="8018645" y="52213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</a:t>
              </a:r>
              <a:r>
                <a:rPr lang="en-US" altLang="ja-JP" baseline="-25000" dirty="0"/>
                <a:t>A</a:t>
              </a:r>
              <a:endParaRPr kumimoji="1" lang="ja-JP" altLang="en-US" baseline="-25000" dirty="0"/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52D002CE-6803-4C11-ADAF-1A46AD447ADF}"/>
                </a:ext>
              </a:extLst>
            </p:cNvPr>
            <p:cNvSpPr txBox="1"/>
            <p:nvPr/>
          </p:nvSpPr>
          <p:spPr>
            <a:xfrm>
              <a:off x="9789978" y="5249160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</a:t>
              </a:r>
              <a:r>
                <a:rPr lang="en-US" altLang="ja-JP" baseline="-25000" dirty="0"/>
                <a:t>B</a:t>
              </a:r>
              <a:endParaRPr kumimoji="1" lang="ja-JP" altLang="en-US" baseline="-25000" dirty="0"/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5A38966-E616-4C99-B39D-74AF927D4C75}"/>
              </a:ext>
            </a:extLst>
          </p:cNvPr>
          <p:cNvSpPr txBox="1"/>
          <p:nvPr/>
        </p:nvSpPr>
        <p:spPr>
          <a:xfrm>
            <a:off x="6990691" y="4793693"/>
            <a:ext cx="4459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結局、前回と同じモデルになります。</a:t>
            </a:r>
            <a:endParaRPr kumimoji="1" lang="en-US" altLang="ja-JP" sz="2000" dirty="0"/>
          </a:p>
          <a:p>
            <a:r>
              <a:rPr kumimoji="1" lang="ja-JP" altLang="en-US" sz="2000" dirty="0"/>
              <a:t>反力求算は前回と同じなので割愛。</a:t>
            </a:r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F3D59FB2-0D81-46A7-89FF-3DC7B64CA315}"/>
              </a:ext>
            </a:extLst>
          </p:cNvPr>
          <p:cNvCxnSpPr/>
          <p:nvPr/>
        </p:nvCxnSpPr>
        <p:spPr>
          <a:xfrm>
            <a:off x="7246772" y="5801949"/>
            <a:ext cx="712153" cy="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2FB17271-886E-439A-81EE-17A40F4CC0E2}"/>
                  </a:ext>
                </a:extLst>
              </p:cNvPr>
              <p:cNvSpPr txBox="1"/>
              <p:nvPr/>
            </p:nvSpPr>
            <p:spPr>
              <a:xfrm>
                <a:off x="8278643" y="5463723"/>
                <a:ext cx="2835364" cy="5225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ja-JP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ja-JP" sz="2400" dirty="0">
                    <a:solidFill>
                      <a:srgbClr val="0070C0"/>
                    </a:solidFill>
                  </a:rPr>
                  <a:t>(=</a:t>
                </a:r>
                <a:r>
                  <a:rPr lang="en-US" altLang="ja-JP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ja-JP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ja-JP" sz="2400" dirty="0">
                    <a:solidFill>
                      <a:srgbClr val="0070C0"/>
                    </a:solidFill>
                  </a:rPr>
                  <a:t>) </a:t>
                </a:r>
                <a:endParaRPr kumimoji="1" lang="ja-JP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2FB17271-886E-439A-81EE-17A40F4CC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643" y="5463723"/>
                <a:ext cx="2835364" cy="522515"/>
              </a:xfrm>
              <a:prstGeom prst="rect">
                <a:avLst/>
              </a:prstGeom>
              <a:blipFill>
                <a:blip r:embed="rId2"/>
                <a:stretch>
                  <a:fillRect t="-1163" r="-7957" b="-220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DD7BEEF4-0960-4133-97E3-AE36E69CCB24}"/>
              </a:ext>
            </a:extLst>
          </p:cNvPr>
          <p:cNvGrpSpPr/>
          <p:nvPr/>
        </p:nvGrpSpPr>
        <p:grpSpPr>
          <a:xfrm>
            <a:off x="4442238" y="5411932"/>
            <a:ext cx="2173864" cy="343945"/>
            <a:chOff x="7757070" y="4410453"/>
            <a:chExt cx="2173864" cy="343945"/>
          </a:xfrm>
        </p:grpSpPr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0DD341C3-39E7-400F-A3EB-D60659823DA1}"/>
                </a:ext>
              </a:extLst>
            </p:cNvPr>
            <p:cNvSpPr/>
            <p:nvPr/>
          </p:nvSpPr>
          <p:spPr>
            <a:xfrm>
              <a:off x="7757070" y="4410453"/>
              <a:ext cx="2173864" cy="34394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lt1"/>
                </a:solidFill>
              </a:endParaRPr>
            </a:p>
          </p:txBody>
        </p:sp>
        <p:cxnSp>
          <p:nvCxnSpPr>
            <p:cNvPr id="102" name="直線矢印コネクタ 101">
              <a:extLst>
                <a:ext uri="{FF2B5EF4-FFF2-40B4-BE49-F238E27FC236}">
                  <a16:creationId xmlns:a16="http://schemas.microsoft.com/office/drawing/2014/main" id="{958B2C90-E941-4A54-A735-DDCB9DA83DF1}"/>
                </a:ext>
              </a:extLst>
            </p:cNvPr>
            <p:cNvCxnSpPr>
              <a:cxnSpLocks/>
            </p:cNvCxnSpPr>
            <p:nvPr/>
          </p:nvCxnSpPr>
          <p:spPr>
            <a:xfrm>
              <a:off x="7879356" y="4412533"/>
              <a:ext cx="0" cy="341865"/>
            </a:xfrm>
            <a:prstGeom prst="straightConnector1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" name="直線矢印コネクタ 102">
              <a:extLst>
                <a:ext uri="{FF2B5EF4-FFF2-40B4-BE49-F238E27FC236}">
                  <a16:creationId xmlns:a16="http://schemas.microsoft.com/office/drawing/2014/main" id="{0735D99E-8D6D-4F56-A160-B5E35B7C0543}"/>
                </a:ext>
              </a:extLst>
            </p:cNvPr>
            <p:cNvCxnSpPr>
              <a:cxnSpLocks/>
            </p:cNvCxnSpPr>
            <p:nvPr/>
          </p:nvCxnSpPr>
          <p:spPr>
            <a:xfrm>
              <a:off x="7999814" y="4412533"/>
              <a:ext cx="0" cy="341865"/>
            </a:xfrm>
            <a:prstGeom prst="straightConnector1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直線矢印コネクタ 103">
              <a:extLst>
                <a:ext uri="{FF2B5EF4-FFF2-40B4-BE49-F238E27FC236}">
                  <a16:creationId xmlns:a16="http://schemas.microsoft.com/office/drawing/2014/main" id="{2DE99DD7-D7F2-48F8-8816-139C96F6374A}"/>
                </a:ext>
              </a:extLst>
            </p:cNvPr>
            <p:cNvCxnSpPr>
              <a:cxnSpLocks/>
            </p:cNvCxnSpPr>
            <p:nvPr/>
          </p:nvCxnSpPr>
          <p:spPr>
            <a:xfrm>
              <a:off x="8120272" y="4412533"/>
              <a:ext cx="0" cy="341865"/>
            </a:xfrm>
            <a:prstGeom prst="straightConnector1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直線矢印コネクタ 104">
              <a:extLst>
                <a:ext uri="{FF2B5EF4-FFF2-40B4-BE49-F238E27FC236}">
                  <a16:creationId xmlns:a16="http://schemas.microsoft.com/office/drawing/2014/main" id="{2D821A39-1616-4A68-A975-76F1FB75DD3E}"/>
                </a:ext>
              </a:extLst>
            </p:cNvPr>
            <p:cNvCxnSpPr>
              <a:cxnSpLocks/>
            </p:cNvCxnSpPr>
            <p:nvPr/>
          </p:nvCxnSpPr>
          <p:spPr>
            <a:xfrm>
              <a:off x="8240730" y="4412533"/>
              <a:ext cx="0" cy="341865"/>
            </a:xfrm>
            <a:prstGeom prst="straightConnector1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直線矢印コネクタ 105">
              <a:extLst>
                <a:ext uri="{FF2B5EF4-FFF2-40B4-BE49-F238E27FC236}">
                  <a16:creationId xmlns:a16="http://schemas.microsoft.com/office/drawing/2014/main" id="{32B6DF47-DEE2-4E78-B644-81A2E8F62019}"/>
                </a:ext>
              </a:extLst>
            </p:cNvPr>
            <p:cNvCxnSpPr>
              <a:cxnSpLocks/>
            </p:cNvCxnSpPr>
            <p:nvPr/>
          </p:nvCxnSpPr>
          <p:spPr>
            <a:xfrm>
              <a:off x="7758898" y="4412533"/>
              <a:ext cx="0" cy="341865"/>
            </a:xfrm>
            <a:prstGeom prst="straightConnector1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7" name="直線矢印コネクタ 106">
              <a:extLst>
                <a:ext uri="{FF2B5EF4-FFF2-40B4-BE49-F238E27FC236}">
                  <a16:creationId xmlns:a16="http://schemas.microsoft.com/office/drawing/2014/main" id="{90B5966A-A98C-46DF-BF5D-26027CBB401A}"/>
                </a:ext>
              </a:extLst>
            </p:cNvPr>
            <p:cNvCxnSpPr>
              <a:cxnSpLocks/>
            </p:cNvCxnSpPr>
            <p:nvPr/>
          </p:nvCxnSpPr>
          <p:spPr>
            <a:xfrm>
              <a:off x="8481646" y="4412533"/>
              <a:ext cx="0" cy="341865"/>
            </a:xfrm>
            <a:prstGeom prst="straightConnector1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28E9BD52-BD3A-436D-8333-195786C0F3F5}"/>
                </a:ext>
              </a:extLst>
            </p:cNvPr>
            <p:cNvCxnSpPr>
              <a:cxnSpLocks/>
            </p:cNvCxnSpPr>
            <p:nvPr/>
          </p:nvCxnSpPr>
          <p:spPr>
            <a:xfrm>
              <a:off x="8602104" y="4412533"/>
              <a:ext cx="0" cy="341865"/>
            </a:xfrm>
            <a:prstGeom prst="straightConnector1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5FA5F79E-66C4-4DFF-A902-CC106B713498}"/>
                </a:ext>
              </a:extLst>
            </p:cNvPr>
            <p:cNvCxnSpPr>
              <a:cxnSpLocks/>
            </p:cNvCxnSpPr>
            <p:nvPr/>
          </p:nvCxnSpPr>
          <p:spPr>
            <a:xfrm>
              <a:off x="8722562" y="4412533"/>
              <a:ext cx="0" cy="341865"/>
            </a:xfrm>
            <a:prstGeom prst="straightConnector1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0" name="直線矢印コネクタ 109">
              <a:extLst>
                <a:ext uri="{FF2B5EF4-FFF2-40B4-BE49-F238E27FC236}">
                  <a16:creationId xmlns:a16="http://schemas.microsoft.com/office/drawing/2014/main" id="{F2A4D13A-A3E5-4F0B-86AB-4CA8554A188B}"/>
                </a:ext>
              </a:extLst>
            </p:cNvPr>
            <p:cNvCxnSpPr>
              <a:cxnSpLocks/>
            </p:cNvCxnSpPr>
            <p:nvPr/>
          </p:nvCxnSpPr>
          <p:spPr>
            <a:xfrm>
              <a:off x="8843020" y="4412533"/>
              <a:ext cx="0" cy="341865"/>
            </a:xfrm>
            <a:prstGeom prst="straightConnector1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1" name="直線矢印コネクタ 110">
              <a:extLst>
                <a:ext uri="{FF2B5EF4-FFF2-40B4-BE49-F238E27FC236}">
                  <a16:creationId xmlns:a16="http://schemas.microsoft.com/office/drawing/2014/main" id="{3F642E9C-6BC7-4C7B-95E8-6B7DD8874195}"/>
                </a:ext>
              </a:extLst>
            </p:cNvPr>
            <p:cNvCxnSpPr>
              <a:cxnSpLocks/>
            </p:cNvCxnSpPr>
            <p:nvPr/>
          </p:nvCxnSpPr>
          <p:spPr>
            <a:xfrm>
              <a:off x="8361188" y="4412533"/>
              <a:ext cx="0" cy="341865"/>
            </a:xfrm>
            <a:prstGeom prst="straightConnector1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2" name="直線矢印コネクタ 111">
              <a:extLst>
                <a:ext uri="{FF2B5EF4-FFF2-40B4-BE49-F238E27FC236}">
                  <a16:creationId xmlns:a16="http://schemas.microsoft.com/office/drawing/2014/main" id="{CB6919EE-3A0C-4756-9047-AE847CCB6F45}"/>
                </a:ext>
              </a:extLst>
            </p:cNvPr>
            <p:cNvCxnSpPr>
              <a:cxnSpLocks/>
            </p:cNvCxnSpPr>
            <p:nvPr/>
          </p:nvCxnSpPr>
          <p:spPr>
            <a:xfrm>
              <a:off x="9083936" y="4412533"/>
              <a:ext cx="0" cy="341865"/>
            </a:xfrm>
            <a:prstGeom prst="straightConnector1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3" name="直線矢印コネクタ 112">
              <a:extLst>
                <a:ext uri="{FF2B5EF4-FFF2-40B4-BE49-F238E27FC236}">
                  <a16:creationId xmlns:a16="http://schemas.microsoft.com/office/drawing/2014/main" id="{85F4A406-E651-4C48-8C1B-84D0F6240E71}"/>
                </a:ext>
              </a:extLst>
            </p:cNvPr>
            <p:cNvCxnSpPr>
              <a:cxnSpLocks/>
            </p:cNvCxnSpPr>
            <p:nvPr/>
          </p:nvCxnSpPr>
          <p:spPr>
            <a:xfrm>
              <a:off x="9204394" y="4412533"/>
              <a:ext cx="0" cy="341865"/>
            </a:xfrm>
            <a:prstGeom prst="straightConnector1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直線矢印コネクタ 113">
              <a:extLst>
                <a:ext uri="{FF2B5EF4-FFF2-40B4-BE49-F238E27FC236}">
                  <a16:creationId xmlns:a16="http://schemas.microsoft.com/office/drawing/2014/main" id="{356A07C7-1579-49C5-9A61-EE06BB5BC6FD}"/>
                </a:ext>
              </a:extLst>
            </p:cNvPr>
            <p:cNvCxnSpPr>
              <a:cxnSpLocks/>
            </p:cNvCxnSpPr>
            <p:nvPr/>
          </p:nvCxnSpPr>
          <p:spPr>
            <a:xfrm>
              <a:off x="8963478" y="4412533"/>
              <a:ext cx="0" cy="341865"/>
            </a:xfrm>
            <a:prstGeom prst="straightConnector1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5" name="直線矢印コネクタ 114">
              <a:extLst>
                <a:ext uri="{FF2B5EF4-FFF2-40B4-BE49-F238E27FC236}">
                  <a16:creationId xmlns:a16="http://schemas.microsoft.com/office/drawing/2014/main" id="{7183700B-6545-4878-8092-043F2396B014}"/>
                </a:ext>
              </a:extLst>
            </p:cNvPr>
            <p:cNvCxnSpPr>
              <a:cxnSpLocks/>
            </p:cNvCxnSpPr>
            <p:nvPr/>
          </p:nvCxnSpPr>
          <p:spPr>
            <a:xfrm>
              <a:off x="9324852" y="4412533"/>
              <a:ext cx="0" cy="341865"/>
            </a:xfrm>
            <a:prstGeom prst="straightConnector1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6" name="直線矢印コネクタ 115">
              <a:extLst>
                <a:ext uri="{FF2B5EF4-FFF2-40B4-BE49-F238E27FC236}">
                  <a16:creationId xmlns:a16="http://schemas.microsoft.com/office/drawing/2014/main" id="{BBABEF70-33C0-4422-B3E8-BF40D00D38AC}"/>
                </a:ext>
              </a:extLst>
            </p:cNvPr>
            <p:cNvCxnSpPr>
              <a:cxnSpLocks/>
            </p:cNvCxnSpPr>
            <p:nvPr/>
          </p:nvCxnSpPr>
          <p:spPr>
            <a:xfrm>
              <a:off x="9445310" y="4412533"/>
              <a:ext cx="0" cy="341865"/>
            </a:xfrm>
            <a:prstGeom prst="straightConnector1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7" name="直線矢印コネクタ 116">
              <a:extLst>
                <a:ext uri="{FF2B5EF4-FFF2-40B4-BE49-F238E27FC236}">
                  <a16:creationId xmlns:a16="http://schemas.microsoft.com/office/drawing/2014/main" id="{4684AF68-43B3-4190-9D4B-88D46FEF158B}"/>
                </a:ext>
              </a:extLst>
            </p:cNvPr>
            <p:cNvCxnSpPr>
              <a:cxnSpLocks/>
            </p:cNvCxnSpPr>
            <p:nvPr/>
          </p:nvCxnSpPr>
          <p:spPr>
            <a:xfrm>
              <a:off x="9565768" y="4412533"/>
              <a:ext cx="0" cy="341865"/>
            </a:xfrm>
            <a:prstGeom prst="straightConnector1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8" name="直線矢印コネクタ 117">
              <a:extLst>
                <a:ext uri="{FF2B5EF4-FFF2-40B4-BE49-F238E27FC236}">
                  <a16:creationId xmlns:a16="http://schemas.microsoft.com/office/drawing/2014/main" id="{56BB3C5C-136E-4F80-985F-2080634F3F79}"/>
                </a:ext>
              </a:extLst>
            </p:cNvPr>
            <p:cNvCxnSpPr>
              <a:cxnSpLocks/>
            </p:cNvCxnSpPr>
            <p:nvPr/>
          </p:nvCxnSpPr>
          <p:spPr>
            <a:xfrm>
              <a:off x="9806684" y="4412533"/>
              <a:ext cx="0" cy="341865"/>
            </a:xfrm>
            <a:prstGeom prst="straightConnector1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7072CAE4-D5B0-4218-9106-DA32AD545306}"/>
                </a:ext>
              </a:extLst>
            </p:cNvPr>
            <p:cNvCxnSpPr>
              <a:cxnSpLocks/>
            </p:cNvCxnSpPr>
            <p:nvPr/>
          </p:nvCxnSpPr>
          <p:spPr>
            <a:xfrm>
              <a:off x="9927134" y="4412533"/>
              <a:ext cx="0" cy="341865"/>
            </a:xfrm>
            <a:prstGeom prst="straightConnector1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4EA2A0C9-DB0E-407C-AC68-269866A03E7E}"/>
                </a:ext>
              </a:extLst>
            </p:cNvPr>
            <p:cNvCxnSpPr>
              <a:cxnSpLocks/>
            </p:cNvCxnSpPr>
            <p:nvPr/>
          </p:nvCxnSpPr>
          <p:spPr>
            <a:xfrm>
              <a:off x="9686226" y="4412533"/>
              <a:ext cx="0" cy="341865"/>
            </a:xfrm>
            <a:prstGeom prst="straightConnector1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19484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293D3367-28AE-44AE-98C3-1F9AE19424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278079"/>
            <a:ext cx="109698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(4) </a:t>
            </a:r>
            <a:r>
              <a:rPr lang="ja-JP" altLang="en-US" dirty="0"/>
              <a:t>“区間” 毎に </a:t>
            </a:r>
            <a:r>
              <a:rPr lang="en-US" altLang="ja-JP" dirty="0"/>
              <a:t>Mx</a:t>
            </a:r>
            <a:r>
              <a:rPr lang="ja-JP" altLang="en-US" dirty="0"/>
              <a:t>を求める。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  材軸の着目</a:t>
            </a:r>
            <a:r>
              <a:rPr lang="en-US" altLang="ja-JP" dirty="0"/>
              <a:t>x</a:t>
            </a:r>
            <a:r>
              <a:rPr lang="ja-JP" altLang="en-US" dirty="0"/>
              <a:t>点で切断して式立てするのは前回と同じです。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 ここでも、分布荷重は代表点で集中荷重と見なし、式を作ります。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  → 総和は </a:t>
            </a:r>
            <a:r>
              <a:rPr lang="en-US" altLang="ja-JP" dirty="0" err="1"/>
              <a:t>ω×x</a:t>
            </a:r>
            <a:r>
              <a:rPr lang="ja-JP" altLang="en-US" dirty="0"/>
              <a:t>、代表点は中央なので </a:t>
            </a:r>
            <a:r>
              <a:rPr lang="en-US" altLang="ja-JP" dirty="0"/>
              <a:t>x × 1/2 </a:t>
            </a:r>
            <a:r>
              <a:rPr lang="ja-JP" altLang="en-US" dirty="0"/>
              <a:t>となります。</a:t>
            </a:r>
            <a:endParaRPr lang="en-US" altLang="ja-JP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ABA0236-0800-4260-9A91-BB5755C3D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260350"/>
            <a:ext cx="8229600" cy="1143000"/>
          </a:xfrm>
        </p:spPr>
        <p:txBody>
          <a:bodyPr/>
          <a:lstStyle/>
          <a:p>
            <a:pPr algn="ctr"/>
            <a:r>
              <a:rPr lang="ja-JP" altLang="en-US" sz="3600" u="sng" dirty="0">
                <a:ea typeface="メイリオ" panose="020B0604030504040204" pitchFamily="50" charset="-128"/>
              </a:rPr>
              <a:t>モーメント図 演習</a:t>
            </a:r>
            <a:r>
              <a:rPr lang="en-US" altLang="ja-JP" sz="3600" u="sng" dirty="0">
                <a:ea typeface="メイリオ" panose="020B0604030504040204" pitchFamily="50" charset="-128"/>
              </a:rPr>
              <a:t>1c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7E4C7766-71C7-4A0E-8E81-1B3074988654}"/>
                  </a:ext>
                </a:extLst>
              </p:cNvPr>
              <p:cNvSpPr txBox="1"/>
              <p:nvPr/>
            </p:nvSpPr>
            <p:spPr>
              <a:xfrm>
                <a:off x="3252769" y="5737149"/>
                <a:ext cx="3704669" cy="1013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ja-JP" altLang="en-US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･</m:t>
                    </m:r>
                    <m:r>
                      <a:rPr lang="en-US" altLang="ja-JP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m:rPr>
                        <m:sty m:val="p"/>
                      </m:rPr>
                      <a:rPr lang="en-US" altLang="ja-JP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ja-JP" alt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･</m:t>
                    </m:r>
                  </m:oMath>
                </a14:m>
                <a:r>
                  <a:rPr lang="en-US" altLang="ja-JP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kumimoji="1" lang="en-US" altLang="ja-JP" sz="2400" dirty="0">
                    <a:solidFill>
                      <a:srgbClr val="0070C0"/>
                    </a:solidFill>
                  </a:rPr>
                  <a:t>×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kumimoji="1" lang="en-US" altLang="ja-JP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en-US" altLang="ja-JP" sz="2400" dirty="0">
                  <a:solidFill>
                    <a:srgbClr val="0070C0"/>
                  </a:solidFill>
                </a:endParaRPr>
              </a:p>
              <a:p>
                <a:r>
                  <a:rPr kumimoji="1" lang="ja-JP" altLang="en-US" sz="2400" dirty="0">
                    <a:solidFill>
                      <a:srgbClr val="0070C0"/>
                    </a:solidFill>
                  </a:rPr>
                  <a:t>　  </a:t>
                </a:r>
                <a:r>
                  <a:rPr kumimoji="1" lang="en-US" altLang="ja-JP" sz="2400" dirty="0">
                    <a:solidFill>
                      <a:srgbClr val="0070C0"/>
                    </a:solidFill>
                  </a:rPr>
                  <a:t>=</a:t>
                </a:r>
                <a:r>
                  <a:rPr lang="en-US" altLang="ja-JP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ja-JP" altLang="en-US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･</m:t>
                    </m:r>
                    <m:r>
                      <a:rPr lang="en-US" altLang="ja-JP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</m:t>
                    </m:r>
                    <m:f>
                      <m:fPr>
                        <m:ctrlPr>
                          <a:rPr lang="en-US" altLang="ja-JP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ja-JP" altLang="en-US" sz="2400" dirty="0">
                        <a:solidFill>
                          <a:srgbClr val="0070C0"/>
                        </a:solidFill>
                      </a:rPr>
                      <m:t>･</m:t>
                    </m:r>
                    <m:r>
                      <m:rPr>
                        <m:sty m:val="p"/>
                      </m:rPr>
                      <a:rPr lang="en-US" altLang="ja-JP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ω</m:t>
                    </m:r>
                    <m:sSup>
                      <m:sSupPr>
                        <m:ctrlPr>
                          <a:rPr kumimoji="1" lang="en-US" altLang="ja-JP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ja-JP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7E4C7766-71C7-4A0E-8E81-1B3074988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769" y="5737149"/>
                <a:ext cx="3704669" cy="1013804"/>
              </a:xfrm>
              <a:prstGeom prst="rect">
                <a:avLst/>
              </a:prstGeom>
              <a:blipFill>
                <a:blip r:embed="rId2"/>
                <a:stretch>
                  <a:fillRect t="-3614" b="-114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35231F2D-71EB-433C-AE4E-629E9A9AE6B1}"/>
              </a:ext>
            </a:extLst>
          </p:cNvPr>
          <p:cNvGrpSpPr/>
          <p:nvPr/>
        </p:nvGrpSpPr>
        <p:grpSpPr>
          <a:xfrm>
            <a:off x="343123" y="3595422"/>
            <a:ext cx="2619292" cy="1890829"/>
            <a:chOff x="3766590" y="4176714"/>
            <a:chExt cx="2619292" cy="1890829"/>
          </a:xfrm>
        </p:grpSpPr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6338DEF4-A270-4252-B69B-990869322D30}"/>
                </a:ext>
              </a:extLst>
            </p:cNvPr>
            <p:cNvGrpSpPr/>
            <p:nvPr/>
          </p:nvGrpSpPr>
          <p:grpSpPr>
            <a:xfrm>
              <a:off x="3766590" y="5352862"/>
              <a:ext cx="2619292" cy="714681"/>
              <a:chOff x="538182" y="5307826"/>
              <a:chExt cx="2619292" cy="714681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603BF5B-D0E7-4A35-951C-A90012D836ED}"/>
                  </a:ext>
                </a:extLst>
              </p:cNvPr>
              <p:cNvGrpSpPr/>
              <p:nvPr/>
            </p:nvGrpSpPr>
            <p:grpSpPr>
              <a:xfrm>
                <a:off x="538182" y="5307826"/>
                <a:ext cx="2619292" cy="369332"/>
                <a:chOff x="2932714" y="4284075"/>
                <a:chExt cx="6087356" cy="858345"/>
              </a:xfrm>
            </p:grpSpPr>
            <p:sp>
              <p:nvSpPr>
                <p:cNvPr id="70" name="正方形/長方形 69">
                  <a:extLst>
                    <a:ext uri="{FF2B5EF4-FFF2-40B4-BE49-F238E27FC236}">
                      <a16:creationId xmlns:a16="http://schemas.microsoft.com/office/drawing/2014/main" id="{4D631BFA-9658-4120-B2A7-9E9F8A464835}"/>
                    </a:ext>
                  </a:extLst>
                </p:cNvPr>
                <p:cNvSpPr/>
                <p:nvPr/>
              </p:nvSpPr>
              <p:spPr>
                <a:xfrm>
                  <a:off x="3581400" y="4489501"/>
                  <a:ext cx="5029200" cy="247135"/>
                </a:xfrm>
                <a:prstGeom prst="rect">
                  <a:avLst/>
                </a:prstGeom>
                <a:solidFill>
                  <a:schemeClr val="bg2">
                    <a:alpha val="50196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71" name="二等辺三角形 70">
                  <a:extLst>
                    <a:ext uri="{FF2B5EF4-FFF2-40B4-BE49-F238E27FC236}">
                      <a16:creationId xmlns:a16="http://schemas.microsoft.com/office/drawing/2014/main" id="{EDEB1D63-EBBA-4790-90EE-D7553187DB3C}"/>
                    </a:ext>
                  </a:extLst>
                </p:cNvPr>
                <p:cNvSpPr/>
                <p:nvPr/>
              </p:nvSpPr>
              <p:spPr>
                <a:xfrm>
                  <a:off x="3402227" y="4736636"/>
                  <a:ext cx="358346" cy="308919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72" name="グループ化 71">
                  <a:extLst>
                    <a:ext uri="{FF2B5EF4-FFF2-40B4-BE49-F238E27FC236}">
                      <a16:creationId xmlns:a16="http://schemas.microsoft.com/office/drawing/2014/main" id="{A0E084EF-63C5-4B22-BDB3-D89B11187503}"/>
                    </a:ext>
                  </a:extLst>
                </p:cNvPr>
                <p:cNvGrpSpPr/>
                <p:nvPr/>
              </p:nvGrpSpPr>
              <p:grpSpPr>
                <a:xfrm>
                  <a:off x="8431427" y="4736636"/>
                  <a:ext cx="358346" cy="392151"/>
                  <a:chOff x="7790935" y="4248429"/>
                  <a:chExt cx="358346" cy="392151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77" name="二等辺三角形 76">
                    <a:extLst>
                      <a:ext uri="{FF2B5EF4-FFF2-40B4-BE49-F238E27FC236}">
                        <a16:creationId xmlns:a16="http://schemas.microsoft.com/office/drawing/2014/main" id="{D915DCB5-E864-446A-B124-6186AC3238DF}"/>
                      </a:ext>
                    </a:extLst>
                  </p:cNvPr>
                  <p:cNvSpPr/>
                  <p:nvPr/>
                </p:nvSpPr>
                <p:spPr>
                  <a:xfrm>
                    <a:off x="7790935" y="4248429"/>
                    <a:ext cx="358346" cy="308919"/>
                  </a:xfrm>
                  <a:prstGeom prst="triangle">
                    <a:avLst/>
                  </a:prstGeom>
                  <a:solidFill>
                    <a:schemeClr val="bg2">
                      <a:alpha val="50196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schemeClr val="lt1"/>
                      </a:solidFill>
                    </a:endParaRPr>
                  </a:p>
                </p:txBody>
              </p:sp>
              <p:cxnSp>
                <p:nvCxnSpPr>
                  <p:cNvPr id="78" name="直線コネクタ 77">
                    <a:extLst>
                      <a:ext uri="{FF2B5EF4-FFF2-40B4-BE49-F238E27FC236}">
                        <a16:creationId xmlns:a16="http://schemas.microsoft.com/office/drawing/2014/main" id="{4865C979-8A73-43B3-8D14-2149D5D8B2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90935" y="4640580"/>
                    <a:ext cx="358346" cy="0"/>
                  </a:xfrm>
                  <a:prstGeom prst="line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DCCB89A9-657B-4E3F-8073-E7CF154AC067}"/>
                    </a:ext>
                  </a:extLst>
                </p:cNvPr>
                <p:cNvSpPr txBox="1"/>
                <p:nvPr/>
              </p:nvSpPr>
              <p:spPr>
                <a:xfrm>
                  <a:off x="2932714" y="4304835"/>
                  <a:ext cx="333747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A</a:t>
                  </a:r>
                  <a:endParaRPr kumimoji="1" lang="ja-JP" altLang="en-US" dirty="0"/>
                </a:p>
              </p:txBody>
            </p:sp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36148847-A6BC-41F2-A81A-01D4B6299D6F}"/>
                    </a:ext>
                  </a:extLst>
                </p:cNvPr>
                <p:cNvSpPr txBox="1"/>
                <p:nvPr/>
              </p:nvSpPr>
              <p:spPr>
                <a:xfrm>
                  <a:off x="8678310" y="4284075"/>
                  <a:ext cx="341760" cy="8583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>
                      <a:solidFill>
                        <a:schemeClr val="bg2">
                          <a:lumMod val="90000"/>
                        </a:schemeClr>
                      </a:solidFill>
                    </a:rPr>
                    <a:t>B</a:t>
                  </a:r>
                  <a:endParaRPr kumimoji="1" lang="ja-JP" altLang="en-US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</p:grpSp>
          <p:sp>
            <p:nvSpPr>
              <p:cNvPr id="65" name="矢印: 下 64">
                <a:extLst>
                  <a:ext uri="{FF2B5EF4-FFF2-40B4-BE49-F238E27FC236}">
                    <a16:creationId xmlns:a16="http://schemas.microsoft.com/office/drawing/2014/main" id="{1549A148-0FCF-45FF-8130-87D6DA98DC30}"/>
                  </a:ext>
                </a:extLst>
              </p:cNvPr>
              <p:cNvSpPr/>
              <p:nvPr/>
            </p:nvSpPr>
            <p:spPr>
              <a:xfrm rot="10800000">
                <a:off x="741507" y="5663195"/>
                <a:ext cx="151588" cy="322355"/>
              </a:xfrm>
              <a:prstGeom prst="downArrow">
                <a:avLst>
                  <a:gd name="adj1" fmla="val 44329"/>
                  <a:gd name="adj2" fmla="val 90772"/>
                </a:avLst>
              </a:prstGeom>
              <a:solidFill>
                <a:srgbClr val="FF3300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矢印: 下 67">
                <a:extLst>
                  <a:ext uri="{FF2B5EF4-FFF2-40B4-BE49-F238E27FC236}">
                    <a16:creationId xmlns:a16="http://schemas.microsoft.com/office/drawing/2014/main" id="{E60BDC75-4F71-443C-9AAE-7E6FBE417542}"/>
                  </a:ext>
                </a:extLst>
              </p:cNvPr>
              <p:cNvSpPr/>
              <p:nvPr/>
            </p:nvSpPr>
            <p:spPr>
              <a:xfrm rot="10800000">
                <a:off x="2906793" y="5700152"/>
                <a:ext cx="151588" cy="322355"/>
              </a:xfrm>
              <a:prstGeom prst="downArrow">
                <a:avLst>
                  <a:gd name="adj1" fmla="val 44329"/>
                  <a:gd name="adj2" fmla="val 90772"/>
                </a:avLst>
              </a:prstGeom>
              <a:solidFill>
                <a:schemeClr val="bg2">
                  <a:alpha val="50196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4A84F08F-B6FA-478D-BBF6-407ACDB56DE8}"/>
                </a:ext>
              </a:extLst>
            </p:cNvPr>
            <p:cNvSpPr/>
            <p:nvPr/>
          </p:nvSpPr>
          <p:spPr>
            <a:xfrm>
              <a:off x="4042083" y="5438422"/>
              <a:ext cx="598498" cy="10893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C54B55A4-137F-4371-A818-066502DE7E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0581" y="4407025"/>
              <a:ext cx="0" cy="9712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D85C32C9-7B35-4C3D-9D5D-A6A09103EE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2083" y="4407025"/>
              <a:ext cx="0" cy="9712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AC7C7B4B-6E8B-494F-A98C-30196582DADE}"/>
                </a:ext>
              </a:extLst>
            </p:cNvPr>
            <p:cNvCxnSpPr/>
            <p:nvPr/>
          </p:nvCxnSpPr>
          <p:spPr>
            <a:xfrm flipH="1">
              <a:off x="4042083" y="4482581"/>
              <a:ext cx="5984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FE9D357F-53B6-4281-9323-216E36B2F3E9}"/>
                </a:ext>
              </a:extLst>
            </p:cNvPr>
            <p:cNvSpPr txBox="1"/>
            <p:nvPr/>
          </p:nvSpPr>
          <p:spPr>
            <a:xfrm>
              <a:off x="4207821" y="417671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x</a:t>
              </a:r>
              <a:endParaRPr kumimoji="1" lang="ja-JP" altLang="en-US" dirty="0"/>
            </a:p>
          </p:txBody>
        </p:sp>
      </p:grp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FB7EC956-40F7-4F0F-8351-2C793528638A}"/>
              </a:ext>
            </a:extLst>
          </p:cNvPr>
          <p:cNvGrpSpPr/>
          <p:nvPr/>
        </p:nvGrpSpPr>
        <p:grpSpPr>
          <a:xfrm flipV="1">
            <a:off x="1066855" y="4685189"/>
            <a:ext cx="398145" cy="435519"/>
            <a:chOff x="11314244" y="4727235"/>
            <a:chExt cx="398145" cy="435519"/>
          </a:xfrm>
        </p:grpSpPr>
        <p:sp>
          <p:nvSpPr>
            <p:cNvPr id="106" name="円弧 105">
              <a:extLst>
                <a:ext uri="{FF2B5EF4-FFF2-40B4-BE49-F238E27FC236}">
                  <a16:creationId xmlns:a16="http://schemas.microsoft.com/office/drawing/2014/main" id="{F2D35EBA-352F-4864-8701-77DC628779E9}"/>
                </a:ext>
              </a:extLst>
            </p:cNvPr>
            <p:cNvSpPr/>
            <p:nvPr/>
          </p:nvSpPr>
          <p:spPr>
            <a:xfrm>
              <a:off x="11314244" y="4764609"/>
              <a:ext cx="398145" cy="398145"/>
            </a:xfrm>
            <a:prstGeom prst="arc">
              <a:avLst>
                <a:gd name="adj1" fmla="val 4779632"/>
                <a:gd name="adj2" fmla="val 20036790"/>
              </a:avLst>
            </a:prstGeom>
            <a:ln w="2540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14E86CB8-C6F0-4F5C-BE4E-435A308C560F}"/>
                </a:ext>
              </a:extLst>
            </p:cNvPr>
            <p:cNvCxnSpPr>
              <a:cxnSpLocks/>
              <a:endCxn id="106" idx="2"/>
            </p:cNvCxnSpPr>
            <p:nvPr/>
          </p:nvCxnSpPr>
          <p:spPr>
            <a:xfrm>
              <a:off x="11654993" y="4727235"/>
              <a:ext cx="37167" cy="149012"/>
            </a:xfrm>
            <a:prstGeom prst="line">
              <a:avLst/>
            </a:prstGeom>
            <a:ln w="2540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16CEF445-D0A4-4969-A078-E3D7DD10EC9F}"/>
                </a:ext>
              </a:extLst>
            </p:cNvPr>
            <p:cNvCxnSpPr>
              <a:cxnSpLocks/>
            </p:cNvCxnSpPr>
            <p:nvPr/>
          </p:nvCxnSpPr>
          <p:spPr>
            <a:xfrm>
              <a:off x="11565335" y="4818517"/>
              <a:ext cx="126825" cy="52426"/>
            </a:xfrm>
            <a:prstGeom prst="line">
              <a:avLst/>
            </a:prstGeom>
            <a:ln w="2540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BBE7F79E-3F5E-4911-B847-D702DC6CCF5B}"/>
              </a:ext>
            </a:extLst>
          </p:cNvPr>
          <p:cNvSpPr txBox="1"/>
          <p:nvPr/>
        </p:nvSpPr>
        <p:spPr>
          <a:xfrm>
            <a:off x="565384" y="530893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</a:t>
            </a:r>
            <a:r>
              <a:rPr lang="en-US" altLang="ja-JP" baseline="-25000" dirty="0"/>
              <a:t>A</a:t>
            </a:r>
            <a:endParaRPr kumimoji="1" lang="ja-JP" altLang="en-US" baseline="-25000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E7E2BDF8-4031-4D2A-81BB-B22976AD4732}"/>
              </a:ext>
            </a:extLst>
          </p:cNvPr>
          <p:cNvSpPr txBox="1"/>
          <p:nvPr/>
        </p:nvSpPr>
        <p:spPr>
          <a:xfrm>
            <a:off x="659017" y="446729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lang="en-US" altLang="ja-JP" dirty="0"/>
              <a:t>w</a:t>
            </a:r>
            <a:endParaRPr kumimoji="1" lang="ja-JP" altLang="en-US" dirty="0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D8E4C612-4A1A-4672-AEA0-DFE711CC7EF2}"/>
              </a:ext>
            </a:extLst>
          </p:cNvPr>
          <p:cNvSpPr/>
          <p:nvPr/>
        </p:nvSpPr>
        <p:spPr>
          <a:xfrm>
            <a:off x="618616" y="4514258"/>
            <a:ext cx="598498" cy="341864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BB8833C1-314E-489F-9491-5B70F01BBDB0}"/>
              </a:ext>
            </a:extLst>
          </p:cNvPr>
          <p:cNvCxnSpPr/>
          <p:nvPr/>
        </p:nvCxnSpPr>
        <p:spPr>
          <a:xfrm>
            <a:off x="747824" y="4514257"/>
            <a:ext cx="0" cy="34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C8548E6B-1FFB-40CF-9A05-32CF9F4CA17D}"/>
              </a:ext>
            </a:extLst>
          </p:cNvPr>
          <p:cNvCxnSpPr/>
          <p:nvPr/>
        </p:nvCxnSpPr>
        <p:spPr>
          <a:xfrm>
            <a:off x="874997" y="4518711"/>
            <a:ext cx="0" cy="34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5973973E-C38C-487A-BFC8-ED71F514D646}"/>
              </a:ext>
            </a:extLst>
          </p:cNvPr>
          <p:cNvCxnSpPr/>
          <p:nvPr/>
        </p:nvCxnSpPr>
        <p:spPr>
          <a:xfrm>
            <a:off x="1002170" y="4514257"/>
            <a:ext cx="0" cy="34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2FD3463D-F447-4E54-AC18-2C4114F1D92F}"/>
              </a:ext>
            </a:extLst>
          </p:cNvPr>
          <p:cNvCxnSpPr/>
          <p:nvPr/>
        </p:nvCxnSpPr>
        <p:spPr>
          <a:xfrm>
            <a:off x="1129343" y="4518711"/>
            <a:ext cx="0" cy="34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5E7418CE-9EF0-420C-9F97-0C47FD5FD8C4}"/>
              </a:ext>
            </a:extLst>
          </p:cNvPr>
          <p:cNvCxnSpPr/>
          <p:nvPr/>
        </p:nvCxnSpPr>
        <p:spPr>
          <a:xfrm>
            <a:off x="620651" y="4514257"/>
            <a:ext cx="0" cy="34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グループ化 149">
            <a:extLst>
              <a:ext uri="{FF2B5EF4-FFF2-40B4-BE49-F238E27FC236}">
                <a16:creationId xmlns:a16="http://schemas.microsoft.com/office/drawing/2014/main" id="{53FD33D4-0D71-434E-A8FA-6DDB685C668E}"/>
              </a:ext>
            </a:extLst>
          </p:cNvPr>
          <p:cNvGrpSpPr/>
          <p:nvPr/>
        </p:nvGrpSpPr>
        <p:grpSpPr>
          <a:xfrm>
            <a:off x="3447532" y="3360413"/>
            <a:ext cx="2619292" cy="2125838"/>
            <a:chOff x="3766590" y="3941705"/>
            <a:chExt cx="2619292" cy="2125838"/>
          </a:xfrm>
        </p:grpSpPr>
        <p:grpSp>
          <p:nvGrpSpPr>
            <p:cNvPr id="163" name="グループ化 162">
              <a:extLst>
                <a:ext uri="{FF2B5EF4-FFF2-40B4-BE49-F238E27FC236}">
                  <a16:creationId xmlns:a16="http://schemas.microsoft.com/office/drawing/2014/main" id="{939D4A1B-C253-4CE3-AC66-EB899FD00532}"/>
                </a:ext>
              </a:extLst>
            </p:cNvPr>
            <p:cNvGrpSpPr/>
            <p:nvPr/>
          </p:nvGrpSpPr>
          <p:grpSpPr>
            <a:xfrm>
              <a:off x="3766590" y="5352862"/>
              <a:ext cx="2619292" cy="714681"/>
              <a:chOff x="538182" y="5307826"/>
              <a:chExt cx="2619292" cy="714681"/>
            </a:xfrm>
          </p:grpSpPr>
          <p:grpSp>
            <p:nvGrpSpPr>
              <p:cNvPr id="169" name="グループ化 168">
                <a:extLst>
                  <a:ext uri="{FF2B5EF4-FFF2-40B4-BE49-F238E27FC236}">
                    <a16:creationId xmlns:a16="http://schemas.microsoft.com/office/drawing/2014/main" id="{FFF02B74-235F-47DF-BF64-D330925E9EB0}"/>
                  </a:ext>
                </a:extLst>
              </p:cNvPr>
              <p:cNvGrpSpPr/>
              <p:nvPr/>
            </p:nvGrpSpPr>
            <p:grpSpPr>
              <a:xfrm>
                <a:off x="538182" y="5307826"/>
                <a:ext cx="2619292" cy="369332"/>
                <a:chOff x="2932714" y="4284075"/>
                <a:chExt cx="6087356" cy="858345"/>
              </a:xfrm>
            </p:grpSpPr>
            <p:sp>
              <p:nvSpPr>
                <p:cNvPr id="172" name="正方形/長方形 171">
                  <a:extLst>
                    <a:ext uri="{FF2B5EF4-FFF2-40B4-BE49-F238E27FC236}">
                      <a16:creationId xmlns:a16="http://schemas.microsoft.com/office/drawing/2014/main" id="{50F37A85-1ACA-42F2-9D7F-9704765A904F}"/>
                    </a:ext>
                  </a:extLst>
                </p:cNvPr>
                <p:cNvSpPr/>
                <p:nvPr/>
              </p:nvSpPr>
              <p:spPr>
                <a:xfrm>
                  <a:off x="3581400" y="4489501"/>
                  <a:ext cx="5029200" cy="247135"/>
                </a:xfrm>
                <a:prstGeom prst="rect">
                  <a:avLst/>
                </a:prstGeom>
                <a:solidFill>
                  <a:schemeClr val="bg2">
                    <a:alpha val="50196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73" name="二等辺三角形 172">
                  <a:extLst>
                    <a:ext uri="{FF2B5EF4-FFF2-40B4-BE49-F238E27FC236}">
                      <a16:creationId xmlns:a16="http://schemas.microsoft.com/office/drawing/2014/main" id="{336C9D21-90A4-43CE-924E-D5D19141B103}"/>
                    </a:ext>
                  </a:extLst>
                </p:cNvPr>
                <p:cNvSpPr/>
                <p:nvPr/>
              </p:nvSpPr>
              <p:spPr>
                <a:xfrm>
                  <a:off x="3402227" y="4736636"/>
                  <a:ext cx="358346" cy="308919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4" name="グループ化 173">
                  <a:extLst>
                    <a:ext uri="{FF2B5EF4-FFF2-40B4-BE49-F238E27FC236}">
                      <a16:creationId xmlns:a16="http://schemas.microsoft.com/office/drawing/2014/main" id="{A5E741E0-661F-44D4-B1BA-3C372EDAB59E}"/>
                    </a:ext>
                  </a:extLst>
                </p:cNvPr>
                <p:cNvGrpSpPr/>
                <p:nvPr/>
              </p:nvGrpSpPr>
              <p:grpSpPr>
                <a:xfrm>
                  <a:off x="8431427" y="4736636"/>
                  <a:ext cx="358346" cy="392151"/>
                  <a:chOff x="7790935" y="4248429"/>
                  <a:chExt cx="358346" cy="392151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177" name="二等辺三角形 176">
                    <a:extLst>
                      <a:ext uri="{FF2B5EF4-FFF2-40B4-BE49-F238E27FC236}">
                        <a16:creationId xmlns:a16="http://schemas.microsoft.com/office/drawing/2014/main" id="{E03A7C74-2294-46C1-BA66-F61D94FA8A57}"/>
                      </a:ext>
                    </a:extLst>
                  </p:cNvPr>
                  <p:cNvSpPr/>
                  <p:nvPr/>
                </p:nvSpPr>
                <p:spPr>
                  <a:xfrm>
                    <a:off x="7790935" y="4248429"/>
                    <a:ext cx="358346" cy="308919"/>
                  </a:xfrm>
                  <a:prstGeom prst="triangle">
                    <a:avLst/>
                  </a:prstGeom>
                  <a:solidFill>
                    <a:schemeClr val="bg2">
                      <a:alpha val="50196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schemeClr val="lt1"/>
                      </a:solidFill>
                    </a:endParaRPr>
                  </a:p>
                </p:txBody>
              </p:sp>
              <p:cxnSp>
                <p:nvCxnSpPr>
                  <p:cNvPr id="178" name="直線コネクタ 177">
                    <a:extLst>
                      <a:ext uri="{FF2B5EF4-FFF2-40B4-BE49-F238E27FC236}">
                        <a16:creationId xmlns:a16="http://schemas.microsoft.com/office/drawing/2014/main" id="{27E0F8F6-FCDB-4990-BEBF-3F38BEFDC5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90935" y="4640580"/>
                    <a:ext cx="358346" cy="0"/>
                  </a:xfrm>
                  <a:prstGeom prst="line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5" name="テキスト ボックス 174">
                  <a:extLst>
                    <a:ext uri="{FF2B5EF4-FFF2-40B4-BE49-F238E27FC236}">
                      <a16:creationId xmlns:a16="http://schemas.microsoft.com/office/drawing/2014/main" id="{30F86E8D-5437-4FF9-AB67-07B6D3456BDA}"/>
                    </a:ext>
                  </a:extLst>
                </p:cNvPr>
                <p:cNvSpPr txBox="1"/>
                <p:nvPr/>
              </p:nvSpPr>
              <p:spPr>
                <a:xfrm>
                  <a:off x="2932714" y="4304835"/>
                  <a:ext cx="333747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A</a:t>
                  </a:r>
                  <a:endParaRPr kumimoji="1" lang="ja-JP" altLang="en-US" dirty="0"/>
                </a:p>
              </p:txBody>
            </p:sp>
            <p:sp>
              <p:nvSpPr>
                <p:cNvPr id="176" name="テキスト ボックス 175">
                  <a:extLst>
                    <a:ext uri="{FF2B5EF4-FFF2-40B4-BE49-F238E27FC236}">
                      <a16:creationId xmlns:a16="http://schemas.microsoft.com/office/drawing/2014/main" id="{219930B5-DBEA-4A4C-AF8B-94EE23870D90}"/>
                    </a:ext>
                  </a:extLst>
                </p:cNvPr>
                <p:cNvSpPr txBox="1"/>
                <p:nvPr/>
              </p:nvSpPr>
              <p:spPr>
                <a:xfrm>
                  <a:off x="8678310" y="4284075"/>
                  <a:ext cx="341760" cy="8583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>
                      <a:solidFill>
                        <a:schemeClr val="bg2">
                          <a:lumMod val="90000"/>
                        </a:schemeClr>
                      </a:solidFill>
                    </a:rPr>
                    <a:t>B</a:t>
                  </a:r>
                  <a:endParaRPr kumimoji="1" lang="ja-JP" altLang="en-US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</p:grpSp>
          <p:sp>
            <p:nvSpPr>
              <p:cNvPr id="170" name="矢印: 下 169">
                <a:extLst>
                  <a:ext uri="{FF2B5EF4-FFF2-40B4-BE49-F238E27FC236}">
                    <a16:creationId xmlns:a16="http://schemas.microsoft.com/office/drawing/2014/main" id="{A27298A4-AC9E-475C-B731-27187C4C6306}"/>
                  </a:ext>
                </a:extLst>
              </p:cNvPr>
              <p:cNvSpPr/>
              <p:nvPr/>
            </p:nvSpPr>
            <p:spPr>
              <a:xfrm rot="10800000">
                <a:off x="741507" y="5663195"/>
                <a:ext cx="151588" cy="322355"/>
              </a:xfrm>
              <a:prstGeom prst="downArrow">
                <a:avLst>
                  <a:gd name="adj1" fmla="val 44329"/>
                  <a:gd name="adj2" fmla="val 90772"/>
                </a:avLst>
              </a:prstGeom>
              <a:solidFill>
                <a:srgbClr val="FF3300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" name="矢印: 下 170">
                <a:extLst>
                  <a:ext uri="{FF2B5EF4-FFF2-40B4-BE49-F238E27FC236}">
                    <a16:creationId xmlns:a16="http://schemas.microsoft.com/office/drawing/2014/main" id="{898D485B-0EFE-4450-976D-48DE69848307}"/>
                  </a:ext>
                </a:extLst>
              </p:cNvPr>
              <p:cNvSpPr/>
              <p:nvPr/>
            </p:nvSpPr>
            <p:spPr>
              <a:xfrm rot="10800000">
                <a:off x="2906793" y="5700152"/>
                <a:ext cx="151588" cy="322355"/>
              </a:xfrm>
              <a:prstGeom prst="downArrow">
                <a:avLst>
                  <a:gd name="adj1" fmla="val 44329"/>
                  <a:gd name="adj2" fmla="val 90772"/>
                </a:avLst>
              </a:prstGeom>
              <a:solidFill>
                <a:schemeClr val="bg2">
                  <a:alpha val="50196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9B1363F2-FF8E-4D5F-BFAE-B56845793D98}"/>
                </a:ext>
              </a:extLst>
            </p:cNvPr>
            <p:cNvSpPr/>
            <p:nvPr/>
          </p:nvSpPr>
          <p:spPr>
            <a:xfrm>
              <a:off x="4042083" y="5438422"/>
              <a:ext cx="598498" cy="10893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5" name="直線コネクタ 164">
              <a:extLst>
                <a:ext uri="{FF2B5EF4-FFF2-40B4-BE49-F238E27FC236}">
                  <a16:creationId xmlns:a16="http://schemas.microsoft.com/office/drawing/2014/main" id="{F835A358-FF68-43E7-809A-9085C3E42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0581" y="4176714"/>
              <a:ext cx="0" cy="12015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05A04E77-35B9-475A-9A3A-5275FDFAB1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2083" y="4176714"/>
              <a:ext cx="0" cy="1201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矢印コネクタ 166">
              <a:extLst>
                <a:ext uri="{FF2B5EF4-FFF2-40B4-BE49-F238E27FC236}">
                  <a16:creationId xmlns:a16="http://schemas.microsoft.com/office/drawing/2014/main" id="{751B875C-C78E-4966-9209-9C85150AB0B1}"/>
                </a:ext>
              </a:extLst>
            </p:cNvPr>
            <p:cNvCxnSpPr/>
            <p:nvPr/>
          </p:nvCxnSpPr>
          <p:spPr>
            <a:xfrm flipH="1">
              <a:off x="4042083" y="4247572"/>
              <a:ext cx="5984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テキスト ボックス 167">
              <a:extLst>
                <a:ext uri="{FF2B5EF4-FFF2-40B4-BE49-F238E27FC236}">
                  <a16:creationId xmlns:a16="http://schemas.microsoft.com/office/drawing/2014/main" id="{922F062D-2E06-460D-852A-E25F489E0BCF}"/>
                </a:ext>
              </a:extLst>
            </p:cNvPr>
            <p:cNvSpPr txBox="1"/>
            <p:nvPr/>
          </p:nvSpPr>
          <p:spPr>
            <a:xfrm>
              <a:off x="4207821" y="394170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x</a:t>
              </a:r>
              <a:endParaRPr kumimoji="1" lang="ja-JP" altLang="en-US" dirty="0"/>
            </a:p>
          </p:txBody>
        </p:sp>
      </p:grpSp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C841D2D5-85E9-47E6-9333-F68EE1F57608}"/>
              </a:ext>
            </a:extLst>
          </p:cNvPr>
          <p:cNvGrpSpPr/>
          <p:nvPr/>
        </p:nvGrpSpPr>
        <p:grpSpPr>
          <a:xfrm flipV="1">
            <a:off x="4171264" y="4685189"/>
            <a:ext cx="398145" cy="435519"/>
            <a:chOff x="11314244" y="4727235"/>
            <a:chExt cx="398145" cy="435519"/>
          </a:xfrm>
        </p:grpSpPr>
        <p:sp>
          <p:nvSpPr>
            <p:cNvPr id="160" name="円弧 159">
              <a:extLst>
                <a:ext uri="{FF2B5EF4-FFF2-40B4-BE49-F238E27FC236}">
                  <a16:creationId xmlns:a16="http://schemas.microsoft.com/office/drawing/2014/main" id="{49D27D03-393D-4896-978F-3D231D165947}"/>
                </a:ext>
              </a:extLst>
            </p:cNvPr>
            <p:cNvSpPr/>
            <p:nvPr/>
          </p:nvSpPr>
          <p:spPr>
            <a:xfrm>
              <a:off x="11314244" y="4764609"/>
              <a:ext cx="398145" cy="398145"/>
            </a:xfrm>
            <a:prstGeom prst="arc">
              <a:avLst>
                <a:gd name="adj1" fmla="val 4779632"/>
                <a:gd name="adj2" fmla="val 20036790"/>
              </a:avLst>
            </a:prstGeom>
            <a:ln w="2540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1" name="直線コネクタ 160">
              <a:extLst>
                <a:ext uri="{FF2B5EF4-FFF2-40B4-BE49-F238E27FC236}">
                  <a16:creationId xmlns:a16="http://schemas.microsoft.com/office/drawing/2014/main" id="{868E7BC4-F3A1-4AA2-960B-6D078653CC34}"/>
                </a:ext>
              </a:extLst>
            </p:cNvPr>
            <p:cNvCxnSpPr>
              <a:cxnSpLocks/>
              <a:endCxn id="160" idx="2"/>
            </p:cNvCxnSpPr>
            <p:nvPr/>
          </p:nvCxnSpPr>
          <p:spPr>
            <a:xfrm>
              <a:off x="11654993" y="4727235"/>
              <a:ext cx="37167" cy="149012"/>
            </a:xfrm>
            <a:prstGeom prst="line">
              <a:avLst/>
            </a:prstGeom>
            <a:ln w="2540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コネクタ 161">
              <a:extLst>
                <a:ext uri="{FF2B5EF4-FFF2-40B4-BE49-F238E27FC236}">
                  <a16:creationId xmlns:a16="http://schemas.microsoft.com/office/drawing/2014/main" id="{E585D258-BAC2-418B-8A94-6C642AB769D3}"/>
                </a:ext>
              </a:extLst>
            </p:cNvPr>
            <p:cNvCxnSpPr>
              <a:cxnSpLocks/>
            </p:cNvCxnSpPr>
            <p:nvPr/>
          </p:nvCxnSpPr>
          <p:spPr>
            <a:xfrm>
              <a:off x="11565335" y="4818517"/>
              <a:ext cx="126825" cy="52426"/>
            </a:xfrm>
            <a:prstGeom prst="line">
              <a:avLst/>
            </a:prstGeom>
            <a:ln w="2540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B7251C97-8E3A-4A42-ACF2-C9E83BDC04B0}"/>
              </a:ext>
            </a:extLst>
          </p:cNvPr>
          <p:cNvSpPr txBox="1"/>
          <p:nvPr/>
        </p:nvSpPr>
        <p:spPr>
          <a:xfrm>
            <a:off x="3669793" y="530893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</a:t>
            </a:r>
            <a:r>
              <a:rPr lang="en-US" altLang="ja-JP" baseline="-25000" dirty="0"/>
              <a:t>A</a:t>
            </a:r>
            <a:endParaRPr kumimoji="1" lang="ja-JP" altLang="en-US" baseline="-25000" dirty="0"/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1CD9A18D-2DAD-4D1A-876F-3CB0B8FF667D}"/>
              </a:ext>
            </a:extLst>
          </p:cNvPr>
          <p:cNvSpPr/>
          <p:nvPr/>
        </p:nvSpPr>
        <p:spPr>
          <a:xfrm>
            <a:off x="3723025" y="4512177"/>
            <a:ext cx="598498" cy="34394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lt1"/>
              </a:solidFill>
            </a:endParaRPr>
          </a:p>
        </p:txBody>
      </p: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7FC7F745-E012-4674-9894-6ABE35DF4F71}"/>
              </a:ext>
            </a:extLst>
          </p:cNvPr>
          <p:cNvCxnSpPr/>
          <p:nvPr/>
        </p:nvCxnSpPr>
        <p:spPr>
          <a:xfrm>
            <a:off x="3852233" y="4514257"/>
            <a:ext cx="0" cy="341865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6" name="直線矢印コネクタ 155">
            <a:extLst>
              <a:ext uri="{FF2B5EF4-FFF2-40B4-BE49-F238E27FC236}">
                <a16:creationId xmlns:a16="http://schemas.microsoft.com/office/drawing/2014/main" id="{70A60BFD-B1CB-4582-8B3A-6084DA04973D}"/>
              </a:ext>
            </a:extLst>
          </p:cNvPr>
          <p:cNvCxnSpPr/>
          <p:nvPr/>
        </p:nvCxnSpPr>
        <p:spPr>
          <a:xfrm>
            <a:off x="3979406" y="4518711"/>
            <a:ext cx="0" cy="341865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7" name="直線矢印コネクタ 156">
            <a:extLst>
              <a:ext uri="{FF2B5EF4-FFF2-40B4-BE49-F238E27FC236}">
                <a16:creationId xmlns:a16="http://schemas.microsoft.com/office/drawing/2014/main" id="{5F9975E2-3CBF-4040-AF42-A52395501FB8}"/>
              </a:ext>
            </a:extLst>
          </p:cNvPr>
          <p:cNvCxnSpPr/>
          <p:nvPr/>
        </p:nvCxnSpPr>
        <p:spPr>
          <a:xfrm>
            <a:off x="4106579" y="4514257"/>
            <a:ext cx="0" cy="341865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8" name="直線矢印コネクタ 157">
            <a:extLst>
              <a:ext uri="{FF2B5EF4-FFF2-40B4-BE49-F238E27FC236}">
                <a16:creationId xmlns:a16="http://schemas.microsoft.com/office/drawing/2014/main" id="{3806A5DC-573D-496E-895E-1D4400F46F76}"/>
              </a:ext>
            </a:extLst>
          </p:cNvPr>
          <p:cNvCxnSpPr/>
          <p:nvPr/>
        </p:nvCxnSpPr>
        <p:spPr>
          <a:xfrm>
            <a:off x="4233752" y="4518711"/>
            <a:ext cx="0" cy="341865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F4FEFEEC-38FE-42CC-9604-4A04D8E60A04}"/>
              </a:ext>
            </a:extLst>
          </p:cNvPr>
          <p:cNvCxnSpPr/>
          <p:nvPr/>
        </p:nvCxnSpPr>
        <p:spPr>
          <a:xfrm>
            <a:off x="3742840" y="4518711"/>
            <a:ext cx="0" cy="341865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矢印: 右 10">
            <a:extLst>
              <a:ext uri="{FF2B5EF4-FFF2-40B4-BE49-F238E27FC236}">
                <a16:creationId xmlns:a16="http://schemas.microsoft.com/office/drawing/2014/main" id="{613132DA-0812-4F1C-8EB1-806FA57E665F}"/>
              </a:ext>
            </a:extLst>
          </p:cNvPr>
          <p:cNvSpPr/>
          <p:nvPr/>
        </p:nvSpPr>
        <p:spPr>
          <a:xfrm>
            <a:off x="3158839" y="4324072"/>
            <a:ext cx="187861" cy="546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矢印: 下 178">
            <a:extLst>
              <a:ext uri="{FF2B5EF4-FFF2-40B4-BE49-F238E27FC236}">
                <a16:creationId xmlns:a16="http://schemas.microsoft.com/office/drawing/2014/main" id="{4B4FD69E-4060-4EEB-965F-880807B0A946}"/>
              </a:ext>
            </a:extLst>
          </p:cNvPr>
          <p:cNvSpPr/>
          <p:nvPr/>
        </p:nvSpPr>
        <p:spPr>
          <a:xfrm>
            <a:off x="3945638" y="4200143"/>
            <a:ext cx="151588" cy="640946"/>
          </a:xfrm>
          <a:prstGeom prst="downArrow">
            <a:avLst>
              <a:gd name="adj1" fmla="val 44329"/>
              <a:gd name="adj2" fmla="val 1210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3FD7E7F7-723A-4986-A6B5-4A547873B734}"/>
              </a:ext>
            </a:extLst>
          </p:cNvPr>
          <p:cNvCxnSpPr>
            <a:cxnSpLocks/>
          </p:cNvCxnSpPr>
          <p:nvPr/>
        </p:nvCxnSpPr>
        <p:spPr>
          <a:xfrm flipV="1">
            <a:off x="4020533" y="3953331"/>
            <a:ext cx="0" cy="202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D10C079A-BFEC-4D12-A817-8A1B0145979B}"/>
              </a:ext>
            </a:extLst>
          </p:cNvPr>
          <p:cNvCxnSpPr>
            <a:cxnSpLocks/>
          </p:cNvCxnSpPr>
          <p:nvPr/>
        </p:nvCxnSpPr>
        <p:spPr>
          <a:xfrm flipH="1">
            <a:off x="4022274" y="4091822"/>
            <a:ext cx="299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2ADB5438-EB8E-4E72-8DD0-D6A6496B37BC}"/>
              </a:ext>
            </a:extLst>
          </p:cNvPr>
          <p:cNvSpPr txBox="1"/>
          <p:nvPr/>
        </p:nvSpPr>
        <p:spPr>
          <a:xfrm>
            <a:off x="4300023" y="390913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x/2</a:t>
            </a:r>
            <a:endParaRPr kumimoji="1" lang="ja-JP" altLang="en-US" dirty="0"/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4B7B34B9-E0C5-4A2D-ACF6-939EE69BA3AB}"/>
              </a:ext>
            </a:extLst>
          </p:cNvPr>
          <p:cNvSpPr txBox="1"/>
          <p:nvPr/>
        </p:nvSpPr>
        <p:spPr>
          <a:xfrm>
            <a:off x="3081960" y="3826254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 </a:t>
            </a:r>
            <a:r>
              <a:rPr kumimoji="1" lang="en-US" altLang="ja-JP" sz="1200" dirty="0"/>
              <a:t>w</a:t>
            </a:r>
            <a:r>
              <a:rPr kumimoji="1" lang="ja-JP" altLang="en-US" sz="1200" dirty="0"/>
              <a:t>･</a:t>
            </a:r>
            <a:r>
              <a:rPr kumimoji="1" lang="en-US" altLang="ja-JP" sz="1200" dirty="0"/>
              <a:t>x</a:t>
            </a:r>
            <a:endParaRPr kumimoji="1" lang="ja-JP" altLang="en-US" sz="1200" dirty="0"/>
          </a:p>
        </p:txBody>
      </p:sp>
      <p:grpSp>
        <p:nvGrpSpPr>
          <p:cNvPr id="9221" name="グループ化 9220">
            <a:extLst>
              <a:ext uri="{FF2B5EF4-FFF2-40B4-BE49-F238E27FC236}">
                <a16:creationId xmlns:a16="http://schemas.microsoft.com/office/drawing/2014/main" id="{1EB27333-3060-433E-A8E6-66D5830CBFEA}"/>
              </a:ext>
            </a:extLst>
          </p:cNvPr>
          <p:cNvGrpSpPr/>
          <p:nvPr/>
        </p:nvGrpSpPr>
        <p:grpSpPr>
          <a:xfrm>
            <a:off x="3164726" y="4072377"/>
            <a:ext cx="790193" cy="279160"/>
            <a:chOff x="3164726" y="4072377"/>
            <a:chExt cx="790193" cy="279160"/>
          </a:xfrm>
        </p:grpSpPr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6EA241DA-0317-4634-94B2-DCE173DA1705}"/>
                </a:ext>
              </a:extLst>
            </p:cNvPr>
            <p:cNvCxnSpPr>
              <a:cxnSpLocks/>
            </p:cNvCxnSpPr>
            <p:nvPr/>
          </p:nvCxnSpPr>
          <p:spPr>
            <a:xfrm>
              <a:off x="3538339" y="4072377"/>
              <a:ext cx="416580" cy="27916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8" name="直線コネクタ 9217">
              <a:extLst>
                <a:ext uri="{FF2B5EF4-FFF2-40B4-BE49-F238E27FC236}">
                  <a16:creationId xmlns:a16="http://schemas.microsoft.com/office/drawing/2014/main" id="{7113C473-0D74-430C-8E15-EA1B4E3B22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4726" y="4073478"/>
              <a:ext cx="376396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80D89D2-A7D3-41B6-80E2-FCEF67A280F7}"/>
              </a:ext>
            </a:extLst>
          </p:cNvPr>
          <p:cNvSpPr txBox="1"/>
          <p:nvPr/>
        </p:nvSpPr>
        <p:spPr>
          <a:xfrm>
            <a:off x="6388348" y="348161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前ページより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テキスト ボックス 148">
                <a:extLst>
                  <a:ext uri="{FF2B5EF4-FFF2-40B4-BE49-F238E27FC236}">
                    <a16:creationId xmlns:a16="http://schemas.microsoft.com/office/drawing/2014/main" id="{6B45C883-AFA5-4142-ADA6-519F96EFBD69}"/>
                  </a:ext>
                </a:extLst>
              </p:cNvPr>
              <p:cNvSpPr txBox="1"/>
              <p:nvPr/>
            </p:nvSpPr>
            <p:spPr>
              <a:xfrm>
                <a:off x="8309478" y="3264296"/>
                <a:ext cx="2762167" cy="6095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ja-JP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ja-JP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(=</m:t>
                    </m:r>
                    <m:f>
                      <m:fPr>
                        <m:ctrlPr>
                          <a:rPr lang="en-US" altLang="ja-JP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ja-JP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altLang="ja-JP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ja-JP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ja-JP" sz="2800" dirty="0">
                    <a:solidFill>
                      <a:srgbClr val="0070C0"/>
                    </a:solidFill>
                  </a:rPr>
                  <a:t>)</a:t>
                </a:r>
                <a:endParaRPr kumimoji="1" lang="ja-JP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9" name="テキスト ボックス 148">
                <a:extLst>
                  <a:ext uri="{FF2B5EF4-FFF2-40B4-BE49-F238E27FC236}">
                    <a16:creationId xmlns:a16="http://schemas.microsoft.com/office/drawing/2014/main" id="{6B45C883-AFA5-4142-ADA6-519F96EFB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478" y="3264296"/>
                <a:ext cx="2762167" cy="609526"/>
              </a:xfrm>
              <a:prstGeom prst="rect">
                <a:avLst/>
              </a:prstGeom>
              <a:blipFill>
                <a:blip r:embed="rId3"/>
                <a:stretch>
                  <a:fillRect t="-1000" b="-23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DF84D32B-7895-413A-804B-8EB6C7ABE9C4}"/>
                  </a:ext>
                </a:extLst>
              </p:cNvPr>
              <p:cNvSpPr txBox="1"/>
              <p:nvPr/>
            </p:nvSpPr>
            <p:spPr>
              <a:xfrm>
                <a:off x="6963318" y="3989662"/>
                <a:ext cx="4099335" cy="806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ja-JP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altLang="ja-JP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ja-JP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ja-JP" altLang="en-US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･</m:t>
                      </m:r>
                      <m:r>
                        <a:rPr lang="en-US" altLang="ja-JP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ja-JP" altLang="en-US" sz="2800" dirty="0">
                          <a:solidFill>
                            <a:srgbClr val="0070C0"/>
                          </a:solidFill>
                        </a:rPr>
                        <m:t>･</m:t>
                      </m:r>
                      <m:r>
                        <m:rPr>
                          <m:sty m:val="p"/>
                        </m:rPr>
                        <a:rPr lang="en-US" altLang="ja-JP" sz="2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sSup>
                        <m:sSupPr>
                          <m:ctrlPr>
                            <a:rPr kumimoji="1" lang="en-US" altLang="ja-JP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DF84D32B-7895-413A-804B-8EB6C7ABE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318" y="3989662"/>
                <a:ext cx="4099335" cy="806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テキスト ボックス 184">
                <a:extLst>
                  <a:ext uri="{FF2B5EF4-FFF2-40B4-BE49-F238E27FC236}">
                    <a16:creationId xmlns:a16="http://schemas.microsoft.com/office/drawing/2014/main" id="{EAA996C0-5746-4F3A-B4B7-5343532FC105}"/>
                  </a:ext>
                </a:extLst>
              </p:cNvPr>
              <p:cNvSpPr txBox="1"/>
              <p:nvPr/>
            </p:nvSpPr>
            <p:spPr>
              <a:xfrm>
                <a:off x="7484793" y="4797216"/>
                <a:ext cx="1975797" cy="630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ja-JP" alt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･</m:t>
                      </m:r>
                      <m:r>
                        <a:rPr lang="en-US" altLang="ja-JP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85" name="テキスト ボックス 184">
                <a:extLst>
                  <a:ext uri="{FF2B5EF4-FFF2-40B4-BE49-F238E27FC236}">
                    <a16:creationId xmlns:a16="http://schemas.microsoft.com/office/drawing/2014/main" id="{EAA996C0-5746-4F3A-B4B7-5343532FC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793" y="4797216"/>
                <a:ext cx="1975797" cy="6307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17" name="グループ化 9216">
            <a:extLst>
              <a:ext uri="{FF2B5EF4-FFF2-40B4-BE49-F238E27FC236}">
                <a16:creationId xmlns:a16="http://schemas.microsoft.com/office/drawing/2014/main" id="{4D936F26-C941-4A4D-A74A-B7D357B36FFF}"/>
              </a:ext>
            </a:extLst>
          </p:cNvPr>
          <p:cNvGrpSpPr/>
          <p:nvPr/>
        </p:nvGrpSpPr>
        <p:grpSpPr>
          <a:xfrm>
            <a:off x="486729" y="5811409"/>
            <a:ext cx="2505478" cy="520425"/>
            <a:chOff x="414926" y="5867233"/>
            <a:chExt cx="2505478" cy="520425"/>
          </a:xfrm>
        </p:grpSpPr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BE66E317-67F3-4422-B5DF-68BEB6DBF06F}"/>
                </a:ext>
              </a:extLst>
            </p:cNvPr>
            <p:cNvSpPr txBox="1"/>
            <p:nvPr/>
          </p:nvSpPr>
          <p:spPr>
            <a:xfrm>
              <a:off x="425810" y="5897349"/>
              <a:ext cx="24945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/>
                <a:t>＊すいません、</a:t>
              </a:r>
              <a:endParaRPr kumimoji="1" lang="en-US" altLang="ja-JP" sz="1200" dirty="0"/>
            </a:p>
            <a:p>
              <a:r>
                <a:rPr lang="ja-JP" altLang="en-US" sz="1200" dirty="0"/>
                <a:t>下に凸にする方を </a:t>
              </a:r>
              <a:r>
                <a:rPr lang="en-US" altLang="ja-JP" sz="1200" dirty="0"/>
                <a:t>+</a:t>
              </a:r>
              <a:r>
                <a:rPr lang="ja-JP" altLang="en-US" sz="1200" dirty="0"/>
                <a:t>としました。</a:t>
              </a:r>
              <a:endParaRPr kumimoji="1" lang="ja-JP" altLang="en-US" sz="1200" dirty="0"/>
            </a:p>
          </p:txBody>
        </p:sp>
        <p:sp>
          <p:nvSpPr>
            <p:cNvPr id="9216" name="大かっこ 9215">
              <a:extLst>
                <a:ext uri="{FF2B5EF4-FFF2-40B4-BE49-F238E27FC236}">
                  <a16:creationId xmlns:a16="http://schemas.microsoft.com/office/drawing/2014/main" id="{C4A81B1A-E912-4DD4-84D7-018A3415BDA8}"/>
                </a:ext>
              </a:extLst>
            </p:cNvPr>
            <p:cNvSpPr/>
            <p:nvPr/>
          </p:nvSpPr>
          <p:spPr>
            <a:xfrm>
              <a:off x="414926" y="5867233"/>
              <a:ext cx="2448396" cy="520425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E2B3D8C-09B0-4F83-BCE1-4618D1C85044}"/>
              </a:ext>
            </a:extLst>
          </p:cNvPr>
          <p:cNvSpPr txBox="1"/>
          <p:nvPr/>
        </p:nvSpPr>
        <p:spPr>
          <a:xfrm>
            <a:off x="7390686" y="5656859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区間分けは必要ないので、この式で全てです</a:t>
            </a:r>
          </a:p>
        </p:txBody>
      </p:sp>
    </p:spTree>
    <p:extLst>
      <p:ext uri="{BB962C8B-B14F-4D97-AF65-F5344CB8AC3E}">
        <p14:creationId xmlns:p14="http://schemas.microsoft.com/office/powerpoint/2010/main" val="360577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293D3367-28AE-44AE-98C3-1F9AE19424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51263"/>
            <a:ext cx="11140440" cy="4429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(5) Mx</a:t>
            </a:r>
            <a:r>
              <a:rPr lang="ja-JP" altLang="en-US" dirty="0"/>
              <a:t>をグラフ化する。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lang="en-US" altLang="ja-JP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ABA0236-0800-4260-9A91-BB5755C3D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260350"/>
            <a:ext cx="8229600" cy="1143000"/>
          </a:xfrm>
        </p:spPr>
        <p:txBody>
          <a:bodyPr/>
          <a:lstStyle/>
          <a:p>
            <a:pPr algn="ctr"/>
            <a:r>
              <a:rPr lang="ja-JP" altLang="en-US" sz="3600" u="sng" dirty="0">
                <a:ea typeface="メイリオ" panose="020B0604030504040204" pitchFamily="50" charset="-128"/>
              </a:rPr>
              <a:t>モーメント図 演習</a:t>
            </a:r>
            <a:r>
              <a:rPr lang="en-US" altLang="ja-JP" sz="3600" u="sng" dirty="0">
                <a:ea typeface="メイリオ" panose="020B0604030504040204" pitchFamily="50" charset="-128"/>
              </a:rPr>
              <a:t>1c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2813FD2-419B-4B4E-990A-9C540CB10763}"/>
              </a:ext>
            </a:extLst>
          </p:cNvPr>
          <p:cNvCxnSpPr/>
          <p:nvPr/>
        </p:nvCxnSpPr>
        <p:spPr>
          <a:xfrm>
            <a:off x="3752531" y="4233224"/>
            <a:ext cx="0" cy="1635369"/>
          </a:xfrm>
          <a:prstGeom prst="line">
            <a:avLst/>
          </a:prstGeom>
          <a:ln w="19050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3F5E019-FF16-4D10-AB4F-33424A430D39}"/>
              </a:ext>
            </a:extLst>
          </p:cNvPr>
          <p:cNvCxnSpPr/>
          <p:nvPr/>
        </p:nvCxnSpPr>
        <p:spPr>
          <a:xfrm>
            <a:off x="3761323" y="4233224"/>
            <a:ext cx="3727939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CFAE2D5-4E12-4AEB-9137-56131A667893}"/>
              </a:ext>
            </a:extLst>
          </p:cNvPr>
          <p:cNvSpPr txBox="1"/>
          <p:nvPr/>
        </p:nvSpPr>
        <p:spPr>
          <a:xfrm>
            <a:off x="3600475" y="3890062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EA01B05-4C6F-4BDC-9BBD-C579EC036D17}"/>
              </a:ext>
            </a:extLst>
          </p:cNvPr>
          <p:cNvSpPr txBox="1"/>
          <p:nvPr/>
        </p:nvSpPr>
        <p:spPr>
          <a:xfrm>
            <a:off x="5049819" y="388184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L/2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9F14CDC-351E-4290-8838-93940A5332D1}"/>
              </a:ext>
            </a:extLst>
          </p:cNvPr>
          <p:cNvSpPr txBox="1"/>
          <p:nvPr/>
        </p:nvSpPr>
        <p:spPr>
          <a:xfrm>
            <a:off x="6764079" y="38906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2D27152-EB34-4F8B-AF5B-295E16E513A7}"/>
              </a:ext>
            </a:extLst>
          </p:cNvPr>
          <p:cNvSpPr txBox="1"/>
          <p:nvPr/>
        </p:nvSpPr>
        <p:spPr>
          <a:xfrm>
            <a:off x="7529329" y="403992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7F24A62-5E1C-4BFC-8750-60E50D227651}"/>
              </a:ext>
            </a:extLst>
          </p:cNvPr>
          <p:cNvSpPr txBox="1"/>
          <p:nvPr/>
        </p:nvSpPr>
        <p:spPr>
          <a:xfrm>
            <a:off x="3466329" y="585565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Mx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1080BA7A-2237-4B29-9222-4AF232E54D3E}"/>
                  </a:ext>
                </a:extLst>
              </p:cNvPr>
              <p:cNvSpPr txBox="1"/>
              <p:nvPr/>
            </p:nvSpPr>
            <p:spPr>
              <a:xfrm>
                <a:off x="3198628" y="4656198"/>
                <a:ext cx="352978" cy="648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ω</m:t>
                          </m:r>
                          <m:sSup>
                            <m:sSupPr>
                              <m:ctrlPr>
                                <a:rPr lang="en-US" altLang="ja-JP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ja-JP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1080BA7A-2237-4B29-9222-4AF232E54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628" y="4656198"/>
                <a:ext cx="352978" cy="648126"/>
              </a:xfrm>
              <a:prstGeom prst="rect">
                <a:avLst/>
              </a:prstGeom>
              <a:blipFill>
                <a:blip r:embed="rId2"/>
                <a:stretch>
                  <a:fillRect r="-344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4424AEBD-E8B5-4164-B021-F7CC83FF2A90}"/>
              </a:ext>
            </a:extLst>
          </p:cNvPr>
          <p:cNvCxnSpPr>
            <a:cxnSpLocks/>
          </p:cNvCxnSpPr>
          <p:nvPr/>
        </p:nvCxnSpPr>
        <p:spPr>
          <a:xfrm flipH="1">
            <a:off x="3752531" y="5048400"/>
            <a:ext cx="15281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5277B171-74CF-4A7A-9A98-BBFCD083421D}"/>
                  </a:ext>
                </a:extLst>
              </p:cNvPr>
              <p:cNvSpPr txBox="1"/>
              <p:nvPr/>
            </p:nvSpPr>
            <p:spPr>
              <a:xfrm>
                <a:off x="1838943" y="2142575"/>
                <a:ext cx="2432654" cy="630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ja-JP" alt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･</m:t>
                      </m:r>
                      <m:r>
                        <a:rPr lang="en-US" altLang="ja-JP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5277B171-74CF-4A7A-9A98-BBFCD0834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943" y="2142575"/>
                <a:ext cx="2432654" cy="630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63075DB-2F20-48B1-9447-D42892EA7947}"/>
              </a:ext>
            </a:extLst>
          </p:cNvPr>
          <p:cNvSpPr txBox="1"/>
          <p:nvPr/>
        </p:nvSpPr>
        <p:spPr>
          <a:xfrm>
            <a:off x="4638386" y="2348495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の</a:t>
            </a:r>
            <a:r>
              <a:rPr kumimoji="1" lang="en-US" altLang="ja-JP" dirty="0"/>
              <a:t>2</a:t>
            </a:r>
            <a:r>
              <a:rPr kumimoji="1" lang="ja-JP" altLang="en-US" dirty="0"/>
              <a:t>次式になる。</a:t>
            </a:r>
          </a:p>
        </p:txBody>
      </p:sp>
      <p:sp>
        <p:nvSpPr>
          <p:cNvPr id="2" name="円弧 1">
            <a:extLst>
              <a:ext uri="{FF2B5EF4-FFF2-40B4-BE49-F238E27FC236}">
                <a16:creationId xmlns:a16="http://schemas.microsoft.com/office/drawing/2014/main" id="{5D6AB32C-9639-408B-9912-C97049E1A416}"/>
              </a:ext>
            </a:extLst>
          </p:cNvPr>
          <p:cNvSpPr/>
          <p:nvPr/>
        </p:nvSpPr>
        <p:spPr>
          <a:xfrm flipV="1">
            <a:off x="3653558" y="2573721"/>
            <a:ext cx="3383758" cy="2456779"/>
          </a:xfrm>
          <a:prstGeom prst="arc">
            <a:avLst>
              <a:gd name="adj1" fmla="val 11719167"/>
              <a:gd name="adj2" fmla="val 2067880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5F41DF03-6C5E-4BFE-ACCB-82E2BE45EC45}"/>
              </a:ext>
            </a:extLst>
          </p:cNvPr>
          <p:cNvGrpSpPr/>
          <p:nvPr/>
        </p:nvGrpSpPr>
        <p:grpSpPr>
          <a:xfrm>
            <a:off x="3916680" y="4225604"/>
            <a:ext cx="1207770" cy="804896"/>
            <a:chOff x="3916680" y="4225604"/>
            <a:chExt cx="1207770" cy="804896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7127321F-2919-4693-BCE1-99DC05C4D946}"/>
                </a:ext>
              </a:extLst>
            </p:cNvPr>
            <p:cNvCxnSpPr>
              <a:cxnSpLocks/>
            </p:cNvCxnSpPr>
            <p:nvPr/>
          </p:nvCxnSpPr>
          <p:spPr>
            <a:xfrm>
              <a:off x="3916680" y="4233224"/>
              <a:ext cx="0" cy="220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188E79FC-0E1A-410D-8B82-EC22D9EA5D37}"/>
                </a:ext>
              </a:extLst>
            </p:cNvPr>
            <p:cNvCxnSpPr>
              <a:cxnSpLocks/>
            </p:cNvCxnSpPr>
            <p:nvPr/>
          </p:nvCxnSpPr>
          <p:spPr>
            <a:xfrm>
              <a:off x="4057650" y="4233224"/>
              <a:ext cx="0" cy="3654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EF111C3F-B0B0-410F-88A4-1E37E0BADD3F}"/>
                </a:ext>
              </a:extLst>
            </p:cNvPr>
            <p:cNvCxnSpPr>
              <a:cxnSpLocks/>
            </p:cNvCxnSpPr>
            <p:nvPr/>
          </p:nvCxnSpPr>
          <p:spPr>
            <a:xfrm>
              <a:off x="4210050" y="4233224"/>
              <a:ext cx="0" cy="479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48C3BAC5-D0CB-4804-9E64-5E7991510F14}"/>
                </a:ext>
              </a:extLst>
            </p:cNvPr>
            <p:cNvCxnSpPr>
              <a:cxnSpLocks/>
            </p:cNvCxnSpPr>
            <p:nvPr/>
          </p:nvCxnSpPr>
          <p:spPr>
            <a:xfrm>
              <a:off x="4362450" y="4233224"/>
              <a:ext cx="0" cy="5635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C5991A7C-71D9-4AF1-AD39-5B54B4A25CD2}"/>
                </a:ext>
              </a:extLst>
            </p:cNvPr>
            <p:cNvCxnSpPr>
              <a:cxnSpLocks/>
            </p:cNvCxnSpPr>
            <p:nvPr/>
          </p:nvCxnSpPr>
          <p:spPr>
            <a:xfrm>
              <a:off x="4514850" y="4233224"/>
              <a:ext cx="0" cy="6359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BB2E81F4-DF01-4B55-A282-C756C56C9358}"/>
                </a:ext>
              </a:extLst>
            </p:cNvPr>
            <p:cNvCxnSpPr>
              <a:cxnSpLocks/>
            </p:cNvCxnSpPr>
            <p:nvPr/>
          </p:nvCxnSpPr>
          <p:spPr>
            <a:xfrm>
              <a:off x="4667250" y="4233224"/>
              <a:ext cx="0" cy="677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CDEF2056-A820-4D8B-A3D1-C32C10397DDD}"/>
                </a:ext>
              </a:extLst>
            </p:cNvPr>
            <p:cNvCxnSpPr>
              <a:cxnSpLocks/>
            </p:cNvCxnSpPr>
            <p:nvPr/>
          </p:nvCxnSpPr>
          <p:spPr>
            <a:xfrm>
              <a:off x="4819650" y="4233224"/>
              <a:ext cx="0" cy="7464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C803E065-A91A-43FA-A84E-5551E59476A8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4225604"/>
              <a:ext cx="0" cy="754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017EACFA-A11A-40E6-B3AF-F190C19C8516}"/>
                </a:ext>
              </a:extLst>
            </p:cNvPr>
            <p:cNvCxnSpPr>
              <a:cxnSpLocks/>
            </p:cNvCxnSpPr>
            <p:nvPr/>
          </p:nvCxnSpPr>
          <p:spPr>
            <a:xfrm>
              <a:off x="5124450" y="4242017"/>
              <a:ext cx="0" cy="7884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D69C8591-C7D1-4A84-82D5-C56DEF0A80CB}"/>
              </a:ext>
            </a:extLst>
          </p:cNvPr>
          <p:cNvCxnSpPr>
            <a:cxnSpLocks/>
          </p:cNvCxnSpPr>
          <p:nvPr/>
        </p:nvCxnSpPr>
        <p:spPr>
          <a:xfrm>
            <a:off x="5360670" y="4233224"/>
            <a:ext cx="0" cy="788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44339657-7417-495E-917F-E29B9C76FB47}"/>
              </a:ext>
            </a:extLst>
          </p:cNvPr>
          <p:cNvGrpSpPr/>
          <p:nvPr/>
        </p:nvGrpSpPr>
        <p:grpSpPr>
          <a:xfrm flipH="1">
            <a:off x="5563929" y="4233224"/>
            <a:ext cx="1207770" cy="804896"/>
            <a:chOff x="3916680" y="4225604"/>
            <a:chExt cx="1207770" cy="804896"/>
          </a:xfrm>
        </p:grpSpPr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0395965C-7A91-441E-AA4E-A05D7CF74CE4}"/>
                </a:ext>
              </a:extLst>
            </p:cNvPr>
            <p:cNvCxnSpPr>
              <a:cxnSpLocks/>
            </p:cNvCxnSpPr>
            <p:nvPr/>
          </p:nvCxnSpPr>
          <p:spPr>
            <a:xfrm>
              <a:off x="3916680" y="4233224"/>
              <a:ext cx="0" cy="220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76253D02-9EE5-4C21-9E23-BB82E6A5C09C}"/>
                </a:ext>
              </a:extLst>
            </p:cNvPr>
            <p:cNvCxnSpPr>
              <a:cxnSpLocks/>
            </p:cNvCxnSpPr>
            <p:nvPr/>
          </p:nvCxnSpPr>
          <p:spPr>
            <a:xfrm>
              <a:off x="4057650" y="4233224"/>
              <a:ext cx="0" cy="3654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78E4F833-0B65-442A-8858-18B0C9D4591B}"/>
                </a:ext>
              </a:extLst>
            </p:cNvPr>
            <p:cNvCxnSpPr>
              <a:cxnSpLocks/>
            </p:cNvCxnSpPr>
            <p:nvPr/>
          </p:nvCxnSpPr>
          <p:spPr>
            <a:xfrm>
              <a:off x="4210050" y="4233224"/>
              <a:ext cx="0" cy="479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37E794AB-6793-42F5-998E-022B51964B67}"/>
                </a:ext>
              </a:extLst>
            </p:cNvPr>
            <p:cNvCxnSpPr>
              <a:cxnSpLocks/>
            </p:cNvCxnSpPr>
            <p:nvPr/>
          </p:nvCxnSpPr>
          <p:spPr>
            <a:xfrm>
              <a:off x="4362450" y="4233224"/>
              <a:ext cx="0" cy="5635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C0D204F3-A765-4AC6-9FFA-D9BD2E74489C}"/>
                </a:ext>
              </a:extLst>
            </p:cNvPr>
            <p:cNvCxnSpPr>
              <a:cxnSpLocks/>
            </p:cNvCxnSpPr>
            <p:nvPr/>
          </p:nvCxnSpPr>
          <p:spPr>
            <a:xfrm>
              <a:off x="4514850" y="4233224"/>
              <a:ext cx="0" cy="6359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0E773028-2C82-4C2F-BADF-D98664419DB5}"/>
                </a:ext>
              </a:extLst>
            </p:cNvPr>
            <p:cNvCxnSpPr>
              <a:cxnSpLocks/>
            </p:cNvCxnSpPr>
            <p:nvPr/>
          </p:nvCxnSpPr>
          <p:spPr>
            <a:xfrm>
              <a:off x="4667250" y="4233224"/>
              <a:ext cx="0" cy="677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209EFE49-2EF1-4294-8B15-907FB5988C89}"/>
                </a:ext>
              </a:extLst>
            </p:cNvPr>
            <p:cNvCxnSpPr>
              <a:cxnSpLocks/>
            </p:cNvCxnSpPr>
            <p:nvPr/>
          </p:nvCxnSpPr>
          <p:spPr>
            <a:xfrm>
              <a:off x="4819650" y="4233224"/>
              <a:ext cx="0" cy="7464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55F2F1EC-6569-445C-890F-0A8A68196A0B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4225604"/>
              <a:ext cx="0" cy="754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B5905726-791E-4107-9280-701A148E064D}"/>
                </a:ext>
              </a:extLst>
            </p:cNvPr>
            <p:cNvCxnSpPr>
              <a:cxnSpLocks/>
            </p:cNvCxnSpPr>
            <p:nvPr/>
          </p:nvCxnSpPr>
          <p:spPr>
            <a:xfrm>
              <a:off x="5124450" y="4242017"/>
              <a:ext cx="0" cy="7884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D60F739E-3882-46DF-95BA-DD10239B130F}"/>
              </a:ext>
            </a:extLst>
          </p:cNvPr>
          <p:cNvGrpSpPr/>
          <p:nvPr/>
        </p:nvGrpSpPr>
        <p:grpSpPr>
          <a:xfrm>
            <a:off x="5088797" y="4390748"/>
            <a:ext cx="347159" cy="376670"/>
            <a:chOff x="7276421" y="6059524"/>
            <a:chExt cx="475468" cy="515886"/>
          </a:xfrm>
        </p:grpSpPr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A8B40AC1-D127-4591-A203-FCE141998A54}"/>
                </a:ext>
              </a:extLst>
            </p:cNvPr>
            <p:cNvSpPr/>
            <p:nvPr/>
          </p:nvSpPr>
          <p:spPr>
            <a:xfrm>
              <a:off x="7358031" y="6181552"/>
              <a:ext cx="393858" cy="39385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190AF776-6D9E-4831-87A3-9891D432CDFD}"/>
                </a:ext>
              </a:extLst>
            </p:cNvPr>
            <p:cNvSpPr txBox="1"/>
            <p:nvPr/>
          </p:nvSpPr>
          <p:spPr>
            <a:xfrm>
              <a:off x="7276421" y="6059524"/>
              <a:ext cx="393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/>
                <a:t>+</a:t>
              </a:r>
              <a:endParaRPr kumimoji="1" lang="ja-JP" alt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A63D985E-F175-49C8-ACE7-51DE09405898}"/>
                  </a:ext>
                </a:extLst>
              </p:cNvPr>
              <p:cNvSpPr txBox="1"/>
              <p:nvPr/>
            </p:nvSpPr>
            <p:spPr>
              <a:xfrm>
                <a:off x="5582104" y="5251929"/>
                <a:ext cx="2432654" cy="630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ja-JP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･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A63D985E-F175-49C8-ACE7-51DE09405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104" y="5251929"/>
                <a:ext cx="2432654" cy="6307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274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C821170CDE226C4E95CBE3571C974002" ma:contentTypeVersion="0" ma:contentTypeDescription="新しいドキュメントを作成します。" ma:contentTypeScope="" ma:versionID="8ba5fe86facb89e32ce90662b4b009c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a984816c3dba53e5e0a6bf8ed59ae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BB0A22-64F9-431D-A102-1F0A0370A9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6E897F-0179-4409-B6BA-0B27A68CBF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4D5EAB3-BC3B-4B38-89E7-AB23E9DDB4C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488</Words>
  <Application>Microsoft Office PowerPoint</Application>
  <PresentationFormat>ワイド画面</PresentationFormat>
  <Paragraphs>80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Cambria Math</vt:lpstr>
      <vt:lpstr>Office テーマ</vt:lpstr>
      <vt:lpstr>モーメント図 演習1c</vt:lpstr>
      <vt:lpstr>モーメント図 演習1c</vt:lpstr>
      <vt:lpstr>モーメント図 演習1c</vt:lpstr>
      <vt:lpstr>モーメント図 演習1c</vt:lpstr>
      <vt:lpstr>モーメント図 演習1c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阿部 伸行</dc:creator>
  <cp:lastModifiedBy>阿部 伸行</cp:lastModifiedBy>
  <cp:revision>115</cp:revision>
  <dcterms:created xsi:type="dcterms:W3CDTF">2020-08-17T23:45:28Z</dcterms:created>
  <dcterms:modified xsi:type="dcterms:W3CDTF">2020-12-09T03:55:17Z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0x010100C821170CDE226C4E95CBE3571C974002</vt:lpwstr>
  </property>
</Properties>
</file>