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1" r:id="rId5"/>
    <p:sldId id="272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2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3CC"/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>
        <p:scale>
          <a:sx n="150" d="100"/>
          <a:sy n="150" d="100"/>
        </p:scale>
        <p:origin x="-6634" y="-1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024B-BC2D-4A8F-92CD-6BF7BA6A23AC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AD8C5-B0A8-43CF-8AC4-A76ACB233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C9942C2-27BE-44FA-807D-1726AD74C5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1143B0-63E9-43D5-9C5F-2BDEC74FD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10000-B1FC-4F25-8440-388CBF1E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CD14DA-ED18-4601-880D-4D3DA517F9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7955B0D-8F66-4EFC-8EF2-6A65C3E95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A6D2A3D-F941-492A-99A0-2B00AD926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9D46589-F79E-48E7-9E68-2D46D4533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047F94C-D07C-4F7C-A18C-177278A35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C53896E-A7BD-4CC6-A3FC-506470B9C1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BD8661-1A2A-474B-92C1-C50B57AD3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CE7F12-59FE-4299-BA06-39B509A2F3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6A6F6D-EFDF-429E-BAD8-9DB7274AE5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1d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734580AE-9C79-453D-9407-7A39A649B126}"/>
              </a:ext>
            </a:extLst>
          </p:cNvPr>
          <p:cNvSpPr txBox="1">
            <a:spLocks noChangeArrowheads="1"/>
          </p:cNvSpPr>
          <p:nvPr/>
        </p:nvSpPr>
        <p:spPr>
          <a:xfrm>
            <a:off x="296562" y="883078"/>
            <a:ext cx="116029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dirty="0">
                <a:ea typeface="メイリオ" panose="020B0604030504040204" pitchFamily="50" charset="-128"/>
              </a:rPr>
              <a:t>~ </a:t>
            </a:r>
            <a:r>
              <a:rPr lang="ja-JP" altLang="en-US" sz="2800" dirty="0">
                <a:ea typeface="メイリオ" panose="020B0604030504040204" pitchFamily="50" charset="-128"/>
              </a:rPr>
              <a:t>三角形</a:t>
            </a:r>
            <a:r>
              <a:rPr lang="en-US" altLang="ja-JP" sz="2800" dirty="0">
                <a:ea typeface="メイリオ" panose="020B0604030504040204" pitchFamily="50" charset="-128"/>
              </a:rPr>
              <a:t>(</a:t>
            </a:r>
            <a:r>
              <a:rPr lang="ja-JP" altLang="en-US" sz="2800" dirty="0">
                <a:ea typeface="メイリオ" panose="020B0604030504040204" pitchFamily="50" charset="-128"/>
              </a:rPr>
              <a:t>分布</a:t>
            </a:r>
            <a:r>
              <a:rPr lang="en-US" altLang="ja-JP" sz="2800" dirty="0">
                <a:ea typeface="メイリオ" panose="020B0604030504040204" pitchFamily="50" charset="-128"/>
              </a:rPr>
              <a:t>)</a:t>
            </a:r>
            <a:r>
              <a:rPr lang="ja-JP" altLang="en-US" sz="2800" dirty="0">
                <a:ea typeface="メイリオ" panose="020B0604030504040204" pitchFamily="50" charset="-128"/>
              </a:rPr>
              <a:t>荷重モデル </a:t>
            </a:r>
            <a:r>
              <a:rPr lang="en-US" altLang="ja-JP" sz="2800" dirty="0">
                <a:ea typeface="メイリオ" panose="020B0604030504040204" pitchFamily="50" charset="-128"/>
              </a:rPr>
              <a:t>~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C97C5C-8227-48FB-8017-7C2C451F682E}"/>
              </a:ext>
            </a:extLst>
          </p:cNvPr>
          <p:cNvSpPr txBox="1"/>
          <p:nvPr/>
        </p:nvSpPr>
        <p:spPr>
          <a:xfrm>
            <a:off x="9254425" y="387193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sz="1800" dirty="0"/>
              <a:t>ω</a:t>
            </a:r>
            <a:r>
              <a:rPr kumimoji="1" lang="en-US" altLang="ja-JP" sz="1800" baseline="-25000" dirty="0"/>
              <a:t>1</a:t>
            </a:r>
            <a:r>
              <a:rPr lang="ja-JP" altLang="en-US" dirty="0"/>
              <a:t>･</a:t>
            </a:r>
            <a:r>
              <a:rPr lang="en-US" altLang="ja-JP" dirty="0"/>
              <a:t>L = W</a:t>
            </a:r>
            <a:endParaRPr kumimoji="1" lang="ja-JP" altLang="en-US" dirty="0"/>
          </a:p>
        </p:txBody>
      </p:sp>
      <p:grpSp>
        <p:nvGrpSpPr>
          <p:cNvPr id="9242" name="グループ化 9241">
            <a:extLst>
              <a:ext uri="{FF2B5EF4-FFF2-40B4-BE49-F238E27FC236}">
                <a16:creationId xmlns:a16="http://schemas.microsoft.com/office/drawing/2014/main" id="{74AF3E24-79A3-48D4-9AC3-726F2B7EC072}"/>
              </a:ext>
            </a:extLst>
          </p:cNvPr>
          <p:cNvGrpSpPr/>
          <p:nvPr/>
        </p:nvGrpSpPr>
        <p:grpSpPr>
          <a:xfrm>
            <a:off x="2616554" y="3464652"/>
            <a:ext cx="6346026" cy="2360377"/>
            <a:chOff x="3229420" y="3774848"/>
            <a:chExt cx="6346026" cy="236037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7B61A0B-C2CC-4E54-B8F9-D8A5885E1A48}"/>
                </a:ext>
              </a:extLst>
            </p:cNvPr>
            <p:cNvSpPr/>
            <p:nvPr/>
          </p:nvSpPr>
          <p:spPr>
            <a:xfrm>
              <a:off x="3577393" y="4835079"/>
              <a:ext cx="5029200" cy="2471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194D8FE8-13D3-48DB-8EC4-86CF8B41307C}"/>
                </a:ext>
              </a:extLst>
            </p:cNvPr>
            <p:cNvSpPr/>
            <p:nvPr/>
          </p:nvSpPr>
          <p:spPr>
            <a:xfrm>
              <a:off x="3398220" y="5082214"/>
              <a:ext cx="358346" cy="308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CCBC735-4FEF-496F-8CE6-3EC1240C142F}"/>
                </a:ext>
              </a:extLst>
            </p:cNvPr>
            <p:cNvGrpSpPr/>
            <p:nvPr/>
          </p:nvGrpSpPr>
          <p:grpSpPr>
            <a:xfrm>
              <a:off x="8427420" y="5082214"/>
              <a:ext cx="358346" cy="392151"/>
              <a:chOff x="7790935" y="4248429"/>
              <a:chExt cx="358346" cy="39215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2E83E807-355A-4A90-BAE5-8712118EBD05}"/>
                  </a:ext>
                </a:extLst>
              </p:cNvPr>
              <p:cNvSpPr/>
              <p:nvPr/>
            </p:nvSpPr>
            <p:spPr>
              <a:xfrm>
                <a:off x="7790935" y="4248429"/>
                <a:ext cx="358346" cy="308919"/>
              </a:xfrm>
              <a:prstGeom prst="triangl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2FA6504-5A49-43A2-B1E6-471569DB2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935" y="4640580"/>
                <a:ext cx="358346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4BF9D1-3A45-4626-B853-A3BD73F6E15C}"/>
                </a:ext>
              </a:extLst>
            </p:cNvPr>
            <p:cNvSpPr txBox="1"/>
            <p:nvPr/>
          </p:nvSpPr>
          <p:spPr>
            <a:xfrm>
              <a:off x="3229420" y="493662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C63CF74-CB69-47CA-B44E-C2937A3762DD}"/>
                </a:ext>
              </a:extLst>
            </p:cNvPr>
            <p:cNvSpPr txBox="1"/>
            <p:nvPr/>
          </p:nvSpPr>
          <p:spPr>
            <a:xfrm>
              <a:off x="8620820" y="487875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DB3B903-2AF2-4AEB-964E-7BAC3B807B47}"/>
                </a:ext>
              </a:extLst>
            </p:cNvPr>
            <p:cNvGrpSpPr/>
            <p:nvPr/>
          </p:nvGrpSpPr>
          <p:grpSpPr>
            <a:xfrm>
              <a:off x="3577393" y="5526950"/>
              <a:ext cx="5029200" cy="608275"/>
              <a:chOff x="3577393" y="5128787"/>
              <a:chExt cx="5029200" cy="608275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266A36A2-DA8C-4597-B2B5-87513DAF13D0}"/>
                  </a:ext>
                </a:extLst>
              </p:cNvPr>
              <p:cNvGrpSpPr/>
              <p:nvPr/>
            </p:nvGrpSpPr>
            <p:grpSpPr>
              <a:xfrm>
                <a:off x="3577393" y="5128787"/>
                <a:ext cx="5029200" cy="608275"/>
                <a:chOff x="2940908" y="4860499"/>
                <a:chExt cx="5029200" cy="625901"/>
              </a:xfrm>
            </p:grpSpPr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8B2D2D70-63AF-41DD-BFD8-3BAF442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0908" y="4860499"/>
                  <a:ext cx="0" cy="625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9FF71065-DBAB-4467-AA67-E5F60600F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0108" y="4860499"/>
                  <a:ext cx="0" cy="6259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D69BA386-5285-41AB-899A-C6A0129E7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7393" y="5597306"/>
                <a:ext cx="5029200" cy="0"/>
              </a:xfrm>
              <a:prstGeom prst="straightConnector1">
                <a:avLst/>
              </a:prstGeom>
              <a:ln w="19050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D7B757A-C0AA-4984-A8F4-5EC2F88EAF94}"/>
                  </a:ext>
                </a:extLst>
              </p:cNvPr>
              <p:cNvSpPr txBox="1"/>
              <p:nvPr/>
            </p:nvSpPr>
            <p:spPr>
              <a:xfrm>
                <a:off x="5930731" y="5288529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L</a:t>
                </a:r>
                <a:endParaRPr kumimoji="1" lang="ja-JP" altLang="en-US" dirty="0"/>
              </a:p>
            </p:txBody>
          </p:sp>
        </p:grpSp>
        <p:grpSp>
          <p:nvGrpSpPr>
            <p:cNvPr id="9232" name="グループ化 9231">
              <a:extLst>
                <a:ext uri="{FF2B5EF4-FFF2-40B4-BE49-F238E27FC236}">
                  <a16:creationId xmlns:a16="http://schemas.microsoft.com/office/drawing/2014/main" id="{8776D67B-0E8F-48EB-8A3F-5BD9133FF0A5}"/>
                </a:ext>
              </a:extLst>
            </p:cNvPr>
            <p:cNvGrpSpPr/>
            <p:nvPr/>
          </p:nvGrpSpPr>
          <p:grpSpPr>
            <a:xfrm>
              <a:off x="3577392" y="3779520"/>
              <a:ext cx="5025390" cy="1055559"/>
              <a:chOff x="3577392" y="3779520"/>
              <a:chExt cx="5025390" cy="1055559"/>
            </a:xfrm>
          </p:grpSpPr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D780571D-75CE-4B7E-B30E-97622FE42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6566" y="4782820"/>
                <a:ext cx="0" cy="44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CF003059-7896-490B-83D9-51A5284F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9808" y="4709160"/>
                <a:ext cx="0" cy="125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ACADBDCE-89D5-4ACA-8FA1-3E0232B97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3050" y="4653280"/>
                <a:ext cx="0" cy="1745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F886040D-F366-4D77-909F-5A2FFF07A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6292" y="4587240"/>
                <a:ext cx="0" cy="247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C2A75A59-D514-4CB4-BD79-B232260C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9534" y="4526280"/>
                <a:ext cx="0" cy="3015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85CC8205-96CB-4BCA-A9F1-21B6C8F10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776" y="4465320"/>
                <a:ext cx="0" cy="369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BD843C8F-9745-49CD-A6A9-FA7FE984B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6018" y="4396740"/>
                <a:ext cx="0" cy="431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F8610F8-FFDF-4818-B874-854BBD01A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260" y="4335780"/>
                <a:ext cx="0" cy="499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E6C4214D-C986-44DB-8B6F-2F4E8A8C66AC}"/>
                  </a:ext>
                </a:extLst>
              </p:cNvPr>
              <p:cNvCxnSpPr/>
              <p:nvPr/>
            </p:nvCxnSpPr>
            <p:spPr>
              <a:xfrm>
                <a:off x="5382502" y="4268214"/>
                <a:ext cx="0" cy="559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71BDA6AF-E1DF-4463-BD10-D4E252FE9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744" y="4200144"/>
                <a:ext cx="0" cy="634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2DD748F1-605A-4186-ACDF-410CCF2DA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986" y="4139184"/>
                <a:ext cx="0" cy="688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2887E378-2315-44BA-897A-3A800CB39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228" y="4072128"/>
                <a:ext cx="0" cy="7629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1AFC9A5-8F18-4885-B5BF-CBBA655CB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5470" y="4011168"/>
                <a:ext cx="0" cy="816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75E3DD40-8CAF-4DCE-8065-AF2AAA9E1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8712" y="3962400"/>
                <a:ext cx="0" cy="872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964EFA88-406F-4B9E-8DF8-2B764E748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954" y="3895344"/>
                <a:ext cx="0" cy="93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2ED7DD24-DCEB-47F0-B1D6-DD2A9F43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196" y="3810000"/>
                <a:ext cx="0" cy="1025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7A11B086-56F1-45D8-9720-5195A139B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38" y="3840480"/>
                <a:ext cx="0" cy="987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12B954-C00A-4981-A6B6-D04B585DC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1680" y="3962400"/>
                <a:ext cx="0" cy="872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2D6D072A-20B8-4C0E-9187-7C5AF6B94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4922" y="4090416"/>
                <a:ext cx="0" cy="737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8E9507F-4A28-4D27-9B21-6993E4B81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8164" y="4206240"/>
                <a:ext cx="0" cy="628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000F557F-F3A4-42F4-B1A5-21FD4E33E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1406" y="4340860"/>
                <a:ext cx="0" cy="4869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612A9B82-0931-4B25-B00C-44A6CD881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4648" y="4465320"/>
                <a:ext cx="0" cy="369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41D10778-BF34-4ED1-990A-CBE525F03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7890" y="4592320"/>
                <a:ext cx="0" cy="2354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BC804A52-203E-45AD-84D6-F4C3FFE5D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1136" y="4719320"/>
                <a:ext cx="0" cy="115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: 図形 4">
                <a:extLst>
                  <a:ext uri="{FF2B5EF4-FFF2-40B4-BE49-F238E27FC236}">
                    <a16:creationId xmlns:a16="http://schemas.microsoft.com/office/drawing/2014/main" id="{B5E96D6D-3778-400B-B938-3BECA7333EBA}"/>
                  </a:ext>
                </a:extLst>
              </p:cNvPr>
              <p:cNvSpPr/>
              <p:nvPr/>
            </p:nvSpPr>
            <p:spPr>
              <a:xfrm>
                <a:off x="3577392" y="3779520"/>
                <a:ext cx="5025390" cy="1055559"/>
              </a:xfrm>
              <a:custGeom>
                <a:avLst/>
                <a:gdLst>
                  <a:gd name="connsiteX0" fmla="*/ 0 w 5067300"/>
                  <a:gd name="connsiteY0" fmla="*/ 1066800 h 1066800"/>
                  <a:gd name="connsiteX1" fmla="*/ 3390900 w 5067300"/>
                  <a:gd name="connsiteY1" fmla="*/ 0 h 1066800"/>
                  <a:gd name="connsiteX2" fmla="*/ 5067300 w 5067300"/>
                  <a:gd name="connsiteY2" fmla="*/ 1043940 h 1066800"/>
                  <a:gd name="connsiteX0" fmla="*/ 0 w 5063461"/>
                  <a:gd name="connsiteY0" fmla="*/ 1066800 h 1066800"/>
                  <a:gd name="connsiteX1" fmla="*/ 3390900 w 5063461"/>
                  <a:gd name="connsiteY1" fmla="*/ 0 h 1066800"/>
                  <a:gd name="connsiteX2" fmla="*/ 5063461 w 5063461"/>
                  <a:gd name="connsiteY2" fmla="*/ 1057417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3461" h="1066800">
                    <a:moveTo>
                      <a:pt x="0" y="1066800"/>
                    </a:moveTo>
                    <a:lnTo>
                      <a:pt x="3390900" y="0"/>
                    </a:lnTo>
                    <a:lnTo>
                      <a:pt x="5063461" y="105741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38085649-7780-432C-9366-95AE4F74407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5655442"/>
              <a:ext cx="1665786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20CF7CB9-8300-4484-A087-4EB2C2CFCFE9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5655442"/>
              <a:ext cx="3345180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719B9C3D-47E8-40E7-85B9-34EF722903CA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0" y="4827788"/>
              <a:ext cx="0" cy="917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A680F6A-E4FF-42E4-B10E-ED90626224DC}"/>
                </a:ext>
              </a:extLst>
            </p:cNvPr>
            <p:cNvSpPr txBox="1"/>
            <p:nvPr/>
          </p:nvSpPr>
          <p:spPr>
            <a:xfrm>
              <a:off x="5281933" y="534228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r>
                <a:rPr kumimoji="1" lang="en-US" altLang="ja-JP" baseline="-25000" dirty="0"/>
                <a:t>1</a:t>
              </a:r>
              <a:endParaRPr kumimoji="1" lang="ja-JP" altLang="en-US" baseline="-25000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DDA7165E-1F49-4D84-AB9C-AA1EF385AA6F}"/>
                </a:ext>
              </a:extLst>
            </p:cNvPr>
            <p:cNvSpPr txBox="1"/>
            <p:nvPr/>
          </p:nvSpPr>
          <p:spPr>
            <a:xfrm>
              <a:off x="7618164" y="53270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r>
                <a:rPr kumimoji="1" lang="en-US" altLang="ja-JP" baseline="-25000" dirty="0"/>
                <a:t>2</a:t>
              </a:r>
              <a:endParaRPr kumimoji="1" lang="ja-JP" altLang="en-US" baseline="-25000" dirty="0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B372296-40E3-4846-BA41-C4AF70F4AEB8}"/>
                </a:ext>
              </a:extLst>
            </p:cNvPr>
            <p:cNvCxnSpPr>
              <a:cxnSpLocks/>
            </p:cNvCxnSpPr>
            <p:nvPr/>
          </p:nvCxnSpPr>
          <p:spPr>
            <a:xfrm>
              <a:off x="7107814" y="3782446"/>
              <a:ext cx="2036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22F4EC8C-F923-4A00-85AA-28CAD0E217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9400" y="4835079"/>
              <a:ext cx="462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8D950B8E-5C9E-4AB5-8F00-DE9B50011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4416" y="3774848"/>
              <a:ext cx="0" cy="1079092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40004D9-169A-4A52-8AAF-248E1B3FAF19}"/>
                </a:ext>
              </a:extLst>
            </p:cNvPr>
            <p:cNvSpPr txBox="1"/>
            <p:nvPr/>
          </p:nvSpPr>
          <p:spPr>
            <a:xfrm>
              <a:off x="9009265" y="412687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 </a:t>
              </a:r>
              <a:r>
                <a:rPr kumimoji="1" lang="en-US" altLang="ja-JP" sz="1800" dirty="0"/>
                <a:t>ω</a:t>
              </a:r>
              <a:r>
                <a:rPr kumimoji="1" lang="en-US" altLang="ja-JP" sz="1800" baseline="-25000" dirty="0"/>
                <a:t>1</a:t>
              </a:r>
              <a:endParaRPr kumimoji="1" lang="ja-JP" altLang="en-US" dirty="0"/>
            </a:p>
          </p:txBody>
        </p:sp>
      </p:grpSp>
      <p:sp>
        <p:nvSpPr>
          <p:cNvPr id="9243" name="テキスト ボックス 9242">
            <a:extLst>
              <a:ext uri="{FF2B5EF4-FFF2-40B4-BE49-F238E27FC236}">
                <a16:creationId xmlns:a16="http://schemas.microsoft.com/office/drawing/2014/main" id="{4FBAC7E0-BE20-49D8-B80D-BDB5EF4B91D7}"/>
              </a:ext>
            </a:extLst>
          </p:cNvPr>
          <p:cNvSpPr txBox="1"/>
          <p:nvPr/>
        </p:nvSpPr>
        <p:spPr>
          <a:xfrm>
            <a:off x="1221378" y="2322049"/>
            <a:ext cx="7741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(1) Step1 </a:t>
            </a:r>
            <a:r>
              <a:rPr lang="ja-JP" altLang="en-US" sz="2800" dirty="0"/>
              <a:t>単純梁</a:t>
            </a:r>
            <a:r>
              <a:rPr lang="en-US" altLang="ja-JP" sz="2800" dirty="0"/>
              <a:t>/</a:t>
            </a:r>
            <a:r>
              <a:rPr lang="ja-JP" altLang="en-US" sz="2800" dirty="0"/>
              <a:t>片持梁</a:t>
            </a:r>
            <a:r>
              <a:rPr lang="en-US" altLang="ja-JP" sz="2800" dirty="0"/>
              <a:t>/</a:t>
            </a:r>
            <a:r>
              <a:rPr lang="ja-JP" altLang="en-US" sz="2800" dirty="0"/>
              <a:t>支持･節点などを描く。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4994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/>
              <p:nvPr/>
            </p:nvSpPr>
            <p:spPr>
              <a:xfrm>
                <a:off x="1307231" y="2703472"/>
                <a:ext cx="3131178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ja-JP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･</m:t>
                        </m:r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2400" dirty="0">
                    <a:solidFill>
                      <a:srgbClr val="0070C0"/>
                    </a:solidFill>
                  </a:rPr>
                  <a:t>(=W)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231" y="2703472"/>
                <a:ext cx="3131178" cy="521553"/>
              </a:xfrm>
              <a:prstGeom prst="rect">
                <a:avLst/>
              </a:prstGeom>
              <a:blipFill>
                <a:blip r:embed="rId2"/>
                <a:stretch>
                  <a:fillRect t="-1163" b="-22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テキスト ボックス 9217">
            <a:extLst>
              <a:ext uri="{FF2B5EF4-FFF2-40B4-BE49-F238E27FC236}">
                <a16:creationId xmlns:a16="http://schemas.microsoft.com/office/drawing/2014/main" id="{DC2A8F24-8D6E-4DFD-8691-02013721B8EA}"/>
              </a:ext>
            </a:extLst>
          </p:cNvPr>
          <p:cNvSpPr txBox="1"/>
          <p:nvPr/>
        </p:nvSpPr>
        <p:spPr>
          <a:xfrm>
            <a:off x="4329895" y="271903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・・垂直方向でのつり合い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A92A1D-9F7D-4992-AADC-FF335C6F5926}"/>
              </a:ext>
            </a:extLst>
          </p:cNvPr>
          <p:cNvSpPr txBox="1"/>
          <p:nvPr/>
        </p:nvSpPr>
        <p:spPr>
          <a:xfrm>
            <a:off x="12398402" y="260902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3E7F47-E374-4D89-B1B9-1CFD14D2AF79}"/>
              </a:ext>
            </a:extLst>
          </p:cNvPr>
          <p:cNvSpPr txBox="1"/>
          <p:nvPr/>
        </p:nvSpPr>
        <p:spPr>
          <a:xfrm>
            <a:off x="903469" y="1986272"/>
            <a:ext cx="7741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(2)</a:t>
            </a:r>
            <a:r>
              <a:rPr lang="ja-JP" altLang="en-US" sz="2800" dirty="0"/>
              <a:t>力のつり合い式を求める。</a:t>
            </a:r>
            <a:endParaRPr lang="en-US" altLang="ja-JP" sz="28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23B9668-2142-4543-99DB-485CEDED77B6}"/>
              </a:ext>
            </a:extLst>
          </p:cNvPr>
          <p:cNvGrpSpPr/>
          <p:nvPr/>
        </p:nvGrpSpPr>
        <p:grpSpPr>
          <a:xfrm>
            <a:off x="8314741" y="1820488"/>
            <a:ext cx="3566449" cy="1526796"/>
            <a:chOff x="8314741" y="3573779"/>
            <a:chExt cx="3566449" cy="152679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CD1A0D4-5972-464D-A495-8BC9587294B4}"/>
                </a:ext>
              </a:extLst>
            </p:cNvPr>
            <p:cNvGrpSpPr/>
            <p:nvPr/>
          </p:nvGrpSpPr>
          <p:grpSpPr>
            <a:xfrm>
              <a:off x="8314741" y="4455754"/>
              <a:ext cx="461412" cy="461820"/>
              <a:chOff x="8245380" y="1823707"/>
              <a:chExt cx="461412" cy="461820"/>
            </a:xfrm>
          </p:grpSpPr>
          <p:sp>
            <p:nvSpPr>
              <p:cNvPr id="114" name="矢印: 下 113">
                <a:extLst>
                  <a:ext uri="{FF2B5EF4-FFF2-40B4-BE49-F238E27FC236}">
                    <a16:creationId xmlns:a16="http://schemas.microsoft.com/office/drawing/2014/main" id="{FC18FFD6-5111-4ADB-BAAC-5FA15765E3F7}"/>
                  </a:ext>
                </a:extLst>
              </p:cNvPr>
              <p:cNvSpPr/>
              <p:nvPr/>
            </p:nvSpPr>
            <p:spPr>
              <a:xfrm rot="10800000">
                <a:off x="8555204" y="1823707"/>
                <a:ext cx="151588" cy="322356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9DEF2DBB-F8A0-4972-8DD2-E0FF81937A1C}"/>
                  </a:ext>
                </a:extLst>
              </p:cNvPr>
              <p:cNvSpPr txBox="1"/>
              <p:nvPr/>
            </p:nvSpPr>
            <p:spPr>
              <a:xfrm>
                <a:off x="8245380" y="1916195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A</a:t>
                </a:r>
                <a:endParaRPr kumimoji="1" lang="ja-JP" altLang="en-US" baseline="-25000" dirty="0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70B1A68-1F69-42B0-B1A9-4F9627B8A5AB}"/>
                </a:ext>
              </a:extLst>
            </p:cNvPr>
            <p:cNvGrpSpPr/>
            <p:nvPr/>
          </p:nvGrpSpPr>
          <p:grpSpPr>
            <a:xfrm>
              <a:off x="11288450" y="4492685"/>
              <a:ext cx="538073" cy="477629"/>
              <a:chOff x="10725310" y="1823707"/>
              <a:chExt cx="538073" cy="477629"/>
            </a:xfrm>
          </p:grpSpPr>
          <p:sp>
            <p:nvSpPr>
              <p:cNvPr id="115" name="矢印: 下 114">
                <a:extLst>
                  <a:ext uri="{FF2B5EF4-FFF2-40B4-BE49-F238E27FC236}">
                    <a16:creationId xmlns:a16="http://schemas.microsoft.com/office/drawing/2014/main" id="{4A45DC9C-71F6-431F-A12B-60166829BC85}"/>
                  </a:ext>
                </a:extLst>
              </p:cNvPr>
              <p:cNvSpPr/>
              <p:nvPr/>
            </p:nvSpPr>
            <p:spPr>
              <a:xfrm rot="10800000">
                <a:off x="10725310" y="1823707"/>
                <a:ext cx="151588" cy="322356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97DCC998-9AE1-4B4E-801C-B8C60C2E4291}"/>
                  </a:ext>
                </a:extLst>
              </p:cNvPr>
              <p:cNvSpPr txBox="1"/>
              <p:nvPr/>
            </p:nvSpPr>
            <p:spPr>
              <a:xfrm>
                <a:off x="10820633" y="193200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B</a:t>
                </a:r>
                <a:endParaRPr kumimoji="1" lang="ja-JP" altLang="en-US" baseline="-25000" dirty="0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C771E69-6631-4B8C-951B-C3046EC11347}"/>
                </a:ext>
              </a:extLst>
            </p:cNvPr>
            <p:cNvGrpSpPr/>
            <p:nvPr/>
          </p:nvGrpSpPr>
          <p:grpSpPr>
            <a:xfrm>
              <a:off x="8369242" y="3573779"/>
              <a:ext cx="3511948" cy="1526796"/>
              <a:chOff x="2941382" y="3774848"/>
              <a:chExt cx="6634064" cy="2884115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B5A4F20-D5DB-4F47-AAE6-50C4FBA4E9D2}"/>
                  </a:ext>
                </a:extLst>
              </p:cNvPr>
              <p:cNvSpPr/>
              <p:nvPr/>
            </p:nvSpPr>
            <p:spPr>
              <a:xfrm>
                <a:off x="3577393" y="4835079"/>
                <a:ext cx="5029200" cy="24713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21A59A4-ED7B-4A38-9E78-217D79E41521}"/>
                  </a:ext>
                </a:extLst>
              </p:cNvPr>
              <p:cNvSpPr/>
              <p:nvPr/>
            </p:nvSpPr>
            <p:spPr>
              <a:xfrm>
                <a:off x="3398221" y="5082214"/>
                <a:ext cx="358347" cy="308919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339C9945-2871-4F97-BFFD-C10C63B23852}"/>
                  </a:ext>
                </a:extLst>
              </p:cNvPr>
              <p:cNvGrpSpPr/>
              <p:nvPr/>
            </p:nvGrpSpPr>
            <p:grpSpPr>
              <a:xfrm>
                <a:off x="8427420" y="5082214"/>
                <a:ext cx="358346" cy="392151"/>
                <a:chOff x="7790935" y="4248429"/>
                <a:chExt cx="358346" cy="39215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35" name="二等辺三角形 134">
                  <a:extLst>
                    <a:ext uri="{FF2B5EF4-FFF2-40B4-BE49-F238E27FC236}">
                      <a16:creationId xmlns:a16="http://schemas.microsoft.com/office/drawing/2014/main" id="{B9BB3D9D-8267-45BB-B655-827D2D349791}"/>
                    </a:ext>
                  </a:extLst>
                </p:cNvPr>
                <p:cNvSpPr/>
                <p:nvPr/>
              </p:nvSpPr>
              <p:spPr>
                <a:xfrm>
                  <a:off x="7790935" y="4248429"/>
                  <a:ext cx="358346" cy="308919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5794466B-3F61-4CF4-AE0C-2BE42B2EC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90935" y="4640580"/>
                  <a:ext cx="358346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17054CC-E224-4727-B800-AE1804137C35}"/>
                  </a:ext>
                </a:extLst>
              </p:cNvPr>
              <p:cNvSpPr txBox="1"/>
              <p:nvPr/>
            </p:nvSpPr>
            <p:spPr>
              <a:xfrm>
                <a:off x="2941382" y="4709160"/>
                <a:ext cx="33374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9A1F763-8511-4257-B3AA-975E1BE2C6BA}"/>
                  </a:ext>
                </a:extLst>
              </p:cNvPr>
              <p:cNvSpPr txBox="1"/>
              <p:nvPr/>
            </p:nvSpPr>
            <p:spPr>
              <a:xfrm>
                <a:off x="8620820" y="4878751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B</a:t>
                </a:r>
                <a:endParaRPr kumimoji="1" lang="ja-JP" altLang="en-US" dirty="0"/>
              </a:p>
            </p:txBody>
          </p: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D63D4030-CE37-460B-A3D7-D4B4C005B5DF}"/>
                  </a:ext>
                </a:extLst>
              </p:cNvPr>
              <p:cNvGrpSpPr/>
              <p:nvPr/>
            </p:nvGrpSpPr>
            <p:grpSpPr>
              <a:xfrm>
                <a:off x="3577393" y="5526951"/>
                <a:ext cx="5029200" cy="1132012"/>
                <a:chOff x="3577393" y="5128788"/>
                <a:chExt cx="5029200" cy="1132012"/>
              </a:xfrm>
            </p:grpSpPr>
            <p:grpSp>
              <p:nvGrpSpPr>
                <p:cNvPr id="130" name="グループ化 129">
                  <a:extLst>
                    <a:ext uri="{FF2B5EF4-FFF2-40B4-BE49-F238E27FC236}">
                      <a16:creationId xmlns:a16="http://schemas.microsoft.com/office/drawing/2014/main" id="{4D25617E-BEDF-4E4C-A454-5567C44299DF}"/>
                    </a:ext>
                  </a:extLst>
                </p:cNvPr>
                <p:cNvGrpSpPr/>
                <p:nvPr/>
              </p:nvGrpSpPr>
              <p:grpSpPr>
                <a:xfrm>
                  <a:off x="3577393" y="5128788"/>
                  <a:ext cx="5029200" cy="1132012"/>
                  <a:chOff x="2940908" y="4860499"/>
                  <a:chExt cx="5029200" cy="1164814"/>
                </a:xfrm>
              </p:grpSpPr>
              <p:cxnSp>
                <p:nvCxnSpPr>
                  <p:cNvPr id="133" name="直線コネクタ 132">
                    <a:extLst>
                      <a:ext uri="{FF2B5EF4-FFF2-40B4-BE49-F238E27FC236}">
                        <a16:creationId xmlns:a16="http://schemas.microsoft.com/office/drawing/2014/main" id="{243BBA2C-B036-4102-88EB-9BAAA94DC2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0908" y="4860499"/>
                    <a:ext cx="0" cy="11648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線コネクタ 133">
                    <a:extLst>
                      <a:ext uri="{FF2B5EF4-FFF2-40B4-BE49-F238E27FC236}">
                        <a16:creationId xmlns:a16="http://schemas.microsoft.com/office/drawing/2014/main" id="{58AC97B3-F4F6-4A95-8582-DC78EDBE23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0108" y="4860499"/>
                    <a:ext cx="0" cy="11648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1" name="直線矢印コネクタ 130">
                  <a:extLst>
                    <a:ext uri="{FF2B5EF4-FFF2-40B4-BE49-F238E27FC236}">
                      <a16:creationId xmlns:a16="http://schemas.microsoft.com/office/drawing/2014/main" id="{51BD074F-7EED-413D-A8C2-4796E21BB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7393" y="6014737"/>
                  <a:ext cx="5029200" cy="0"/>
                </a:xfrm>
                <a:prstGeom prst="straightConnector1">
                  <a:avLst/>
                </a:prstGeom>
                <a:ln w="19050"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テキスト ボックス 131">
                  <a:extLst>
                    <a:ext uri="{FF2B5EF4-FFF2-40B4-BE49-F238E27FC236}">
                      <a16:creationId xmlns:a16="http://schemas.microsoft.com/office/drawing/2014/main" id="{4E88589F-8D71-44E6-8E02-631540DAE185}"/>
                    </a:ext>
                  </a:extLst>
                </p:cNvPr>
                <p:cNvSpPr txBox="1"/>
                <p:nvPr/>
              </p:nvSpPr>
              <p:spPr>
                <a:xfrm>
                  <a:off x="6030777" y="5461178"/>
                  <a:ext cx="32252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L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E52A2816-3209-4350-B3BE-41955213C3B8}"/>
                  </a:ext>
                </a:extLst>
              </p:cNvPr>
              <p:cNvGrpSpPr/>
              <p:nvPr/>
            </p:nvGrpSpPr>
            <p:grpSpPr>
              <a:xfrm>
                <a:off x="3577392" y="3779520"/>
                <a:ext cx="5025390" cy="1055559"/>
                <a:chOff x="3577392" y="3779520"/>
                <a:chExt cx="5025390" cy="1055559"/>
              </a:xfrm>
            </p:grpSpPr>
            <p:cxnSp>
              <p:nvCxnSpPr>
                <p:cNvPr id="69" name="直線矢印コネクタ 68">
                  <a:extLst>
                    <a:ext uri="{FF2B5EF4-FFF2-40B4-BE49-F238E27FC236}">
                      <a16:creationId xmlns:a16="http://schemas.microsoft.com/office/drawing/2014/main" id="{45B6635B-4269-430D-9E60-45499AEE7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6566" y="4782820"/>
                  <a:ext cx="0" cy="44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>
                  <a:extLst>
                    <a:ext uri="{FF2B5EF4-FFF2-40B4-BE49-F238E27FC236}">
                      <a16:creationId xmlns:a16="http://schemas.microsoft.com/office/drawing/2014/main" id="{1016032D-6988-46A5-AA51-5725CF7D2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9808" y="4709160"/>
                  <a:ext cx="0" cy="125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矢印コネクタ 70">
                  <a:extLst>
                    <a:ext uri="{FF2B5EF4-FFF2-40B4-BE49-F238E27FC236}">
                      <a16:creationId xmlns:a16="http://schemas.microsoft.com/office/drawing/2014/main" id="{C54E3564-5CB5-4047-BDF8-B7FB1C835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3050" y="4653280"/>
                  <a:ext cx="0" cy="1745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矢印コネクタ 71">
                  <a:extLst>
                    <a:ext uri="{FF2B5EF4-FFF2-40B4-BE49-F238E27FC236}">
                      <a16:creationId xmlns:a16="http://schemas.microsoft.com/office/drawing/2014/main" id="{297FDEAD-C51A-4D23-9082-10BECC10A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6292" y="4587240"/>
                  <a:ext cx="0" cy="247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矢印コネクタ 72">
                  <a:extLst>
                    <a:ext uri="{FF2B5EF4-FFF2-40B4-BE49-F238E27FC236}">
                      <a16:creationId xmlns:a16="http://schemas.microsoft.com/office/drawing/2014/main" id="{F8B611C0-4B32-4E3C-816A-83E046D39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534" y="4526280"/>
                  <a:ext cx="0" cy="3015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矢印コネクタ 73">
                  <a:extLst>
                    <a:ext uri="{FF2B5EF4-FFF2-40B4-BE49-F238E27FC236}">
                      <a16:creationId xmlns:a16="http://schemas.microsoft.com/office/drawing/2014/main" id="{91668758-B47F-40BA-B53A-1D4AE6741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2776" y="4465320"/>
                  <a:ext cx="0" cy="369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5B3536FC-AB5B-4361-8841-AF22356F5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6018" y="4396740"/>
                  <a:ext cx="0" cy="4310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矢印コネクタ 75">
                  <a:extLst>
                    <a:ext uri="{FF2B5EF4-FFF2-40B4-BE49-F238E27FC236}">
                      <a16:creationId xmlns:a16="http://schemas.microsoft.com/office/drawing/2014/main" id="{DAED6B45-5E06-4930-A901-797FD6659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9260" y="4335780"/>
                  <a:ext cx="0" cy="499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矢印コネクタ 76">
                  <a:extLst>
                    <a:ext uri="{FF2B5EF4-FFF2-40B4-BE49-F238E27FC236}">
                      <a16:creationId xmlns:a16="http://schemas.microsoft.com/office/drawing/2014/main" id="{3070B7D6-3679-422D-81CE-712F2D0524AA}"/>
                    </a:ext>
                  </a:extLst>
                </p:cNvPr>
                <p:cNvCxnSpPr/>
                <p:nvPr/>
              </p:nvCxnSpPr>
              <p:spPr>
                <a:xfrm>
                  <a:off x="5382502" y="4268214"/>
                  <a:ext cx="0" cy="5595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矢印コネクタ 77">
                  <a:extLst>
                    <a:ext uri="{FF2B5EF4-FFF2-40B4-BE49-F238E27FC236}">
                      <a16:creationId xmlns:a16="http://schemas.microsoft.com/office/drawing/2014/main" id="{2A067FE6-D71F-483C-A563-551B9E0E6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744" y="4200144"/>
                  <a:ext cx="0" cy="6349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矢印コネクタ 78">
                  <a:extLst>
                    <a:ext uri="{FF2B5EF4-FFF2-40B4-BE49-F238E27FC236}">
                      <a16:creationId xmlns:a16="http://schemas.microsoft.com/office/drawing/2014/main" id="{8EFAF23E-364C-46F0-9306-FA834813D3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986" y="4139184"/>
                  <a:ext cx="0" cy="6886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矢印コネクタ 79">
                  <a:extLst>
                    <a:ext uri="{FF2B5EF4-FFF2-40B4-BE49-F238E27FC236}">
                      <a16:creationId xmlns:a16="http://schemas.microsoft.com/office/drawing/2014/main" id="{4355DD50-B361-445B-AD05-B5A225734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2228" y="4072128"/>
                  <a:ext cx="0" cy="7629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矢印コネクタ 80">
                  <a:extLst>
                    <a:ext uri="{FF2B5EF4-FFF2-40B4-BE49-F238E27FC236}">
                      <a16:creationId xmlns:a16="http://schemas.microsoft.com/office/drawing/2014/main" id="{E4261E38-88F4-4220-8752-41AE40067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5470" y="4011168"/>
                  <a:ext cx="0" cy="8166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矢印コネクタ 81">
                  <a:extLst>
                    <a:ext uri="{FF2B5EF4-FFF2-40B4-BE49-F238E27FC236}">
                      <a16:creationId xmlns:a16="http://schemas.microsoft.com/office/drawing/2014/main" id="{1C6AC15A-15DB-4FCB-AC48-4FF7071D8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8712" y="3962400"/>
                  <a:ext cx="0" cy="872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矢印コネクタ 82">
                  <a:extLst>
                    <a:ext uri="{FF2B5EF4-FFF2-40B4-BE49-F238E27FC236}">
                      <a16:creationId xmlns:a16="http://schemas.microsoft.com/office/drawing/2014/main" id="{065D8445-C55F-4C00-8225-5951F0DE0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1954" y="3895344"/>
                  <a:ext cx="0" cy="93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矢印コネクタ 83">
                  <a:extLst>
                    <a:ext uri="{FF2B5EF4-FFF2-40B4-BE49-F238E27FC236}">
                      <a16:creationId xmlns:a16="http://schemas.microsoft.com/office/drawing/2014/main" id="{CE14C499-A9E7-4BF1-87E5-EA09C6D20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5196" y="3810000"/>
                  <a:ext cx="0" cy="10250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矢印コネクタ 84">
                  <a:extLst>
                    <a:ext uri="{FF2B5EF4-FFF2-40B4-BE49-F238E27FC236}">
                      <a16:creationId xmlns:a16="http://schemas.microsoft.com/office/drawing/2014/main" id="{D05C7A94-ADF5-4400-AEF3-B42F5F049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8438" y="3840480"/>
                  <a:ext cx="0" cy="987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矢印コネクタ 85">
                  <a:extLst>
                    <a:ext uri="{FF2B5EF4-FFF2-40B4-BE49-F238E27FC236}">
                      <a16:creationId xmlns:a16="http://schemas.microsoft.com/office/drawing/2014/main" id="{EA696266-7850-4110-81CF-7A27D0390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1680" y="3962400"/>
                  <a:ext cx="0" cy="8726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矢印コネクタ 122">
                  <a:extLst>
                    <a:ext uri="{FF2B5EF4-FFF2-40B4-BE49-F238E27FC236}">
                      <a16:creationId xmlns:a16="http://schemas.microsoft.com/office/drawing/2014/main" id="{3D2F09A1-8DA1-4D35-B8F8-C7A275692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4922" y="4090416"/>
                  <a:ext cx="0" cy="7373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矢印コネクタ 123">
                  <a:extLst>
                    <a:ext uri="{FF2B5EF4-FFF2-40B4-BE49-F238E27FC236}">
                      <a16:creationId xmlns:a16="http://schemas.microsoft.com/office/drawing/2014/main" id="{D0328CD6-5145-4E63-98AF-87D1B2DDA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18164" y="4206240"/>
                  <a:ext cx="0" cy="628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矢印コネクタ 124">
                  <a:extLst>
                    <a:ext uri="{FF2B5EF4-FFF2-40B4-BE49-F238E27FC236}">
                      <a16:creationId xmlns:a16="http://schemas.microsoft.com/office/drawing/2014/main" id="{C5E0799F-30BB-41EF-A0A4-ECC79C026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1406" y="4340860"/>
                  <a:ext cx="0" cy="4869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矢印コネクタ 125">
                  <a:extLst>
                    <a:ext uri="{FF2B5EF4-FFF2-40B4-BE49-F238E27FC236}">
                      <a16:creationId xmlns:a16="http://schemas.microsoft.com/office/drawing/2014/main" id="{4856C812-4395-4D7C-9951-37193454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4648" y="4465320"/>
                  <a:ext cx="0" cy="369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矢印コネクタ 126">
                  <a:extLst>
                    <a:ext uri="{FF2B5EF4-FFF2-40B4-BE49-F238E27FC236}">
                      <a16:creationId xmlns:a16="http://schemas.microsoft.com/office/drawing/2014/main" id="{AEB9D226-ED54-4E8C-A114-146673D30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27890" y="4592320"/>
                  <a:ext cx="0" cy="235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矢印コネクタ 127">
                  <a:extLst>
                    <a:ext uri="{FF2B5EF4-FFF2-40B4-BE49-F238E27FC236}">
                      <a16:creationId xmlns:a16="http://schemas.microsoft.com/office/drawing/2014/main" id="{394C2BB5-08B7-4E2B-95C4-B41CD4420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1136" y="4719320"/>
                  <a:ext cx="0" cy="115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フリーフォーム: 図形 128">
                  <a:extLst>
                    <a:ext uri="{FF2B5EF4-FFF2-40B4-BE49-F238E27FC236}">
                      <a16:creationId xmlns:a16="http://schemas.microsoft.com/office/drawing/2014/main" id="{B39E8571-0F3B-4A37-87E2-9F1492101044}"/>
                    </a:ext>
                  </a:extLst>
                </p:cNvPr>
                <p:cNvSpPr/>
                <p:nvPr/>
              </p:nvSpPr>
              <p:spPr>
                <a:xfrm>
                  <a:off x="3577392" y="3779520"/>
                  <a:ext cx="5025390" cy="1055559"/>
                </a:xfrm>
                <a:custGeom>
                  <a:avLst/>
                  <a:gdLst>
                    <a:gd name="connsiteX0" fmla="*/ 0 w 5067300"/>
                    <a:gd name="connsiteY0" fmla="*/ 1066800 h 1066800"/>
                    <a:gd name="connsiteX1" fmla="*/ 3390900 w 5067300"/>
                    <a:gd name="connsiteY1" fmla="*/ 0 h 1066800"/>
                    <a:gd name="connsiteX2" fmla="*/ 5067300 w 5067300"/>
                    <a:gd name="connsiteY2" fmla="*/ 1043940 h 1066800"/>
                    <a:gd name="connsiteX0" fmla="*/ 0 w 5063461"/>
                    <a:gd name="connsiteY0" fmla="*/ 1066800 h 1066800"/>
                    <a:gd name="connsiteX1" fmla="*/ 3390900 w 5063461"/>
                    <a:gd name="connsiteY1" fmla="*/ 0 h 1066800"/>
                    <a:gd name="connsiteX2" fmla="*/ 5063461 w 5063461"/>
                    <a:gd name="connsiteY2" fmla="*/ 1057417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63461" h="1066800">
                      <a:moveTo>
                        <a:pt x="0" y="1066800"/>
                      </a:moveTo>
                      <a:lnTo>
                        <a:pt x="3390900" y="0"/>
                      </a:lnTo>
                      <a:lnTo>
                        <a:pt x="5063461" y="1057417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0405C8FF-059E-4396-81A4-2A003EB15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579" y="5794586"/>
                <a:ext cx="1665787" cy="0"/>
              </a:xfrm>
              <a:prstGeom prst="straightConnector1">
                <a:avLst/>
              </a:prstGeom>
              <a:ln w="19050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6DD2D46F-4C55-4454-B904-F1E4CA7B9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1" y="5794586"/>
                <a:ext cx="3345180" cy="0"/>
              </a:xfrm>
              <a:prstGeom prst="straightConnector1">
                <a:avLst/>
              </a:prstGeom>
              <a:ln w="19050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3A9AF48A-BEE5-438C-8364-0C57E6F38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579" y="4827789"/>
                <a:ext cx="0" cy="112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9177113-98B1-46D0-958F-B88415C32A0A}"/>
                  </a:ext>
                </a:extLst>
              </p:cNvPr>
              <p:cNvSpPr txBox="1"/>
              <p:nvPr/>
            </p:nvSpPr>
            <p:spPr>
              <a:xfrm>
                <a:off x="5102957" y="5143820"/>
                <a:ext cx="40748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L</a:t>
                </a:r>
                <a:r>
                  <a:rPr kumimoji="1" lang="en-US" altLang="ja-JP" baseline="-25000" dirty="0"/>
                  <a:t>1</a:t>
                </a:r>
                <a:endParaRPr kumimoji="1" lang="ja-JP" altLang="en-US" baseline="-25000" dirty="0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0D5B04D-645D-4DEC-9892-2DA38B4746F0}"/>
                  </a:ext>
                </a:extLst>
              </p:cNvPr>
              <p:cNvSpPr txBox="1"/>
              <p:nvPr/>
            </p:nvSpPr>
            <p:spPr>
              <a:xfrm>
                <a:off x="7439187" y="5128623"/>
                <a:ext cx="40748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L</a:t>
                </a:r>
                <a:r>
                  <a:rPr kumimoji="1" lang="en-US" altLang="ja-JP" baseline="-25000" dirty="0"/>
                  <a:t>2</a:t>
                </a:r>
                <a:endParaRPr kumimoji="1" lang="ja-JP" altLang="en-US" baseline="-25000" dirty="0"/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32BCB42E-7EB0-4424-A0BA-AB0F7B6DE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7814" y="3782446"/>
                <a:ext cx="2036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FF36DFDE-584D-4D58-A808-D1E0A0843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9400" y="4835079"/>
                <a:ext cx="462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FD864A0-818E-40FD-81B6-3BADFF3305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4416" y="3774848"/>
                <a:ext cx="0" cy="1079092"/>
              </a:xfrm>
              <a:prstGeom prst="straightConnector1">
                <a:avLst/>
              </a:prstGeom>
              <a:ln w="19050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5F2F07A-EFB2-4E0B-BD85-4676DACE6AF6}"/>
                  </a:ext>
                </a:extLst>
              </p:cNvPr>
              <p:cNvSpPr txBox="1"/>
              <p:nvPr/>
            </p:nvSpPr>
            <p:spPr>
              <a:xfrm>
                <a:off x="9009265" y="4126870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 </a:t>
                </a:r>
                <a:r>
                  <a:rPr kumimoji="1" lang="en-US" altLang="ja-JP" sz="1800" dirty="0"/>
                  <a:t>ω</a:t>
                </a:r>
                <a:r>
                  <a:rPr kumimoji="1" lang="en-US" altLang="ja-JP" sz="1800" baseline="-25000" dirty="0"/>
                  <a:t>1</a:t>
                </a:r>
                <a:endParaRPr kumimoji="1" lang="ja-JP" altLang="en-US" dirty="0"/>
              </a:p>
            </p:txBody>
          </p:sp>
        </p:grpSp>
      </p:grp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CD5AA2E-C9FA-4668-94C5-4CCE53573400}"/>
              </a:ext>
            </a:extLst>
          </p:cNvPr>
          <p:cNvSpPr txBox="1"/>
          <p:nvPr/>
        </p:nvSpPr>
        <p:spPr>
          <a:xfrm>
            <a:off x="897393" y="3469543"/>
            <a:ext cx="8118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(3)</a:t>
            </a:r>
            <a:r>
              <a:rPr lang="ja-JP" altLang="en-US" sz="2800" dirty="0"/>
              <a:t>モーメントのつり合い式を求める。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ja-JP" altLang="en-US" sz="2800" dirty="0"/>
              <a:t>　 三角形分布荷重の代表点は、重心になります。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  二つの三角形荷重とその重心でモーメントを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  計算します。</a:t>
            </a:r>
            <a:endParaRPr lang="en-US" altLang="ja-JP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F8BE1784-245D-4272-989C-BC56CC003B22}"/>
                  </a:ext>
                </a:extLst>
              </p:cNvPr>
              <p:cNvSpPr txBox="1"/>
              <p:nvPr/>
            </p:nvSpPr>
            <p:spPr>
              <a:xfrm>
                <a:off x="1060295" y="5399667"/>
                <a:ext cx="10053536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a:rPr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ja-JP" sz="2400" i="1" baseline="-25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ja-JP" sz="2400" i="1" baseline="-25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ja-JP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ja-JP" sz="2400" b="0" i="1" baseline="-250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ja-JP" sz="2400" b="0" i="1" baseline="-250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ja-JP" sz="2400" b="0" i="1" baseline="-250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ja-JP" sz="2400" i="1" baseline="-25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ja-JP" sz="2400" b="0" i="1" baseline="-250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F8BE1784-245D-4272-989C-BC56CC00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95" y="5399667"/>
                <a:ext cx="10053536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717E8CB7-078A-421D-B95D-9E63A252C08D}"/>
              </a:ext>
            </a:extLst>
          </p:cNvPr>
          <p:cNvGrpSpPr/>
          <p:nvPr/>
        </p:nvGrpSpPr>
        <p:grpSpPr>
          <a:xfrm>
            <a:off x="8908378" y="3661721"/>
            <a:ext cx="3566449" cy="1526796"/>
            <a:chOff x="8314741" y="3573779"/>
            <a:chExt cx="3566449" cy="1526796"/>
          </a:xfrm>
        </p:grpSpPr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E75127E4-876C-4211-B0FE-820C57B03B74}"/>
                </a:ext>
              </a:extLst>
            </p:cNvPr>
            <p:cNvGrpSpPr/>
            <p:nvPr/>
          </p:nvGrpSpPr>
          <p:grpSpPr>
            <a:xfrm>
              <a:off x="8314741" y="4455754"/>
              <a:ext cx="461412" cy="461820"/>
              <a:chOff x="8245380" y="1823707"/>
              <a:chExt cx="461412" cy="461820"/>
            </a:xfrm>
          </p:grpSpPr>
          <p:sp>
            <p:nvSpPr>
              <p:cNvPr id="193" name="矢印: 下 192">
                <a:extLst>
                  <a:ext uri="{FF2B5EF4-FFF2-40B4-BE49-F238E27FC236}">
                    <a16:creationId xmlns:a16="http://schemas.microsoft.com/office/drawing/2014/main" id="{5422B0FD-1B5A-4051-9696-2638AB8B7266}"/>
                  </a:ext>
                </a:extLst>
              </p:cNvPr>
              <p:cNvSpPr/>
              <p:nvPr/>
            </p:nvSpPr>
            <p:spPr>
              <a:xfrm rot="10800000">
                <a:off x="8555204" y="1823707"/>
                <a:ext cx="151588" cy="322356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9EC2A665-9D7B-4453-A4C6-DA8A8BA2DE29}"/>
                  </a:ext>
                </a:extLst>
              </p:cNvPr>
              <p:cNvSpPr txBox="1"/>
              <p:nvPr/>
            </p:nvSpPr>
            <p:spPr>
              <a:xfrm>
                <a:off x="8245380" y="1916195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A</a:t>
                </a:r>
                <a:endParaRPr kumimoji="1" lang="ja-JP" altLang="en-US" baseline="-25000" dirty="0"/>
              </a:p>
            </p:txBody>
          </p:sp>
        </p:grp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6792BE4-674B-4D58-B3F4-A390E02038FE}"/>
                </a:ext>
              </a:extLst>
            </p:cNvPr>
            <p:cNvGrpSpPr/>
            <p:nvPr/>
          </p:nvGrpSpPr>
          <p:grpSpPr>
            <a:xfrm>
              <a:off x="8369242" y="3573779"/>
              <a:ext cx="3511948" cy="1526796"/>
              <a:chOff x="2941382" y="3774848"/>
              <a:chExt cx="6634064" cy="2884115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F8B62683-93F0-4524-8E8E-D0EBBF2E5E9D}"/>
                  </a:ext>
                </a:extLst>
              </p:cNvPr>
              <p:cNvSpPr/>
              <p:nvPr/>
            </p:nvSpPr>
            <p:spPr>
              <a:xfrm>
                <a:off x="3577393" y="4835079"/>
                <a:ext cx="5029200" cy="24713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二等辺三角形 143">
                <a:extLst>
                  <a:ext uri="{FF2B5EF4-FFF2-40B4-BE49-F238E27FC236}">
                    <a16:creationId xmlns:a16="http://schemas.microsoft.com/office/drawing/2014/main" id="{EA7DEAF9-46A3-415E-8274-EA35C6FD8326}"/>
                  </a:ext>
                </a:extLst>
              </p:cNvPr>
              <p:cNvSpPr/>
              <p:nvPr/>
            </p:nvSpPr>
            <p:spPr>
              <a:xfrm>
                <a:off x="3398221" y="5082214"/>
                <a:ext cx="358347" cy="308919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4B2B1E13-53A9-47E6-99AB-76CB206652C0}"/>
                  </a:ext>
                </a:extLst>
              </p:cNvPr>
              <p:cNvGrpSpPr/>
              <p:nvPr/>
            </p:nvGrpSpPr>
            <p:grpSpPr>
              <a:xfrm>
                <a:off x="8427420" y="5082214"/>
                <a:ext cx="358346" cy="392151"/>
                <a:chOff x="7790935" y="4248429"/>
                <a:chExt cx="358346" cy="392151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89" name="二等辺三角形 188">
                  <a:extLst>
                    <a:ext uri="{FF2B5EF4-FFF2-40B4-BE49-F238E27FC236}">
                      <a16:creationId xmlns:a16="http://schemas.microsoft.com/office/drawing/2014/main" id="{74EF56E5-2AA2-47CE-A9D2-916A85F0D13F}"/>
                    </a:ext>
                  </a:extLst>
                </p:cNvPr>
                <p:cNvSpPr/>
                <p:nvPr/>
              </p:nvSpPr>
              <p:spPr>
                <a:xfrm>
                  <a:off x="7790935" y="4248429"/>
                  <a:ext cx="358346" cy="308919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D76166AE-6CD4-4D3E-AC6A-85EFF048E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90935" y="4640580"/>
                  <a:ext cx="358346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937CD270-36F9-4E01-A67F-811F01AA16DC}"/>
                  </a:ext>
                </a:extLst>
              </p:cNvPr>
              <p:cNvSpPr txBox="1"/>
              <p:nvPr/>
            </p:nvSpPr>
            <p:spPr>
              <a:xfrm>
                <a:off x="2941382" y="4709160"/>
                <a:ext cx="33374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A</a:t>
                </a:r>
                <a:endParaRPr kumimoji="1" lang="ja-JP" altLang="en-US" dirty="0"/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0AFC17A-F50E-462D-9206-B06B9E567F0B}"/>
                  </a:ext>
                </a:extLst>
              </p:cNvPr>
              <p:cNvSpPr txBox="1"/>
              <p:nvPr/>
            </p:nvSpPr>
            <p:spPr>
              <a:xfrm>
                <a:off x="8620820" y="4878751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B</a:t>
                </a:r>
                <a:endParaRPr kumimoji="1" lang="ja-JP" altLang="en-US" dirty="0"/>
              </a:p>
            </p:txBody>
          </p:sp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411057B2-466E-480A-910E-C1ECF3ECE466}"/>
                  </a:ext>
                </a:extLst>
              </p:cNvPr>
              <p:cNvGrpSpPr/>
              <p:nvPr/>
            </p:nvGrpSpPr>
            <p:grpSpPr>
              <a:xfrm>
                <a:off x="3577393" y="5526951"/>
                <a:ext cx="5029200" cy="1132012"/>
                <a:chOff x="3577393" y="5128788"/>
                <a:chExt cx="5029200" cy="1132012"/>
              </a:xfrm>
            </p:grpSpPr>
            <p:grpSp>
              <p:nvGrpSpPr>
                <p:cNvPr id="184" name="グループ化 183">
                  <a:extLst>
                    <a:ext uri="{FF2B5EF4-FFF2-40B4-BE49-F238E27FC236}">
                      <a16:creationId xmlns:a16="http://schemas.microsoft.com/office/drawing/2014/main" id="{63C48FA1-9035-4CEA-89BF-216542AF2945}"/>
                    </a:ext>
                  </a:extLst>
                </p:cNvPr>
                <p:cNvGrpSpPr/>
                <p:nvPr/>
              </p:nvGrpSpPr>
              <p:grpSpPr>
                <a:xfrm>
                  <a:off x="3577393" y="5128788"/>
                  <a:ext cx="5029200" cy="1132012"/>
                  <a:chOff x="2940908" y="4860499"/>
                  <a:chExt cx="5029200" cy="1164814"/>
                </a:xfrm>
              </p:grpSpPr>
              <p:cxnSp>
                <p:nvCxnSpPr>
                  <p:cNvPr id="187" name="直線コネクタ 186">
                    <a:extLst>
                      <a:ext uri="{FF2B5EF4-FFF2-40B4-BE49-F238E27FC236}">
                        <a16:creationId xmlns:a16="http://schemas.microsoft.com/office/drawing/2014/main" id="{4A439F96-D55E-4809-AA55-9FC52C8F2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0908" y="4860499"/>
                    <a:ext cx="0" cy="11648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線コネクタ 187">
                    <a:extLst>
                      <a:ext uri="{FF2B5EF4-FFF2-40B4-BE49-F238E27FC236}">
                        <a16:creationId xmlns:a16="http://schemas.microsoft.com/office/drawing/2014/main" id="{5BF49021-8668-4DDE-8C98-5D425AC752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0108" y="4860499"/>
                    <a:ext cx="0" cy="11648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5" name="直線矢印コネクタ 184">
                  <a:extLst>
                    <a:ext uri="{FF2B5EF4-FFF2-40B4-BE49-F238E27FC236}">
                      <a16:creationId xmlns:a16="http://schemas.microsoft.com/office/drawing/2014/main" id="{F939309B-EEF6-4283-AB85-49E5CEA8A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7393" y="6014737"/>
                  <a:ext cx="5029200" cy="0"/>
                </a:xfrm>
                <a:prstGeom prst="straightConnector1">
                  <a:avLst/>
                </a:prstGeom>
                <a:ln w="19050"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58AA23C2-685A-4A4E-832B-BB13998CC0CD}"/>
                    </a:ext>
                  </a:extLst>
                </p:cNvPr>
                <p:cNvSpPr txBox="1"/>
                <p:nvPr/>
              </p:nvSpPr>
              <p:spPr>
                <a:xfrm>
                  <a:off x="6030777" y="5461178"/>
                  <a:ext cx="32252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L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C2A35671-CD54-4836-A22F-E7EA663A9D44}"/>
                  </a:ext>
                </a:extLst>
              </p:cNvPr>
              <p:cNvGrpSpPr/>
              <p:nvPr/>
            </p:nvGrpSpPr>
            <p:grpSpPr>
              <a:xfrm>
                <a:off x="3577392" y="3779520"/>
                <a:ext cx="5025390" cy="1055559"/>
                <a:chOff x="3577392" y="3779520"/>
                <a:chExt cx="5025390" cy="1055559"/>
              </a:xfrm>
            </p:grpSpPr>
            <p:cxnSp>
              <p:nvCxnSpPr>
                <p:cNvPr id="159" name="直線矢印コネクタ 158">
                  <a:extLst>
                    <a:ext uri="{FF2B5EF4-FFF2-40B4-BE49-F238E27FC236}">
                      <a16:creationId xmlns:a16="http://schemas.microsoft.com/office/drawing/2014/main" id="{FD6BBB6D-BA1D-4C73-B744-2E0A25350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6566" y="4782820"/>
                  <a:ext cx="0" cy="44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矢印コネクタ 159">
                  <a:extLst>
                    <a:ext uri="{FF2B5EF4-FFF2-40B4-BE49-F238E27FC236}">
                      <a16:creationId xmlns:a16="http://schemas.microsoft.com/office/drawing/2014/main" id="{92122173-CB54-4129-8486-3C9D8E87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9808" y="4709160"/>
                  <a:ext cx="0" cy="125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矢印コネクタ 160">
                  <a:extLst>
                    <a:ext uri="{FF2B5EF4-FFF2-40B4-BE49-F238E27FC236}">
                      <a16:creationId xmlns:a16="http://schemas.microsoft.com/office/drawing/2014/main" id="{46C045DB-FB75-4DE4-B01B-20222D3C7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3050" y="4653280"/>
                  <a:ext cx="0" cy="1745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矢印コネクタ 161">
                  <a:extLst>
                    <a:ext uri="{FF2B5EF4-FFF2-40B4-BE49-F238E27FC236}">
                      <a16:creationId xmlns:a16="http://schemas.microsoft.com/office/drawing/2014/main" id="{F785FE54-506A-4410-90FC-4E30D8A93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6292" y="4587240"/>
                  <a:ext cx="0" cy="247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矢印コネクタ 181">
                  <a:extLst>
                    <a:ext uri="{FF2B5EF4-FFF2-40B4-BE49-F238E27FC236}">
                      <a16:creationId xmlns:a16="http://schemas.microsoft.com/office/drawing/2014/main" id="{E49CB4F1-E47A-42ED-8D95-738277A98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1136" y="4719320"/>
                  <a:ext cx="0" cy="115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フリーフォーム: 図形 182">
                  <a:extLst>
                    <a:ext uri="{FF2B5EF4-FFF2-40B4-BE49-F238E27FC236}">
                      <a16:creationId xmlns:a16="http://schemas.microsoft.com/office/drawing/2014/main" id="{FEC16D33-C9D5-4F38-A46F-F5EF2E87B59C}"/>
                    </a:ext>
                  </a:extLst>
                </p:cNvPr>
                <p:cNvSpPr/>
                <p:nvPr/>
              </p:nvSpPr>
              <p:spPr>
                <a:xfrm>
                  <a:off x="3577392" y="3779520"/>
                  <a:ext cx="5025390" cy="1055559"/>
                </a:xfrm>
                <a:custGeom>
                  <a:avLst/>
                  <a:gdLst>
                    <a:gd name="connsiteX0" fmla="*/ 0 w 5067300"/>
                    <a:gd name="connsiteY0" fmla="*/ 1066800 h 1066800"/>
                    <a:gd name="connsiteX1" fmla="*/ 3390900 w 5067300"/>
                    <a:gd name="connsiteY1" fmla="*/ 0 h 1066800"/>
                    <a:gd name="connsiteX2" fmla="*/ 5067300 w 5067300"/>
                    <a:gd name="connsiteY2" fmla="*/ 1043940 h 1066800"/>
                    <a:gd name="connsiteX0" fmla="*/ 0 w 5063461"/>
                    <a:gd name="connsiteY0" fmla="*/ 1066800 h 1066800"/>
                    <a:gd name="connsiteX1" fmla="*/ 3390900 w 5063461"/>
                    <a:gd name="connsiteY1" fmla="*/ 0 h 1066800"/>
                    <a:gd name="connsiteX2" fmla="*/ 5063461 w 5063461"/>
                    <a:gd name="connsiteY2" fmla="*/ 1057417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63461" h="1066800">
                      <a:moveTo>
                        <a:pt x="0" y="1066800"/>
                      </a:moveTo>
                      <a:lnTo>
                        <a:pt x="3390900" y="0"/>
                      </a:lnTo>
                      <a:lnTo>
                        <a:pt x="5063461" y="1057417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8FE70E0E-A81C-411B-BB1E-46C3BAD0D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579" y="5794586"/>
                <a:ext cx="1665787" cy="0"/>
              </a:xfrm>
              <a:prstGeom prst="straightConnector1">
                <a:avLst/>
              </a:prstGeom>
              <a:ln w="19050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3375434D-69C2-49AE-BCEF-CA44F12FB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1" y="5794586"/>
                <a:ext cx="3345180" cy="0"/>
              </a:xfrm>
              <a:prstGeom prst="straightConnector1">
                <a:avLst/>
              </a:prstGeom>
              <a:ln w="19050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>
                <a:extLst>
                  <a:ext uri="{FF2B5EF4-FFF2-40B4-BE49-F238E27FC236}">
                    <a16:creationId xmlns:a16="http://schemas.microsoft.com/office/drawing/2014/main" id="{C341D3A5-F577-4E1A-BA99-E941D758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579" y="4827789"/>
                <a:ext cx="0" cy="112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1A3BFBED-E533-4423-86C0-F8858D7ECDA7}"/>
                  </a:ext>
                </a:extLst>
              </p:cNvPr>
              <p:cNvSpPr txBox="1"/>
              <p:nvPr/>
            </p:nvSpPr>
            <p:spPr>
              <a:xfrm>
                <a:off x="5102957" y="5143820"/>
                <a:ext cx="40748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L</a:t>
                </a:r>
                <a:r>
                  <a:rPr kumimoji="1" lang="en-US" altLang="ja-JP" baseline="-25000" dirty="0"/>
                  <a:t>1</a:t>
                </a:r>
                <a:endParaRPr kumimoji="1" lang="ja-JP" altLang="en-US" baseline="-25000" dirty="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75C3E678-8D4B-470A-8A3D-0D7B89343B15}"/>
                  </a:ext>
                </a:extLst>
              </p:cNvPr>
              <p:cNvSpPr txBox="1"/>
              <p:nvPr/>
            </p:nvSpPr>
            <p:spPr>
              <a:xfrm>
                <a:off x="7439187" y="5128623"/>
                <a:ext cx="40748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L</a:t>
                </a:r>
                <a:r>
                  <a:rPr kumimoji="1" lang="en-US" altLang="ja-JP" baseline="-25000" dirty="0"/>
                  <a:t>2</a:t>
                </a:r>
                <a:endParaRPr kumimoji="1" lang="ja-JP" altLang="en-US" baseline="-25000" dirty="0"/>
              </a:p>
            </p:txBody>
          </p: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AAFB8413-472B-4ADC-AB04-3A062A933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7814" y="3782446"/>
                <a:ext cx="2036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AC074B0C-9E2B-4BFB-B344-83C1F2770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9400" y="4835079"/>
                <a:ext cx="4622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47158E60-B67D-444E-9956-924A5DED7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4416" y="3774848"/>
                <a:ext cx="0" cy="1079092"/>
              </a:xfrm>
              <a:prstGeom prst="straightConnector1">
                <a:avLst/>
              </a:prstGeom>
              <a:ln w="19050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72D14CE5-4DFC-4DF9-B0BE-B04371EE0AF8}"/>
                  </a:ext>
                </a:extLst>
              </p:cNvPr>
              <p:cNvSpPr txBox="1"/>
              <p:nvPr/>
            </p:nvSpPr>
            <p:spPr>
              <a:xfrm>
                <a:off x="9009265" y="4126870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 </a:t>
                </a:r>
                <a:r>
                  <a:rPr kumimoji="1" lang="en-US" altLang="ja-JP" sz="1800" dirty="0"/>
                  <a:t>ω</a:t>
                </a:r>
                <a:r>
                  <a:rPr kumimoji="1" lang="en-US" altLang="ja-JP" sz="1800" baseline="-25000" dirty="0"/>
                  <a:t>1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11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603" y="1605425"/>
            <a:ext cx="11617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(3), (4) </a:t>
            </a:r>
            <a:r>
              <a:rPr lang="ja-JP" altLang="en-US" dirty="0"/>
              <a:t>では、</a:t>
            </a:r>
            <a:r>
              <a:rPr lang="en-US" altLang="ja-JP" dirty="0"/>
              <a:t>“</a:t>
            </a:r>
            <a:r>
              <a:rPr lang="ja-JP" altLang="en-US" dirty="0"/>
              <a:t>モーメント</a:t>
            </a:r>
            <a:r>
              <a:rPr lang="en-US" altLang="ja-JP" dirty="0"/>
              <a:t>” </a:t>
            </a:r>
            <a:r>
              <a:rPr lang="ja-JP" altLang="en-US" dirty="0"/>
              <a:t>のつり合い式はどう求めるのでしょうか？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 ここで下記のような常識を導入します。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『</a:t>
            </a:r>
            <a:r>
              <a:rPr lang="ja-JP" altLang="en-US" dirty="0"/>
              <a:t>分布荷重は、その</a:t>
            </a:r>
            <a:r>
              <a:rPr lang="ja-JP" altLang="en-US" i="1" dirty="0">
                <a:solidFill>
                  <a:schemeClr val="accent1"/>
                </a:solidFill>
              </a:rPr>
              <a:t>総和 </a:t>
            </a:r>
            <a:r>
              <a:rPr lang="ja-JP" altLang="en-US" dirty="0"/>
              <a:t>を</a:t>
            </a:r>
            <a:r>
              <a:rPr lang="ja-JP" altLang="en-US" i="1" dirty="0">
                <a:solidFill>
                  <a:schemeClr val="accent1"/>
                </a:solidFill>
              </a:rPr>
              <a:t>代表点</a:t>
            </a:r>
            <a:r>
              <a:rPr lang="ja-JP" altLang="en-US" i="1" dirty="0"/>
              <a:t> </a:t>
            </a:r>
            <a:r>
              <a:rPr lang="ja-JP" altLang="en-US" dirty="0"/>
              <a:t>に働く</a:t>
            </a:r>
            <a:r>
              <a:rPr lang="ja-JP" altLang="en-US" i="1" dirty="0"/>
              <a:t>集中荷重</a:t>
            </a:r>
            <a:r>
              <a:rPr lang="ja-JP" altLang="en-US" dirty="0"/>
              <a:t>と見て良い</a:t>
            </a:r>
            <a:r>
              <a:rPr lang="en-US" altLang="ja-JP" dirty="0"/>
              <a:t>』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chemeClr val="accent1"/>
                </a:solidFill>
              </a:rPr>
              <a:t>総和</a:t>
            </a:r>
            <a:r>
              <a:rPr lang="ja-JP" altLang="en-US" dirty="0"/>
              <a:t>とは、</a:t>
            </a:r>
            <a:r>
              <a:rPr lang="en-US" altLang="ja-JP" dirty="0"/>
              <a:t>W (ω</a:t>
            </a:r>
            <a:r>
              <a:rPr lang="ja-JP" altLang="en-US" dirty="0"/>
              <a:t>･</a:t>
            </a:r>
            <a:r>
              <a:rPr lang="en-US" altLang="ja-JP" dirty="0"/>
              <a:t>L)</a:t>
            </a:r>
            <a:r>
              <a:rPr lang="ja-JP" altLang="en-US" dirty="0"/>
              <a:t>のことですが、</a:t>
            </a:r>
            <a:r>
              <a:rPr lang="ja-JP" altLang="en-US" dirty="0">
                <a:solidFill>
                  <a:schemeClr val="accent1"/>
                </a:solidFill>
              </a:rPr>
              <a:t>代表点</a:t>
            </a:r>
            <a:r>
              <a:rPr lang="ja-JP" altLang="en-US" dirty="0"/>
              <a:t>とはどこでしょうか？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</a:t>
            </a:r>
            <a:r>
              <a:rPr lang="ja-JP" altLang="en-US" dirty="0">
                <a:solidFill>
                  <a:srgbClr val="0070C0"/>
                </a:solidFill>
              </a:rPr>
              <a:t>重心点</a:t>
            </a:r>
            <a:r>
              <a:rPr lang="ja-JP" altLang="en-US" dirty="0"/>
              <a:t>になります。本モデルでは梁中央</a:t>
            </a:r>
            <a:r>
              <a:rPr lang="en-US" altLang="ja-JP" dirty="0"/>
              <a:t>(L/2) </a:t>
            </a:r>
            <a:r>
              <a:rPr lang="ja-JP" altLang="en-US" dirty="0"/>
              <a:t>になります。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従って前回と同じ、中央集中荷重ｰ単純梁へのモデル変換が可能です。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1c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A66DDC42-BDDF-4E9F-B09E-C99C0303B7C1}"/>
              </a:ext>
            </a:extLst>
          </p:cNvPr>
          <p:cNvGrpSpPr/>
          <p:nvPr/>
        </p:nvGrpSpPr>
        <p:grpSpPr>
          <a:xfrm>
            <a:off x="666548" y="4920029"/>
            <a:ext cx="2619292" cy="1676763"/>
            <a:chOff x="9130067" y="4143952"/>
            <a:chExt cx="2619292" cy="1676763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6FAB2ADC-9230-4FC8-BC7F-4DCDD4B5CE57}"/>
                </a:ext>
              </a:extLst>
            </p:cNvPr>
            <p:cNvGrpSpPr/>
            <p:nvPr/>
          </p:nvGrpSpPr>
          <p:grpSpPr>
            <a:xfrm>
              <a:off x="9130067" y="4932284"/>
              <a:ext cx="2619292" cy="888431"/>
              <a:chOff x="7749675" y="4730061"/>
              <a:chExt cx="2619292" cy="888431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28B04FE7-37EB-4121-A0A6-B63AFD405935}"/>
                  </a:ext>
                </a:extLst>
              </p:cNvPr>
              <p:cNvGrpSpPr/>
              <p:nvPr/>
            </p:nvGrpSpPr>
            <p:grpSpPr>
              <a:xfrm>
                <a:off x="7749675" y="4730061"/>
                <a:ext cx="2619292" cy="694795"/>
                <a:chOff x="2939820" y="4853035"/>
                <a:chExt cx="6087356" cy="1614735"/>
              </a:xfrm>
            </p:grpSpPr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A674A27B-B750-4D45-A9F5-C4C70E3B02CA}"/>
                    </a:ext>
                  </a:extLst>
                </p:cNvPr>
                <p:cNvGrpSpPr/>
                <p:nvPr/>
              </p:nvGrpSpPr>
              <p:grpSpPr>
                <a:xfrm>
                  <a:off x="2939820" y="4853035"/>
                  <a:ext cx="6087356" cy="844712"/>
                  <a:chOff x="2932714" y="4284075"/>
                  <a:chExt cx="6087356" cy="844712"/>
                </a:xfrm>
              </p:grpSpPr>
              <p:sp>
                <p:nvSpPr>
                  <p:cNvPr id="76" name="正方形/長方形 75">
                    <a:extLst>
                      <a:ext uri="{FF2B5EF4-FFF2-40B4-BE49-F238E27FC236}">
                        <a16:creationId xmlns:a16="http://schemas.microsoft.com/office/drawing/2014/main" id="{C194638E-755F-47C2-BBD6-8BEDBC78656B}"/>
                      </a:ext>
                    </a:extLst>
                  </p:cNvPr>
                  <p:cNvSpPr/>
                  <p:nvPr/>
                </p:nvSpPr>
                <p:spPr>
                  <a:xfrm>
                    <a:off x="3581400" y="4489501"/>
                    <a:ext cx="5029200" cy="24713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二等辺三角形 76">
                    <a:extLst>
                      <a:ext uri="{FF2B5EF4-FFF2-40B4-BE49-F238E27FC236}">
                        <a16:creationId xmlns:a16="http://schemas.microsoft.com/office/drawing/2014/main" id="{4BF5CF31-823F-4C16-B288-D07CDC3E8BC7}"/>
                      </a:ext>
                    </a:extLst>
                  </p:cNvPr>
                  <p:cNvSpPr/>
                  <p:nvPr/>
                </p:nvSpPr>
                <p:spPr>
                  <a:xfrm>
                    <a:off x="3402227" y="4736636"/>
                    <a:ext cx="358346" cy="308919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78" name="グループ化 77">
                    <a:extLst>
                      <a:ext uri="{FF2B5EF4-FFF2-40B4-BE49-F238E27FC236}">
                        <a16:creationId xmlns:a16="http://schemas.microsoft.com/office/drawing/2014/main" id="{FA855C86-638D-4E78-9101-276FADF417E5}"/>
                      </a:ext>
                    </a:extLst>
                  </p:cNvPr>
                  <p:cNvGrpSpPr/>
                  <p:nvPr/>
                </p:nvGrpSpPr>
                <p:grpSpPr>
                  <a:xfrm>
                    <a:off x="8431427" y="4736636"/>
                    <a:ext cx="358346" cy="392151"/>
                    <a:chOff x="7790935" y="4248429"/>
                    <a:chExt cx="358346" cy="392151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81" name="二等辺三角形 80">
                      <a:extLst>
                        <a:ext uri="{FF2B5EF4-FFF2-40B4-BE49-F238E27FC236}">
                          <a16:creationId xmlns:a16="http://schemas.microsoft.com/office/drawing/2014/main" id="{88013146-4D70-4131-A8ED-D3FEFBC65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0935" y="4248429"/>
                      <a:ext cx="358346" cy="308919"/>
                    </a:xfrm>
                    <a:prstGeom prst="triangle">
                      <a:avLst/>
                    </a:prstGeom>
                    <a:grpFill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82" name="直線コネクタ 81">
                      <a:extLst>
                        <a:ext uri="{FF2B5EF4-FFF2-40B4-BE49-F238E27FC236}">
                          <a16:creationId xmlns:a16="http://schemas.microsoft.com/office/drawing/2014/main" id="{4BCFD368-D6A3-433A-8B5F-3E3701785C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90935" y="4640580"/>
                      <a:ext cx="358346" cy="0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E5D054A-FE4E-4946-B853-5D3112C91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2714" y="4304835"/>
                    <a:ext cx="333747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A</a:t>
                    </a:r>
                    <a:endParaRPr kumimoji="1" lang="ja-JP" altLang="en-US" dirty="0"/>
                  </a:p>
                </p:txBody>
              </p:sp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263CF089-C2E7-476C-AC9B-3188AD9036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78310" y="4284075"/>
                    <a:ext cx="34176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B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74" name="矢印: 下 73">
                  <a:extLst>
                    <a:ext uri="{FF2B5EF4-FFF2-40B4-BE49-F238E27FC236}">
                      <a16:creationId xmlns:a16="http://schemas.microsoft.com/office/drawing/2014/main" id="{35BF6E1F-A905-4E50-9CB7-A1883E5208D2}"/>
                    </a:ext>
                  </a:extLst>
                </p:cNvPr>
                <p:cNvSpPr/>
                <p:nvPr/>
              </p:nvSpPr>
              <p:spPr>
                <a:xfrm rot="10800000">
                  <a:off x="3412357" y="5718601"/>
                  <a:ext cx="352298" cy="749169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rgbClr val="FF33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矢印: 下 74">
                  <a:extLst>
                    <a:ext uri="{FF2B5EF4-FFF2-40B4-BE49-F238E27FC236}">
                      <a16:creationId xmlns:a16="http://schemas.microsoft.com/office/drawing/2014/main" id="{8F41A6BD-F416-456A-97F1-0D0614C86554}"/>
                    </a:ext>
                  </a:extLst>
                </p:cNvPr>
                <p:cNvSpPr/>
                <p:nvPr/>
              </p:nvSpPr>
              <p:spPr>
                <a:xfrm rot="10800000">
                  <a:off x="8455784" y="5718600"/>
                  <a:ext cx="352298" cy="749169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rgbClr val="FF33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FB14704-DDBD-4776-9319-8C733337109D}"/>
                  </a:ext>
                </a:extLst>
              </p:cNvPr>
              <p:cNvSpPr txBox="1"/>
              <p:nvPr/>
            </p:nvSpPr>
            <p:spPr>
              <a:xfrm>
                <a:off x="8018645" y="5221384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A</a:t>
                </a:r>
                <a:endParaRPr kumimoji="1" lang="ja-JP" altLang="en-US" baseline="-25000" dirty="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BAD21651-3075-420E-B7D2-725D8A8B6349}"/>
                  </a:ext>
                </a:extLst>
              </p:cNvPr>
              <p:cNvSpPr txBox="1"/>
              <p:nvPr/>
            </p:nvSpPr>
            <p:spPr>
              <a:xfrm>
                <a:off x="9789978" y="524916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B</a:t>
                </a:r>
                <a:endParaRPr kumimoji="1" lang="ja-JP" altLang="en-US" baseline="-25000" dirty="0"/>
              </a:p>
            </p:txBody>
          </p: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E7ABD94-7B02-4963-854E-EA73A35939C3}"/>
                </a:ext>
              </a:extLst>
            </p:cNvPr>
            <p:cNvSpPr txBox="1"/>
            <p:nvPr/>
          </p:nvSpPr>
          <p:spPr>
            <a:xfrm>
              <a:off x="9919913" y="414395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 </a:t>
              </a:r>
              <a:r>
                <a:rPr lang="en-US" altLang="ja-JP" dirty="0"/>
                <a:t>ω</a:t>
              </a:r>
              <a:r>
                <a:rPr lang="ja-JP" altLang="en-US" dirty="0"/>
                <a:t>･</a:t>
              </a:r>
              <a:r>
                <a:rPr lang="en-US" altLang="ja-JP" dirty="0"/>
                <a:t>L = W</a:t>
              </a:r>
              <a:endParaRPr kumimoji="1" lang="ja-JP" altLang="en-US" dirty="0"/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CBECC268-38DA-4CF9-9910-953AD332952F}"/>
                </a:ext>
              </a:extLst>
            </p:cNvPr>
            <p:cNvGrpSpPr/>
            <p:nvPr/>
          </p:nvGrpSpPr>
          <p:grpSpPr>
            <a:xfrm>
              <a:off x="9409186" y="4682020"/>
              <a:ext cx="2163984" cy="346319"/>
              <a:chOff x="9409186" y="4463219"/>
              <a:chExt cx="2163984" cy="346319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A95D341F-AD1E-4FAF-8FBD-7F62A0FC14BC}"/>
                  </a:ext>
                </a:extLst>
              </p:cNvPr>
              <p:cNvSpPr/>
              <p:nvPr/>
            </p:nvSpPr>
            <p:spPr>
              <a:xfrm>
                <a:off x="9409186" y="4463220"/>
                <a:ext cx="2163984" cy="341864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E54CB872-442D-4320-BBA9-D1CB6F163228}"/>
                  </a:ext>
                </a:extLst>
              </p:cNvPr>
              <p:cNvCxnSpPr/>
              <p:nvPr/>
            </p:nvCxnSpPr>
            <p:spPr>
              <a:xfrm>
                <a:off x="9538394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448A0326-E7A1-4C86-B479-D5B0946DF6A5}"/>
                  </a:ext>
                </a:extLst>
              </p:cNvPr>
              <p:cNvCxnSpPr/>
              <p:nvPr/>
            </p:nvCxnSpPr>
            <p:spPr>
              <a:xfrm>
                <a:off x="9665567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A3456A25-7873-458D-B27E-38E6F8306F5D}"/>
                  </a:ext>
                </a:extLst>
              </p:cNvPr>
              <p:cNvCxnSpPr/>
              <p:nvPr/>
            </p:nvCxnSpPr>
            <p:spPr>
              <a:xfrm>
                <a:off x="9792740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C5F1857A-48CD-4C35-BFD8-4D853C0B02F6}"/>
                  </a:ext>
                </a:extLst>
              </p:cNvPr>
              <p:cNvCxnSpPr/>
              <p:nvPr/>
            </p:nvCxnSpPr>
            <p:spPr>
              <a:xfrm>
                <a:off x="9919913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B00DEA34-C93F-4974-B15D-E028580E067A}"/>
                  </a:ext>
                </a:extLst>
              </p:cNvPr>
              <p:cNvCxnSpPr/>
              <p:nvPr/>
            </p:nvCxnSpPr>
            <p:spPr>
              <a:xfrm>
                <a:off x="10047086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D02DAE6C-6828-454D-B2AC-701DC482C2A5}"/>
                  </a:ext>
                </a:extLst>
              </p:cNvPr>
              <p:cNvCxnSpPr/>
              <p:nvPr/>
            </p:nvCxnSpPr>
            <p:spPr>
              <a:xfrm>
                <a:off x="10174259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D4FFFC16-44BE-457F-AEEA-F317652AE8DA}"/>
                  </a:ext>
                </a:extLst>
              </p:cNvPr>
              <p:cNvCxnSpPr/>
              <p:nvPr/>
            </p:nvCxnSpPr>
            <p:spPr>
              <a:xfrm>
                <a:off x="10301432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D33C309C-1487-4C33-B4E4-0832B19D9ECC}"/>
                  </a:ext>
                </a:extLst>
              </p:cNvPr>
              <p:cNvCxnSpPr/>
              <p:nvPr/>
            </p:nvCxnSpPr>
            <p:spPr>
              <a:xfrm>
                <a:off x="10428605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42083970-45AD-411A-9A91-890EAD8EA407}"/>
                  </a:ext>
                </a:extLst>
              </p:cNvPr>
              <p:cNvCxnSpPr/>
              <p:nvPr/>
            </p:nvCxnSpPr>
            <p:spPr>
              <a:xfrm>
                <a:off x="10555778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8550741D-880C-4B8D-8B38-2A3F040B842D}"/>
                  </a:ext>
                </a:extLst>
              </p:cNvPr>
              <p:cNvCxnSpPr/>
              <p:nvPr/>
            </p:nvCxnSpPr>
            <p:spPr>
              <a:xfrm>
                <a:off x="10682951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5DC29267-1978-4DAD-B8DE-FB5A9F182651}"/>
                  </a:ext>
                </a:extLst>
              </p:cNvPr>
              <p:cNvCxnSpPr/>
              <p:nvPr/>
            </p:nvCxnSpPr>
            <p:spPr>
              <a:xfrm>
                <a:off x="10810124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6266137A-12FC-44CB-8C9B-A8DB582F7F9C}"/>
                  </a:ext>
                </a:extLst>
              </p:cNvPr>
              <p:cNvCxnSpPr/>
              <p:nvPr/>
            </p:nvCxnSpPr>
            <p:spPr>
              <a:xfrm>
                <a:off x="10937297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B362A487-2DBB-4D15-A33C-1C09DCCFB6CA}"/>
                  </a:ext>
                </a:extLst>
              </p:cNvPr>
              <p:cNvCxnSpPr/>
              <p:nvPr/>
            </p:nvCxnSpPr>
            <p:spPr>
              <a:xfrm>
                <a:off x="11064470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9885456A-0CB4-47EC-94C3-D26F83383710}"/>
                  </a:ext>
                </a:extLst>
              </p:cNvPr>
              <p:cNvCxnSpPr/>
              <p:nvPr/>
            </p:nvCxnSpPr>
            <p:spPr>
              <a:xfrm>
                <a:off x="11191643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CCBF30F8-B48E-4A41-847D-1119570D3951}"/>
                  </a:ext>
                </a:extLst>
              </p:cNvPr>
              <p:cNvCxnSpPr/>
              <p:nvPr/>
            </p:nvCxnSpPr>
            <p:spPr>
              <a:xfrm>
                <a:off x="11318816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4A450C74-25A4-4236-977B-AED5059E2E93}"/>
                  </a:ext>
                </a:extLst>
              </p:cNvPr>
              <p:cNvCxnSpPr/>
              <p:nvPr/>
            </p:nvCxnSpPr>
            <p:spPr>
              <a:xfrm>
                <a:off x="11445989" y="4467673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C59C9D64-1E42-4849-BBD7-E0B52FA9B175}"/>
                  </a:ext>
                </a:extLst>
              </p:cNvPr>
              <p:cNvCxnSpPr/>
              <p:nvPr/>
            </p:nvCxnSpPr>
            <p:spPr>
              <a:xfrm>
                <a:off x="9411221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29985D19-0013-4C2D-9A3A-E443C0D14544}"/>
                  </a:ext>
                </a:extLst>
              </p:cNvPr>
              <p:cNvCxnSpPr/>
              <p:nvPr/>
            </p:nvCxnSpPr>
            <p:spPr>
              <a:xfrm>
                <a:off x="11573170" y="4463219"/>
                <a:ext cx="0" cy="341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矢印: 右 4">
            <a:extLst>
              <a:ext uri="{FF2B5EF4-FFF2-40B4-BE49-F238E27FC236}">
                <a16:creationId xmlns:a16="http://schemas.microsoft.com/office/drawing/2014/main" id="{96D2401D-E6E6-4C5A-85AE-7760478E278F}"/>
              </a:ext>
            </a:extLst>
          </p:cNvPr>
          <p:cNvSpPr/>
          <p:nvPr/>
        </p:nvSpPr>
        <p:spPr>
          <a:xfrm>
            <a:off x="3537841" y="5474787"/>
            <a:ext cx="407773" cy="56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0AB44DB-3ABB-44F6-B7E6-8E9E8B611895}"/>
              </a:ext>
            </a:extLst>
          </p:cNvPr>
          <p:cNvGrpSpPr/>
          <p:nvPr/>
        </p:nvGrpSpPr>
        <p:grpSpPr>
          <a:xfrm>
            <a:off x="4169006" y="4822672"/>
            <a:ext cx="2619292" cy="1746344"/>
            <a:chOff x="7749675" y="3872148"/>
            <a:chExt cx="2619292" cy="1746344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EEF7011D-F3B4-4AE2-80A3-D1310DAA357B}"/>
                </a:ext>
              </a:extLst>
            </p:cNvPr>
            <p:cNvGrpSpPr/>
            <p:nvPr/>
          </p:nvGrpSpPr>
          <p:grpSpPr>
            <a:xfrm>
              <a:off x="7749675" y="3872148"/>
              <a:ext cx="2619292" cy="1552706"/>
              <a:chOff x="2939820" y="2859209"/>
              <a:chExt cx="6087356" cy="3608561"/>
            </a:xfrm>
          </p:grpSpPr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7DED1EC7-2C40-44F8-AC04-A63464ED68A4}"/>
                  </a:ext>
                </a:extLst>
              </p:cNvPr>
              <p:cNvGrpSpPr/>
              <p:nvPr/>
            </p:nvGrpSpPr>
            <p:grpSpPr>
              <a:xfrm>
                <a:off x="2939820" y="2859209"/>
                <a:ext cx="6087356" cy="2838538"/>
                <a:chOff x="2932714" y="2290249"/>
                <a:chExt cx="6087356" cy="2838538"/>
              </a:xfrm>
            </p:grpSpPr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185F00C1-6EA6-43C5-9488-5C2DFDB121F3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二等辺三角形 90">
                  <a:extLst>
                    <a:ext uri="{FF2B5EF4-FFF2-40B4-BE49-F238E27FC236}">
                      <a16:creationId xmlns:a16="http://schemas.microsoft.com/office/drawing/2014/main" id="{489FA9E4-762C-403F-A0F6-AC421CB3C043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92" name="グループ化 91">
                  <a:extLst>
                    <a:ext uri="{FF2B5EF4-FFF2-40B4-BE49-F238E27FC236}">
                      <a16:creationId xmlns:a16="http://schemas.microsoft.com/office/drawing/2014/main" id="{87F6704E-8CCA-43AA-8F69-9F9B9B03AF44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97" name="二等辺三角形 96">
                    <a:extLst>
                      <a:ext uri="{FF2B5EF4-FFF2-40B4-BE49-F238E27FC236}">
                        <a16:creationId xmlns:a16="http://schemas.microsoft.com/office/drawing/2014/main" id="{CA0B900F-25F9-441A-8CB4-BBAD2AEDDDF7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8" name="直線コネクタ 97">
                    <a:extLst>
                      <a:ext uri="{FF2B5EF4-FFF2-40B4-BE49-F238E27FC236}">
                        <a16:creationId xmlns:a16="http://schemas.microsoft.com/office/drawing/2014/main" id="{ADC2DB4D-A346-440D-A668-37756EFA7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矢印: 下 92">
                  <a:extLst>
                    <a:ext uri="{FF2B5EF4-FFF2-40B4-BE49-F238E27FC236}">
                      <a16:creationId xmlns:a16="http://schemas.microsoft.com/office/drawing/2014/main" id="{C1670395-EAEA-4C26-848D-D0DF88A70F9A}"/>
                    </a:ext>
                  </a:extLst>
                </p:cNvPr>
                <p:cNvSpPr/>
                <p:nvPr/>
              </p:nvSpPr>
              <p:spPr>
                <a:xfrm>
                  <a:off x="5925065" y="2999913"/>
                  <a:ext cx="352298" cy="1489588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2F3F2879-1F60-4898-BCA5-C9391128CDBF}"/>
                    </a:ext>
                  </a:extLst>
                </p:cNvPr>
                <p:cNvSpPr txBox="1"/>
                <p:nvPr/>
              </p:nvSpPr>
              <p:spPr>
                <a:xfrm>
                  <a:off x="5696530" y="2290249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0EF8A1D3-4740-4DB6-9FDB-2D745660E50A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DA67F78B-EA19-4FC5-BF01-AEC79102F262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88" name="矢印: 下 87">
                <a:extLst>
                  <a:ext uri="{FF2B5EF4-FFF2-40B4-BE49-F238E27FC236}">
                    <a16:creationId xmlns:a16="http://schemas.microsoft.com/office/drawing/2014/main" id="{19423F5D-6A11-4936-9CDD-17FE9111AE09}"/>
                  </a:ext>
                </a:extLst>
              </p:cNvPr>
              <p:cNvSpPr/>
              <p:nvPr/>
            </p:nvSpPr>
            <p:spPr>
              <a:xfrm rot="10800000">
                <a:off x="3412357" y="5718601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矢印: 下 88">
                <a:extLst>
                  <a:ext uri="{FF2B5EF4-FFF2-40B4-BE49-F238E27FC236}">
                    <a16:creationId xmlns:a16="http://schemas.microsoft.com/office/drawing/2014/main" id="{3D6EC9E4-AE4A-4F16-9110-771A05092020}"/>
                  </a:ext>
                </a:extLst>
              </p:cNvPr>
              <p:cNvSpPr/>
              <p:nvPr/>
            </p:nvSpPr>
            <p:spPr>
              <a:xfrm rot="10800000">
                <a:off x="8455784" y="5718600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A5CF10CB-5590-4773-A240-94BCA2D2A0D0}"/>
                </a:ext>
              </a:extLst>
            </p:cNvPr>
            <p:cNvSpPr txBox="1"/>
            <p:nvPr/>
          </p:nvSpPr>
          <p:spPr>
            <a:xfrm>
              <a:off x="8018645" y="5221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A</a:t>
              </a:r>
              <a:endParaRPr kumimoji="1" lang="ja-JP" altLang="en-US" baseline="-25000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52D002CE-6803-4C11-ADAF-1A46AD447ADF}"/>
                </a:ext>
              </a:extLst>
            </p:cNvPr>
            <p:cNvSpPr txBox="1"/>
            <p:nvPr/>
          </p:nvSpPr>
          <p:spPr>
            <a:xfrm>
              <a:off x="9789978" y="524916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B</a:t>
              </a:r>
              <a:endParaRPr kumimoji="1" lang="ja-JP" altLang="en-US" baseline="-25000" dirty="0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A38966-E616-4C99-B39D-74AF927D4C75}"/>
              </a:ext>
            </a:extLst>
          </p:cNvPr>
          <p:cNvSpPr txBox="1"/>
          <p:nvPr/>
        </p:nvSpPr>
        <p:spPr>
          <a:xfrm>
            <a:off x="6990691" y="4793693"/>
            <a:ext cx="445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結局、前回と同じモデルになります。</a:t>
            </a:r>
            <a:endParaRPr kumimoji="1" lang="en-US" altLang="ja-JP" sz="2000" dirty="0"/>
          </a:p>
          <a:p>
            <a:r>
              <a:rPr kumimoji="1" lang="ja-JP" altLang="en-US" sz="2000" dirty="0"/>
              <a:t>反力求算は前回と同じなので割愛。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F3D59FB2-0D81-46A7-89FF-3DC7B64CA315}"/>
              </a:ext>
            </a:extLst>
          </p:cNvPr>
          <p:cNvCxnSpPr/>
          <p:nvPr/>
        </p:nvCxnSpPr>
        <p:spPr>
          <a:xfrm>
            <a:off x="7246772" y="5801949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2FB17271-886E-439A-81EE-17A40F4CC0E2}"/>
                  </a:ext>
                </a:extLst>
              </p:cNvPr>
              <p:cNvSpPr txBox="1"/>
              <p:nvPr/>
            </p:nvSpPr>
            <p:spPr>
              <a:xfrm>
                <a:off x="8278643" y="5463723"/>
                <a:ext cx="2835364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(=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) 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2FB17271-886E-439A-81EE-17A40F4C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43" y="5463723"/>
                <a:ext cx="2835364" cy="522515"/>
              </a:xfrm>
              <a:prstGeom prst="rect">
                <a:avLst/>
              </a:prstGeom>
              <a:blipFill>
                <a:blip r:embed="rId2"/>
                <a:stretch>
                  <a:fillRect t="-1163" r="-7957" b="-22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D7BEEF4-0960-4133-97E3-AE36E69CCB24}"/>
              </a:ext>
            </a:extLst>
          </p:cNvPr>
          <p:cNvGrpSpPr/>
          <p:nvPr/>
        </p:nvGrpSpPr>
        <p:grpSpPr>
          <a:xfrm>
            <a:off x="4442238" y="5411932"/>
            <a:ext cx="2173864" cy="343945"/>
            <a:chOff x="7757070" y="4410453"/>
            <a:chExt cx="2173864" cy="343945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0DD341C3-39E7-400F-A3EB-D60659823DA1}"/>
                </a:ext>
              </a:extLst>
            </p:cNvPr>
            <p:cNvSpPr/>
            <p:nvPr/>
          </p:nvSpPr>
          <p:spPr>
            <a:xfrm>
              <a:off x="7757070" y="4410453"/>
              <a:ext cx="2173864" cy="34394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lt1"/>
                </a:solidFill>
              </a:endParaRPr>
            </a:p>
          </p:txBody>
        </p: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958B2C90-E941-4A54-A735-DDCB9DA8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9356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0735D99E-8D6D-4F56-A160-B5E35B7C0543}"/>
                </a:ext>
              </a:extLst>
            </p:cNvPr>
            <p:cNvCxnSpPr>
              <a:cxnSpLocks/>
            </p:cNvCxnSpPr>
            <p:nvPr/>
          </p:nvCxnSpPr>
          <p:spPr>
            <a:xfrm>
              <a:off x="799981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2DE99DD7-D7F2-48F8-8816-139C96F6374A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72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2D821A39-1616-4A68-A975-76F1FB75DD3E}"/>
                </a:ext>
              </a:extLst>
            </p:cNvPr>
            <p:cNvCxnSpPr>
              <a:cxnSpLocks/>
            </p:cNvCxnSpPr>
            <p:nvPr/>
          </p:nvCxnSpPr>
          <p:spPr>
            <a:xfrm>
              <a:off x="8240730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32B6DF47-DEE2-4E78-B644-81A2E8F62019}"/>
                </a:ext>
              </a:extLst>
            </p:cNvPr>
            <p:cNvCxnSpPr>
              <a:cxnSpLocks/>
            </p:cNvCxnSpPr>
            <p:nvPr/>
          </p:nvCxnSpPr>
          <p:spPr>
            <a:xfrm>
              <a:off x="7758898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90B5966A-A98C-46DF-BF5D-26027CBB401A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46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28E9BD52-BD3A-436D-8333-195786C0F3F5}"/>
                </a:ext>
              </a:extLst>
            </p:cNvPr>
            <p:cNvCxnSpPr>
              <a:cxnSpLocks/>
            </p:cNvCxnSpPr>
            <p:nvPr/>
          </p:nvCxnSpPr>
          <p:spPr>
            <a:xfrm>
              <a:off x="860210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5FA5F79E-66C4-4DFF-A902-CC106B713498}"/>
                </a:ext>
              </a:extLst>
            </p:cNvPr>
            <p:cNvCxnSpPr>
              <a:cxnSpLocks/>
            </p:cNvCxnSpPr>
            <p:nvPr/>
          </p:nvCxnSpPr>
          <p:spPr>
            <a:xfrm>
              <a:off x="8722562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F2A4D13A-A3E5-4F0B-86AB-4CA8554A188B}"/>
                </a:ext>
              </a:extLst>
            </p:cNvPr>
            <p:cNvCxnSpPr>
              <a:cxnSpLocks/>
            </p:cNvCxnSpPr>
            <p:nvPr/>
          </p:nvCxnSpPr>
          <p:spPr>
            <a:xfrm>
              <a:off x="8843020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3F642E9C-6BC7-4C7B-95E8-6B7DD8874195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88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CB6919EE-3A0C-4756-9047-AE847CCB6F45}"/>
                </a:ext>
              </a:extLst>
            </p:cNvPr>
            <p:cNvCxnSpPr>
              <a:cxnSpLocks/>
            </p:cNvCxnSpPr>
            <p:nvPr/>
          </p:nvCxnSpPr>
          <p:spPr>
            <a:xfrm>
              <a:off x="9083936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85F4A406-E651-4C48-8C1B-84D0F6240E71}"/>
                </a:ext>
              </a:extLst>
            </p:cNvPr>
            <p:cNvCxnSpPr>
              <a:cxnSpLocks/>
            </p:cNvCxnSpPr>
            <p:nvPr/>
          </p:nvCxnSpPr>
          <p:spPr>
            <a:xfrm>
              <a:off x="920439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356A07C7-1579-49C5-9A61-EE06BB5BC6FD}"/>
                </a:ext>
              </a:extLst>
            </p:cNvPr>
            <p:cNvCxnSpPr>
              <a:cxnSpLocks/>
            </p:cNvCxnSpPr>
            <p:nvPr/>
          </p:nvCxnSpPr>
          <p:spPr>
            <a:xfrm>
              <a:off x="8963478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7183700B-6545-4878-8092-043F2396B014}"/>
                </a:ext>
              </a:extLst>
            </p:cNvPr>
            <p:cNvCxnSpPr>
              <a:cxnSpLocks/>
            </p:cNvCxnSpPr>
            <p:nvPr/>
          </p:nvCxnSpPr>
          <p:spPr>
            <a:xfrm>
              <a:off x="9324852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BBABEF70-33C0-4422-B3E8-BF40D00D38AC}"/>
                </a:ext>
              </a:extLst>
            </p:cNvPr>
            <p:cNvCxnSpPr>
              <a:cxnSpLocks/>
            </p:cNvCxnSpPr>
            <p:nvPr/>
          </p:nvCxnSpPr>
          <p:spPr>
            <a:xfrm>
              <a:off x="9445310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4684AF68-43B3-4190-9D4B-88D46FEF158B}"/>
                </a:ext>
              </a:extLst>
            </p:cNvPr>
            <p:cNvCxnSpPr>
              <a:cxnSpLocks/>
            </p:cNvCxnSpPr>
            <p:nvPr/>
          </p:nvCxnSpPr>
          <p:spPr>
            <a:xfrm>
              <a:off x="9565768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56BB3C5C-136E-4F80-985F-2080634F3F79}"/>
                </a:ext>
              </a:extLst>
            </p:cNvPr>
            <p:cNvCxnSpPr>
              <a:cxnSpLocks/>
            </p:cNvCxnSpPr>
            <p:nvPr/>
          </p:nvCxnSpPr>
          <p:spPr>
            <a:xfrm>
              <a:off x="980668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7072CAE4-D5B0-4218-9106-DA32AD545306}"/>
                </a:ext>
              </a:extLst>
            </p:cNvPr>
            <p:cNvCxnSpPr>
              <a:cxnSpLocks/>
            </p:cNvCxnSpPr>
            <p:nvPr/>
          </p:nvCxnSpPr>
          <p:spPr>
            <a:xfrm>
              <a:off x="9927134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4EA2A0C9-DB0E-407C-AC68-269866A03E7E}"/>
                </a:ext>
              </a:extLst>
            </p:cNvPr>
            <p:cNvCxnSpPr>
              <a:cxnSpLocks/>
            </p:cNvCxnSpPr>
            <p:nvPr/>
          </p:nvCxnSpPr>
          <p:spPr>
            <a:xfrm>
              <a:off x="9686226" y="4412533"/>
              <a:ext cx="0" cy="341865"/>
            </a:xfrm>
            <a:prstGeom prst="straightConnector1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9484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278079"/>
            <a:ext cx="109698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(4) </a:t>
            </a:r>
            <a:r>
              <a:rPr lang="ja-JP" altLang="en-US" dirty="0"/>
              <a:t>“区間” 毎に </a:t>
            </a:r>
            <a:r>
              <a:rPr lang="en-US" altLang="ja-JP" dirty="0"/>
              <a:t>Mx</a:t>
            </a:r>
            <a:r>
              <a:rPr lang="ja-JP" altLang="en-US" dirty="0"/>
              <a:t>を求める。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材軸の着目</a:t>
            </a:r>
            <a:r>
              <a:rPr lang="en-US" altLang="ja-JP" dirty="0"/>
              <a:t>x</a:t>
            </a:r>
            <a:r>
              <a:rPr lang="ja-JP" altLang="en-US" dirty="0"/>
              <a:t>点で切断して式立てするのは前回と同じです。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ここでも、分布荷重は代表点で集中荷重と見なし、式を作ります。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→ 総和は </a:t>
            </a:r>
            <a:r>
              <a:rPr lang="en-US" altLang="ja-JP" dirty="0" err="1"/>
              <a:t>ω×x</a:t>
            </a:r>
            <a:r>
              <a:rPr lang="ja-JP" altLang="en-US" dirty="0"/>
              <a:t>、代表点は中央なので </a:t>
            </a:r>
            <a:r>
              <a:rPr lang="en-US" altLang="ja-JP" dirty="0"/>
              <a:t>x × 1/2 </a:t>
            </a:r>
            <a:r>
              <a:rPr lang="ja-JP" altLang="en-US" dirty="0"/>
              <a:t>となります。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/>
              <p:nvPr/>
            </p:nvSpPr>
            <p:spPr>
              <a:xfrm>
                <a:off x="3252769" y="5737149"/>
                <a:ext cx="3704669" cy="1013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ja-JP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</m:oMath>
                </a14:m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2400" dirty="0">
                  <a:solidFill>
                    <a:srgbClr val="0070C0"/>
                  </a:solidFill>
                </a:endParaRPr>
              </a:p>
              <a:p>
                <a:r>
                  <a:rPr kumimoji="1" lang="ja-JP" altLang="en-US" sz="2400" dirty="0">
                    <a:solidFill>
                      <a:srgbClr val="0070C0"/>
                    </a:solidFill>
                  </a:rPr>
                  <a:t>　 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ja-JP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en-US" altLang="ja-JP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ja-JP" altLang="en-US" sz="2400" dirty="0">
                        <a:solidFill>
                          <a:srgbClr val="0070C0"/>
                        </a:solidFill>
                      </a:rPr>
                      <m:t>･</m:t>
                    </m:r>
                    <m:r>
                      <m:rPr>
                        <m:sty m:val="p"/>
                      </m:rPr>
                      <a:rPr lang="en-US" altLang="ja-JP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sSup>
                      <m:sSupPr>
                        <m:ctrlPr>
                          <a:rPr kumimoji="1" lang="en-US" altLang="ja-JP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69" y="5737149"/>
                <a:ext cx="3704669" cy="1013804"/>
              </a:xfrm>
              <a:prstGeom prst="rect">
                <a:avLst/>
              </a:prstGeom>
              <a:blipFill>
                <a:blip r:embed="rId2"/>
                <a:stretch>
                  <a:fillRect t="-3614" b="-114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5231F2D-71EB-433C-AE4E-629E9A9AE6B1}"/>
              </a:ext>
            </a:extLst>
          </p:cNvPr>
          <p:cNvGrpSpPr/>
          <p:nvPr/>
        </p:nvGrpSpPr>
        <p:grpSpPr>
          <a:xfrm>
            <a:off x="343123" y="3595422"/>
            <a:ext cx="2619292" cy="1890829"/>
            <a:chOff x="3766590" y="4176714"/>
            <a:chExt cx="2619292" cy="1890829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6338DEF4-A270-4252-B69B-990869322D30}"/>
                </a:ext>
              </a:extLst>
            </p:cNvPr>
            <p:cNvGrpSpPr/>
            <p:nvPr/>
          </p:nvGrpSpPr>
          <p:grpSpPr>
            <a:xfrm>
              <a:off x="3766590" y="5352862"/>
              <a:ext cx="2619292" cy="714681"/>
              <a:chOff x="538182" y="5307826"/>
              <a:chExt cx="2619292" cy="714681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603BF5B-D0E7-4A35-951C-A90012D836ED}"/>
                  </a:ext>
                </a:extLst>
              </p:cNvPr>
              <p:cNvGrpSpPr/>
              <p:nvPr/>
            </p:nvGrpSpPr>
            <p:grpSpPr>
              <a:xfrm>
                <a:off x="538182" y="5307826"/>
                <a:ext cx="2619292" cy="369332"/>
                <a:chOff x="2932714" y="4284075"/>
                <a:chExt cx="6087356" cy="858345"/>
              </a:xfrm>
            </p:grpSpPr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4D631BFA-9658-4120-B2A7-9E9F8A464835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1" name="二等辺三角形 70">
                  <a:extLst>
                    <a:ext uri="{FF2B5EF4-FFF2-40B4-BE49-F238E27FC236}">
                      <a16:creationId xmlns:a16="http://schemas.microsoft.com/office/drawing/2014/main" id="{EDEB1D63-EBBA-4790-90EE-D7553187DB3C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A0E084EF-63C5-4B22-BDB3-D89B11187503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77" name="二等辺三角形 76">
                    <a:extLst>
                      <a:ext uri="{FF2B5EF4-FFF2-40B4-BE49-F238E27FC236}">
                        <a16:creationId xmlns:a16="http://schemas.microsoft.com/office/drawing/2014/main" id="{D915DCB5-E864-446A-B124-6186AC3238DF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cxnSp>
                <p:nvCxnSpPr>
                  <p:cNvPr id="78" name="直線コネクタ 77">
                    <a:extLst>
                      <a:ext uri="{FF2B5EF4-FFF2-40B4-BE49-F238E27FC236}">
                        <a16:creationId xmlns:a16="http://schemas.microsoft.com/office/drawing/2014/main" id="{4865C979-8A73-43B3-8D14-2149D5D8B2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CCB89A9-657B-4E3F-8073-E7CF154AC067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6148847-A6BC-41F2-A81A-01D4B6299D6F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B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65" name="矢印: 下 64">
                <a:extLst>
                  <a:ext uri="{FF2B5EF4-FFF2-40B4-BE49-F238E27FC236}">
                    <a16:creationId xmlns:a16="http://schemas.microsoft.com/office/drawing/2014/main" id="{1549A148-0FCF-45FF-8130-87D6DA98DC30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矢印: 下 67">
                <a:extLst>
                  <a:ext uri="{FF2B5EF4-FFF2-40B4-BE49-F238E27FC236}">
                    <a16:creationId xmlns:a16="http://schemas.microsoft.com/office/drawing/2014/main" id="{E60BDC75-4F71-443C-9AAE-7E6FBE417542}"/>
                  </a:ext>
                </a:extLst>
              </p:cNvPr>
              <p:cNvSpPr/>
              <p:nvPr/>
            </p:nvSpPr>
            <p:spPr>
              <a:xfrm rot="10800000">
                <a:off x="2906793" y="5700152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chemeClr val="bg2">
                  <a:alpha val="50196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A84F08F-B6FA-478D-BBF6-407ACDB56DE8}"/>
                </a:ext>
              </a:extLst>
            </p:cNvPr>
            <p:cNvSpPr/>
            <p:nvPr/>
          </p:nvSpPr>
          <p:spPr>
            <a:xfrm>
              <a:off x="4042083" y="5438422"/>
              <a:ext cx="598498" cy="1089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54B55A4-137F-4371-A818-066502DE7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0581" y="4407025"/>
              <a:ext cx="0" cy="97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D85C32C9-7B35-4C3D-9D5D-A6A09103E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2083" y="4407025"/>
              <a:ext cx="0" cy="971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C7C7B4B-6E8B-494F-A98C-30196582DADE}"/>
                </a:ext>
              </a:extLst>
            </p:cNvPr>
            <p:cNvCxnSpPr/>
            <p:nvPr/>
          </p:nvCxnSpPr>
          <p:spPr>
            <a:xfrm flipH="1">
              <a:off x="4042083" y="4482581"/>
              <a:ext cx="5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E9D357F-53B6-4281-9323-216E36B2F3E9}"/>
                </a:ext>
              </a:extLst>
            </p:cNvPr>
            <p:cNvSpPr txBox="1"/>
            <p:nvPr/>
          </p:nvSpPr>
          <p:spPr>
            <a:xfrm>
              <a:off x="4207821" y="41767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B7EC956-40F7-4F0F-8351-2C793528638A}"/>
              </a:ext>
            </a:extLst>
          </p:cNvPr>
          <p:cNvGrpSpPr/>
          <p:nvPr/>
        </p:nvGrpSpPr>
        <p:grpSpPr>
          <a:xfrm flipV="1">
            <a:off x="1066855" y="4685189"/>
            <a:ext cx="398145" cy="435519"/>
            <a:chOff x="11314244" y="4727235"/>
            <a:chExt cx="398145" cy="435519"/>
          </a:xfrm>
        </p:grpSpPr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F2D35EBA-352F-4864-8701-77DC628779E9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4E86CB8-C6F0-4F5C-BE4E-435A308C560F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16CEF445-D0A4-4969-A078-E3D7DD10EC9F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BE7F79E-3F5E-4911-B847-D702DC6CCF5B}"/>
              </a:ext>
            </a:extLst>
          </p:cNvPr>
          <p:cNvSpPr txBox="1"/>
          <p:nvPr/>
        </p:nvSpPr>
        <p:spPr>
          <a:xfrm>
            <a:off x="565384" y="53089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lang="en-US" altLang="ja-JP" baseline="-25000" dirty="0"/>
              <a:t>A</a:t>
            </a:r>
            <a:endParaRPr kumimoji="1" lang="ja-JP" altLang="en-US" baseline="-250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7E2BDF8-4031-4D2A-81BB-B22976AD4732}"/>
              </a:ext>
            </a:extLst>
          </p:cNvPr>
          <p:cNvSpPr txBox="1"/>
          <p:nvPr/>
        </p:nvSpPr>
        <p:spPr>
          <a:xfrm>
            <a:off x="659017" y="446729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D8E4C612-4A1A-4672-AEA0-DFE711CC7EF2}"/>
              </a:ext>
            </a:extLst>
          </p:cNvPr>
          <p:cNvSpPr/>
          <p:nvPr/>
        </p:nvSpPr>
        <p:spPr>
          <a:xfrm>
            <a:off x="618616" y="4514258"/>
            <a:ext cx="598498" cy="3418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BB8833C1-314E-489F-9491-5B70F01BBDB0}"/>
              </a:ext>
            </a:extLst>
          </p:cNvPr>
          <p:cNvCxnSpPr/>
          <p:nvPr/>
        </p:nvCxnSpPr>
        <p:spPr>
          <a:xfrm>
            <a:off x="747824" y="4514257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C8548E6B-1FFB-40CF-9A05-32CF9F4CA17D}"/>
              </a:ext>
            </a:extLst>
          </p:cNvPr>
          <p:cNvCxnSpPr/>
          <p:nvPr/>
        </p:nvCxnSpPr>
        <p:spPr>
          <a:xfrm>
            <a:off x="874997" y="4518711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973973E-C38C-487A-BFC8-ED71F514D646}"/>
              </a:ext>
            </a:extLst>
          </p:cNvPr>
          <p:cNvCxnSpPr/>
          <p:nvPr/>
        </p:nvCxnSpPr>
        <p:spPr>
          <a:xfrm>
            <a:off x="1002170" y="4514257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2FD3463D-F447-4E54-AC18-2C4114F1D92F}"/>
              </a:ext>
            </a:extLst>
          </p:cNvPr>
          <p:cNvCxnSpPr/>
          <p:nvPr/>
        </p:nvCxnSpPr>
        <p:spPr>
          <a:xfrm>
            <a:off x="1129343" y="4518711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5E7418CE-9EF0-420C-9F97-0C47FD5FD8C4}"/>
              </a:ext>
            </a:extLst>
          </p:cNvPr>
          <p:cNvCxnSpPr/>
          <p:nvPr/>
        </p:nvCxnSpPr>
        <p:spPr>
          <a:xfrm>
            <a:off x="620651" y="4514257"/>
            <a:ext cx="0" cy="34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53FD33D4-0D71-434E-A8FA-6DDB685C668E}"/>
              </a:ext>
            </a:extLst>
          </p:cNvPr>
          <p:cNvGrpSpPr/>
          <p:nvPr/>
        </p:nvGrpSpPr>
        <p:grpSpPr>
          <a:xfrm>
            <a:off x="3447532" y="3360413"/>
            <a:ext cx="2619292" cy="2125838"/>
            <a:chOff x="3766590" y="3941705"/>
            <a:chExt cx="2619292" cy="2125838"/>
          </a:xfrm>
        </p:grpSpPr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939D4A1B-C253-4CE3-AC66-EB899FD00532}"/>
                </a:ext>
              </a:extLst>
            </p:cNvPr>
            <p:cNvGrpSpPr/>
            <p:nvPr/>
          </p:nvGrpSpPr>
          <p:grpSpPr>
            <a:xfrm>
              <a:off x="3766590" y="5352862"/>
              <a:ext cx="2619292" cy="714681"/>
              <a:chOff x="538182" y="5307826"/>
              <a:chExt cx="2619292" cy="714681"/>
            </a:xfrm>
          </p:grpSpPr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FFF02B74-235F-47DF-BF64-D330925E9EB0}"/>
                  </a:ext>
                </a:extLst>
              </p:cNvPr>
              <p:cNvGrpSpPr/>
              <p:nvPr/>
            </p:nvGrpSpPr>
            <p:grpSpPr>
              <a:xfrm>
                <a:off x="538182" y="5307826"/>
                <a:ext cx="2619292" cy="369332"/>
                <a:chOff x="2932714" y="4284075"/>
                <a:chExt cx="6087356" cy="858345"/>
              </a:xfrm>
            </p:grpSpPr>
            <p:sp>
              <p:nvSpPr>
                <p:cNvPr id="172" name="正方形/長方形 171">
                  <a:extLst>
                    <a:ext uri="{FF2B5EF4-FFF2-40B4-BE49-F238E27FC236}">
                      <a16:creationId xmlns:a16="http://schemas.microsoft.com/office/drawing/2014/main" id="{50F37A85-1ACA-42F2-9D7F-9704765A904F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73" name="二等辺三角形 172">
                  <a:extLst>
                    <a:ext uri="{FF2B5EF4-FFF2-40B4-BE49-F238E27FC236}">
                      <a16:creationId xmlns:a16="http://schemas.microsoft.com/office/drawing/2014/main" id="{336C9D21-90A4-43CE-924E-D5D19141B103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4" name="グループ化 173">
                  <a:extLst>
                    <a:ext uri="{FF2B5EF4-FFF2-40B4-BE49-F238E27FC236}">
                      <a16:creationId xmlns:a16="http://schemas.microsoft.com/office/drawing/2014/main" id="{A5E741E0-661F-44D4-B1BA-3C372EDAB59E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177" name="二等辺三角形 176">
                    <a:extLst>
                      <a:ext uri="{FF2B5EF4-FFF2-40B4-BE49-F238E27FC236}">
                        <a16:creationId xmlns:a16="http://schemas.microsoft.com/office/drawing/2014/main" id="{E03A7C74-2294-46C1-BA66-F61D94FA8A57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27E0F8F6-FCDB-4990-BEBF-3F38BEFDC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0F86E8D-5437-4FF9-AB67-07B6D3456BDA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176" name="テキスト ボックス 175">
                  <a:extLst>
                    <a:ext uri="{FF2B5EF4-FFF2-40B4-BE49-F238E27FC236}">
                      <a16:creationId xmlns:a16="http://schemas.microsoft.com/office/drawing/2014/main" id="{219930B5-DBEA-4A4C-AF8B-94EE23870D90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B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170" name="矢印: 下 169">
                <a:extLst>
                  <a:ext uri="{FF2B5EF4-FFF2-40B4-BE49-F238E27FC236}">
                    <a16:creationId xmlns:a16="http://schemas.microsoft.com/office/drawing/2014/main" id="{A27298A4-AC9E-475C-B731-27187C4C6306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矢印: 下 170">
                <a:extLst>
                  <a:ext uri="{FF2B5EF4-FFF2-40B4-BE49-F238E27FC236}">
                    <a16:creationId xmlns:a16="http://schemas.microsoft.com/office/drawing/2014/main" id="{898D485B-0EFE-4450-976D-48DE69848307}"/>
                  </a:ext>
                </a:extLst>
              </p:cNvPr>
              <p:cNvSpPr/>
              <p:nvPr/>
            </p:nvSpPr>
            <p:spPr>
              <a:xfrm rot="10800000">
                <a:off x="2906793" y="5700152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chemeClr val="bg2">
                  <a:alpha val="50196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1363F2-FF8E-4D5F-BFAE-B56845793D98}"/>
                </a:ext>
              </a:extLst>
            </p:cNvPr>
            <p:cNvSpPr/>
            <p:nvPr/>
          </p:nvSpPr>
          <p:spPr>
            <a:xfrm>
              <a:off x="4042083" y="5438422"/>
              <a:ext cx="598498" cy="1089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F835A358-FF68-43E7-809A-9085C3E42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0581" y="4176714"/>
              <a:ext cx="0" cy="1201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05A04E77-35B9-475A-9A3A-5275FDFAB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2083" y="4176714"/>
              <a:ext cx="0" cy="1201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751B875C-C78E-4966-9209-9C85150AB0B1}"/>
                </a:ext>
              </a:extLst>
            </p:cNvPr>
            <p:cNvCxnSpPr/>
            <p:nvPr/>
          </p:nvCxnSpPr>
          <p:spPr>
            <a:xfrm flipH="1">
              <a:off x="4042083" y="4247572"/>
              <a:ext cx="5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922F062D-2E06-460D-852A-E25F489E0BCF}"/>
                </a:ext>
              </a:extLst>
            </p:cNvPr>
            <p:cNvSpPr txBox="1"/>
            <p:nvPr/>
          </p:nvSpPr>
          <p:spPr>
            <a:xfrm>
              <a:off x="4207821" y="394170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C841D2D5-85E9-47E6-9333-F68EE1F57608}"/>
              </a:ext>
            </a:extLst>
          </p:cNvPr>
          <p:cNvGrpSpPr/>
          <p:nvPr/>
        </p:nvGrpSpPr>
        <p:grpSpPr>
          <a:xfrm flipV="1">
            <a:off x="4171264" y="4685189"/>
            <a:ext cx="398145" cy="435519"/>
            <a:chOff x="11314244" y="4727235"/>
            <a:chExt cx="398145" cy="435519"/>
          </a:xfrm>
        </p:grpSpPr>
        <p:sp>
          <p:nvSpPr>
            <p:cNvPr id="160" name="円弧 159">
              <a:extLst>
                <a:ext uri="{FF2B5EF4-FFF2-40B4-BE49-F238E27FC236}">
                  <a16:creationId xmlns:a16="http://schemas.microsoft.com/office/drawing/2014/main" id="{49D27D03-393D-4896-978F-3D231D165947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868E7BC4-F3A1-4AA2-960B-6D078653CC34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585D258-BAC2-418B-8A94-6C642AB76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B7251C97-8E3A-4A42-ACF2-C9E83BDC04B0}"/>
              </a:ext>
            </a:extLst>
          </p:cNvPr>
          <p:cNvSpPr txBox="1"/>
          <p:nvPr/>
        </p:nvSpPr>
        <p:spPr>
          <a:xfrm>
            <a:off x="3669793" y="53089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lang="en-US" altLang="ja-JP" baseline="-25000" dirty="0"/>
              <a:t>A</a:t>
            </a:r>
            <a:endParaRPr kumimoji="1" lang="ja-JP" altLang="en-US" baseline="-25000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CD9A18D-2DAD-4D1A-876F-3CB0B8FF667D}"/>
              </a:ext>
            </a:extLst>
          </p:cNvPr>
          <p:cNvSpPr/>
          <p:nvPr/>
        </p:nvSpPr>
        <p:spPr>
          <a:xfrm>
            <a:off x="3723025" y="4512177"/>
            <a:ext cx="598498" cy="343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lt1"/>
              </a:solidFill>
            </a:endParaRPr>
          </a:p>
        </p:txBody>
      </p: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7FC7F745-E012-4674-9894-6ABE35DF4F71}"/>
              </a:ext>
            </a:extLst>
          </p:cNvPr>
          <p:cNvCxnSpPr/>
          <p:nvPr/>
        </p:nvCxnSpPr>
        <p:spPr>
          <a:xfrm>
            <a:off x="3852233" y="4514257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70A60BFD-B1CB-4582-8B3A-6084DA04973D}"/>
              </a:ext>
            </a:extLst>
          </p:cNvPr>
          <p:cNvCxnSpPr/>
          <p:nvPr/>
        </p:nvCxnSpPr>
        <p:spPr>
          <a:xfrm>
            <a:off x="3979406" y="4518711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5F9975E2-3CBF-4040-AF42-A52395501FB8}"/>
              </a:ext>
            </a:extLst>
          </p:cNvPr>
          <p:cNvCxnSpPr/>
          <p:nvPr/>
        </p:nvCxnSpPr>
        <p:spPr>
          <a:xfrm>
            <a:off x="4106579" y="4514257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3806A5DC-573D-496E-895E-1D4400F46F76}"/>
              </a:ext>
            </a:extLst>
          </p:cNvPr>
          <p:cNvCxnSpPr/>
          <p:nvPr/>
        </p:nvCxnSpPr>
        <p:spPr>
          <a:xfrm>
            <a:off x="4233752" y="4518711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F4FEFEEC-38FE-42CC-9604-4A04D8E60A04}"/>
              </a:ext>
            </a:extLst>
          </p:cNvPr>
          <p:cNvCxnSpPr/>
          <p:nvPr/>
        </p:nvCxnSpPr>
        <p:spPr>
          <a:xfrm>
            <a:off x="3742840" y="4518711"/>
            <a:ext cx="0" cy="341865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13132DA-0812-4F1C-8EB1-806FA57E665F}"/>
              </a:ext>
            </a:extLst>
          </p:cNvPr>
          <p:cNvSpPr/>
          <p:nvPr/>
        </p:nvSpPr>
        <p:spPr>
          <a:xfrm>
            <a:off x="3158839" y="4324072"/>
            <a:ext cx="187861" cy="54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矢印: 下 178">
            <a:extLst>
              <a:ext uri="{FF2B5EF4-FFF2-40B4-BE49-F238E27FC236}">
                <a16:creationId xmlns:a16="http://schemas.microsoft.com/office/drawing/2014/main" id="{4B4FD69E-4060-4EEB-965F-880807B0A946}"/>
              </a:ext>
            </a:extLst>
          </p:cNvPr>
          <p:cNvSpPr/>
          <p:nvPr/>
        </p:nvSpPr>
        <p:spPr>
          <a:xfrm>
            <a:off x="3945638" y="4200143"/>
            <a:ext cx="151588" cy="640946"/>
          </a:xfrm>
          <a:prstGeom prst="downArrow">
            <a:avLst>
              <a:gd name="adj1" fmla="val 44329"/>
              <a:gd name="adj2" fmla="val 121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3FD7E7F7-723A-4986-A6B5-4A547873B734}"/>
              </a:ext>
            </a:extLst>
          </p:cNvPr>
          <p:cNvCxnSpPr>
            <a:cxnSpLocks/>
          </p:cNvCxnSpPr>
          <p:nvPr/>
        </p:nvCxnSpPr>
        <p:spPr>
          <a:xfrm flipV="1">
            <a:off x="4020533" y="3953331"/>
            <a:ext cx="0" cy="20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D10C079A-BFEC-4D12-A817-8A1B0145979B}"/>
              </a:ext>
            </a:extLst>
          </p:cNvPr>
          <p:cNvCxnSpPr>
            <a:cxnSpLocks/>
          </p:cNvCxnSpPr>
          <p:nvPr/>
        </p:nvCxnSpPr>
        <p:spPr>
          <a:xfrm flipH="1">
            <a:off x="4022274" y="4091822"/>
            <a:ext cx="299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2ADB5438-EB8E-4E72-8DD0-D6A6496B37BC}"/>
              </a:ext>
            </a:extLst>
          </p:cNvPr>
          <p:cNvSpPr txBox="1"/>
          <p:nvPr/>
        </p:nvSpPr>
        <p:spPr>
          <a:xfrm>
            <a:off x="4300023" y="39091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x/2</a:t>
            </a:r>
            <a:endParaRPr kumimoji="1" lang="ja-JP" altLang="en-US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4B7B34B9-E0C5-4A2D-ACF6-939EE69BA3AB}"/>
              </a:ext>
            </a:extLst>
          </p:cNvPr>
          <p:cNvSpPr txBox="1"/>
          <p:nvPr/>
        </p:nvSpPr>
        <p:spPr>
          <a:xfrm>
            <a:off x="3081960" y="382625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 </a:t>
            </a:r>
            <a:r>
              <a:rPr kumimoji="1" lang="en-US" altLang="ja-JP" sz="1200" dirty="0"/>
              <a:t>w</a:t>
            </a:r>
            <a:r>
              <a:rPr kumimoji="1" lang="ja-JP" altLang="en-US" sz="1200" dirty="0"/>
              <a:t>･</a:t>
            </a:r>
            <a:r>
              <a:rPr kumimoji="1" lang="en-US" altLang="ja-JP" sz="1200" dirty="0"/>
              <a:t>x</a:t>
            </a:r>
            <a:endParaRPr kumimoji="1" lang="ja-JP" altLang="en-US" sz="1200" dirty="0"/>
          </a:p>
        </p:txBody>
      </p:sp>
      <p:grpSp>
        <p:nvGrpSpPr>
          <p:cNvPr id="9221" name="グループ化 9220">
            <a:extLst>
              <a:ext uri="{FF2B5EF4-FFF2-40B4-BE49-F238E27FC236}">
                <a16:creationId xmlns:a16="http://schemas.microsoft.com/office/drawing/2014/main" id="{1EB27333-3060-433E-A8E6-66D5830CBFEA}"/>
              </a:ext>
            </a:extLst>
          </p:cNvPr>
          <p:cNvGrpSpPr/>
          <p:nvPr/>
        </p:nvGrpSpPr>
        <p:grpSpPr>
          <a:xfrm>
            <a:off x="3164726" y="4072377"/>
            <a:ext cx="790193" cy="279160"/>
            <a:chOff x="3164726" y="4072377"/>
            <a:chExt cx="790193" cy="27916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6EA241DA-0317-4634-94B2-DCE173DA1705}"/>
                </a:ext>
              </a:extLst>
            </p:cNvPr>
            <p:cNvCxnSpPr>
              <a:cxnSpLocks/>
            </p:cNvCxnSpPr>
            <p:nvPr/>
          </p:nvCxnSpPr>
          <p:spPr>
            <a:xfrm>
              <a:off x="3538339" y="4072377"/>
              <a:ext cx="416580" cy="27916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8" name="直線コネクタ 9217">
              <a:extLst>
                <a:ext uri="{FF2B5EF4-FFF2-40B4-BE49-F238E27FC236}">
                  <a16:creationId xmlns:a16="http://schemas.microsoft.com/office/drawing/2014/main" id="{7113C473-0D74-430C-8E15-EA1B4E3B2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726" y="4073478"/>
              <a:ext cx="37639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80D89D2-A7D3-41B6-80E2-FCEF67A280F7}"/>
              </a:ext>
            </a:extLst>
          </p:cNvPr>
          <p:cNvSpPr txBox="1"/>
          <p:nvPr/>
        </p:nvSpPr>
        <p:spPr>
          <a:xfrm>
            <a:off x="6388348" y="3481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前ページより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6B45C883-AFA5-4142-ADA6-519F96EFBD69}"/>
                  </a:ext>
                </a:extLst>
              </p:cNvPr>
              <p:cNvSpPr txBox="1"/>
              <p:nvPr/>
            </p:nvSpPr>
            <p:spPr>
              <a:xfrm>
                <a:off x="8309478" y="3264296"/>
                <a:ext cx="2762167" cy="609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(=</m:t>
                    </m:r>
                    <m:f>
                      <m:fPr>
                        <m:ctrlP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ja-JP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sz="2800" dirty="0">
                    <a:solidFill>
                      <a:srgbClr val="0070C0"/>
                    </a:solidFill>
                  </a:rPr>
                  <a:t>)</a:t>
                </a:r>
                <a:endParaRPr kumimoji="1" lang="ja-JP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6B45C883-AFA5-4142-ADA6-519F96EFB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78" y="3264296"/>
                <a:ext cx="2762167" cy="609526"/>
              </a:xfrm>
              <a:prstGeom prst="rect">
                <a:avLst/>
              </a:prstGeom>
              <a:blipFill>
                <a:blip r:embed="rId3"/>
                <a:stretch>
                  <a:fillRect t="-1000" b="-23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DF84D32B-7895-413A-804B-8EB6C7ABE9C4}"/>
                  </a:ext>
                </a:extLst>
              </p:cNvPr>
              <p:cNvSpPr txBox="1"/>
              <p:nvPr/>
            </p:nvSpPr>
            <p:spPr>
              <a:xfrm>
                <a:off x="6963318" y="3989662"/>
                <a:ext cx="4099335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ja-JP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a:rPr lang="en-US" altLang="ja-JP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2800" dirty="0">
                          <a:solidFill>
                            <a:srgbClr val="0070C0"/>
                          </a:solidFill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sSup>
                        <m:sSupPr>
                          <m:ctrlPr>
                            <a:rPr kumimoji="1" lang="en-US" altLang="ja-JP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DF84D32B-7895-413A-804B-8EB6C7ABE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318" y="3989662"/>
                <a:ext cx="4099335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EAA996C0-5746-4F3A-B4B7-5343532FC105}"/>
                  </a:ext>
                </a:extLst>
              </p:cNvPr>
              <p:cNvSpPr txBox="1"/>
              <p:nvPr/>
            </p:nvSpPr>
            <p:spPr>
              <a:xfrm>
                <a:off x="7484793" y="4797216"/>
                <a:ext cx="1975797" cy="630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a:rPr lang="en-US" altLang="ja-JP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EAA996C0-5746-4F3A-B4B7-5343532F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793" y="4797216"/>
                <a:ext cx="1975797" cy="630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17" name="グループ化 9216">
            <a:extLst>
              <a:ext uri="{FF2B5EF4-FFF2-40B4-BE49-F238E27FC236}">
                <a16:creationId xmlns:a16="http://schemas.microsoft.com/office/drawing/2014/main" id="{4D936F26-C941-4A4D-A74A-B7D357B36FFF}"/>
              </a:ext>
            </a:extLst>
          </p:cNvPr>
          <p:cNvGrpSpPr/>
          <p:nvPr/>
        </p:nvGrpSpPr>
        <p:grpSpPr>
          <a:xfrm>
            <a:off x="486729" y="5811409"/>
            <a:ext cx="2505478" cy="520425"/>
            <a:chOff x="414926" y="5867233"/>
            <a:chExt cx="2505478" cy="520425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E66E317-67F3-4422-B5DF-68BEB6DBF06F}"/>
                </a:ext>
              </a:extLst>
            </p:cNvPr>
            <p:cNvSpPr txBox="1"/>
            <p:nvPr/>
          </p:nvSpPr>
          <p:spPr>
            <a:xfrm>
              <a:off x="425810" y="5897349"/>
              <a:ext cx="2494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＊すいません、</a:t>
              </a:r>
              <a:endParaRPr kumimoji="1" lang="en-US" altLang="ja-JP" sz="1200" dirty="0"/>
            </a:p>
            <a:p>
              <a:r>
                <a:rPr lang="ja-JP" altLang="en-US" sz="1200" dirty="0"/>
                <a:t>下に凸にする方を </a:t>
              </a:r>
              <a:r>
                <a:rPr lang="en-US" altLang="ja-JP" sz="1200" dirty="0"/>
                <a:t>+</a:t>
              </a:r>
              <a:r>
                <a:rPr lang="ja-JP" altLang="en-US" sz="1200" dirty="0"/>
                <a:t>としました。</a:t>
              </a:r>
              <a:endParaRPr kumimoji="1" lang="ja-JP" altLang="en-US" sz="1200" dirty="0"/>
            </a:p>
          </p:txBody>
        </p:sp>
        <p:sp>
          <p:nvSpPr>
            <p:cNvPr id="9216" name="大かっこ 9215">
              <a:extLst>
                <a:ext uri="{FF2B5EF4-FFF2-40B4-BE49-F238E27FC236}">
                  <a16:creationId xmlns:a16="http://schemas.microsoft.com/office/drawing/2014/main" id="{C4A81B1A-E912-4DD4-84D7-018A3415BDA8}"/>
                </a:ext>
              </a:extLst>
            </p:cNvPr>
            <p:cNvSpPr/>
            <p:nvPr/>
          </p:nvSpPr>
          <p:spPr>
            <a:xfrm>
              <a:off x="414926" y="5867233"/>
              <a:ext cx="2448396" cy="52042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2B3D8C-09B0-4F83-BCE1-4618D1C85044}"/>
              </a:ext>
            </a:extLst>
          </p:cNvPr>
          <p:cNvSpPr txBox="1"/>
          <p:nvPr/>
        </p:nvSpPr>
        <p:spPr>
          <a:xfrm>
            <a:off x="7390686" y="565685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区間分けは必要ないので、この式で全てです</a:t>
            </a:r>
          </a:p>
        </p:txBody>
      </p:sp>
    </p:spTree>
    <p:extLst>
      <p:ext uri="{BB962C8B-B14F-4D97-AF65-F5344CB8AC3E}">
        <p14:creationId xmlns:p14="http://schemas.microsoft.com/office/powerpoint/2010/main" val="360577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51263"/>
            <a:ext cx="11140440" cy="442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(5) Mx</a:t>
            </a:r>
            <a:r>
              <a:rPr lang="ja-JP" altLang="en-US" dirty="0"/>
              <a:t>をグラフ化する。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1c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2813FD2-419B-4B4E-990A-9C540CB10763}"/>
              </a:ext>
            </a:extLst>
          </p:cNvPr>
          <p:cNvCxnSpPr/>
          <p:nvPr/>
        </p:nvCxnSpPr>
        <p:spPr>
          <a:xfrm>
            <a:off x="3752531" y="4233224"/>
            <a:ext cx="0" cy="1635369"/>
          </a:xfrm>
          <a:prstGeom prst="line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F5E019-FF16-4D10-AB4F-33424A430D39}"/>
              </a:ext>
            </a:extLst>
          </p:cNvPr>
          <p:cNvCxnSpPr/>
          <p:nvPr/>
        </p:nvCxnSpPr>
        <p:spPr>
          <a:xfrm>
            <a:off x="3761323" y="4233224"/>
            <a:ext cx="3727939" cy="0"/>
          </a:xfrm>
          <a:prstGeom prst="line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FAE2D5-4E12-4AEB-9137-56131A667893}"/>
              </a:ext>
            </a:extLst>
          </p:cNvPr>
          <p:cNvSpPr txBox="1"/>
          <p:nvPr/>
        </p:nvSpPr>
        <p:spPr>
          <a:xfrm>
            <a:off x="3600475" y="389006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A01B05-4C6F-4BDC-9BBD-C579EC036D17}"/>
              </a:ext>
            </a:extLst>
          </p:cNvPr>
          <p:cNvSpPr txBox="1"/>
          <p:nvPr/>
        </p:nvSpPr>
        <p:spPr>
          <a:xfrm>
            <a:off x="5049819" y="38818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L/2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9F14CDC-351E-4290-8838-93940A5332D1}"/>
              </a:ext>
            </a:extLst>
          </p:cNvPr>
          <p:cNvSpPr txBox="1"/>
          <p:nvPr/>
        </p:nvSpPr>
        <p:spPr>
          <a:xfrm>
            <a:off x="6764079" y="38906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2D27152-EB34-4F8B-AF5B-295E16E513A7}"/>
              </a:ext>
            </a:extLst>
          </p:cNvPr>
          <p:cNvSpPr txBox="1"/>
          <p:nvPr/>
        </p:nvSpPr>
        <p:spPr>
          <a:xfrm>
            <a:off x="7529329" y="40399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7F24A62-5E1C-4BFC-8750-60E50D227651}"/>
              </a:ext>
            </a:extLst>
          </p:cNvPr>
          <p:cNvSpPr txBox="1"/>
          <p:nvPr/>
        </p:nvSpPr>
        <p:spPr>
          <a:xfrm>
            <a:off x="3466329" y="58556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080BA7A-2237-4B29-9222-4AF232E54D3E}"/>
                  </a:ext>
                </a:extLst>
              </p:cNvPr>
              <p:cNvSpPr txBox="1"/>
              <p:nvPr/>
            </p:nvSpPr>
            <p:spPr>
              <a:xfrm>
                <a:off x="3198628" y="4656198"/>
                <a:ext cx="352978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ω</m:t>
                          </m:r>
                          <m:sSup>
                            <m:sSupPr>
                              <m:ctrlPr>
                                <a:rPr lang="en-US" altLang="ja-JP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080BA7A-2237-4B29-9222-4AF232E54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28" y="4656198"/>
                <a:ext cx="352978" cy="648126"/>
              </a:xfrm>
              <a:prstGeom prst="rect">
                <a:avLst/>
              </a:prstGeom>
              <a:blipFill>
                <a:blip r:embed="rId2"/>
                <a:stretch>
                  <a:fillRect r="-34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424AEBD-E8B5-4164-B021-F7CC83FF2A90}"/>
              </a:ext>
            </a:extLst>
          </p:cNvPr>
          <p:cNvCxnSpPr>
            <a:cxnSpLocks/>
          </p:cNvCxnSpPr>
          <p:nvPr/>
        </p:nvCxnSpPr>
        <p:spPr>
          <a:xfrm flipH="1">
            <a:off x="3752531" y="5048400"/>
            <a:ext cx="1528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277B171-74CF-4A7A-9A98-BBFCD083421D}"/>
                  </a:ext>
                </a:extLst>
              </p:cNvPr>
              <p:cNvSpPr txBox="1"/>
              <p:nvPr/>
            </p:nvSpPr>
            <p:spPr>
              <a:xfrm>
                <a:off x="1838943" y="2142575"/>
                <a:ext cx="2432654" cy="630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a:rPr lang="en-US" altLang="ja-JP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5277B171-74CF-4A7A-9A98-BBFCD083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43" y="2142575"/>
                <a:ext cx="2432654" cy="630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3075DB-2F20-48B1-9447-D42892EA7947}"/>
              </a:ext>
            </a:extLst>
          </p:cNvPr>
          <p:cNvSpPr txBox="1"/>
          <p:nvPr/>
        </p:nvSpPr>
        <p:spPr>
          <a:xfrm>
            <a:off x="4638386" y="234849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次式になる。</a:t>
            </a:r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5D6AB32C-9639-408B-9912-C97049E1A416}"/>
              </a:ext>
            </a:extLst>
          </p:cNvPr>
          <p:cNvSpPr/>
          <p:nvPr/>
        </p:nvSpPr>
        <p:spPr>
          <a:xfrm flipV="1">
            <a:off x="3653558" y="2573721"/>
            <a:ext cx="3383758" cy="2456779"/>
          </a:xfrm>
          <a:prstGeom prst="arc">
            <a:avLst>
              <a:gd name="adj1" fmla="val 11719167"/>
              <a:gd name="adj2" fmla="val 2067880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F41DF03-6C5E-4BFE-ACCB-82E2BE45EC45}"/>
              </a:ext>
            </a:extLst>
          </p:cNvPr>
          <p:cNvGrpSpPr/>
          <p:nvPr/>
        </p:nvGrpSpPr>
        <p:grpSpPr>
          <a:xfrm>
            <a:off x="3916680" y="4225604"/>
            <a:ext cx="1207770" cy="804896"/>
            <a:chOff x="3916680" y="4225604"/>
            <a:chExt cx="1207770" cy="804896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127321F-2919-4693-BCE1-99DC05C4D946}"/>
                </a:ext>
              </a:extLst>
            </p:cNvPr>
            <p:cNvCxnSpPr>
              <a:cxnSpLocks/>
            </p:cNvCxnSpPr>
            <p:nvPr/>
          </p:nvCxnSpPr>
          <p:spPr>
            <a:xfrm>
              <a:off x="3916680" y="4233224"/>
              <a:ext cx="0" cy="22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88E79FC-0E1A-410D-8B82-EC22D9EA5D37}"/>
                </a:ext>
              </a:extLst>
            </p:cNvPr>
            <p:cNvCxnSpPr>
              <a:cxnSpLocks/>
            </p:cNvCxnSpPr>
            <p:nvPr/>
          </p:nvCxnSpPr>
          <p:spPr>
            <a:xfrm>
              <a:off x="4057650" y="4233224"/>
              <a:ext cx="0" cy="365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EF111C3F-B0B0-410F-88A4-1E37E0BADD3F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4233224"/>
              <a:ext cx="0" cy="479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8C3BAC5-D0CB-4804-9E64-5E7991510F14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50" y="4233224"/>
              <a:ext cx="0" cy="563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C5991A7C-71D9-4AF1-AD39-5B54B4A25CD2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4233224"/>
              <a:ext cx="0" cy="63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BB2E81F4-DF01-4B55-A282-C756C56C9358}"/>
                </a:ext>
              </a:extLst>
            </p:cNvPr>
            <p:cNvCxnSpPr>
              <a:cxnSpLocks/>
            </p:cNvCxnSpPr>
            <p:nvPr/>
          </p:nvCxnSpPr>
          <p:spPr>
            <a:xfrm>
              <a:off x="4667250" y="4233224"/>
              <a:ext cx="0" cy="67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CDEF2056-A820-4D8B-A3D1-C32C10397DDD}"/>
                </a:ext>
              </a:extLst>
            </p:cNvPr>
            <p:cNvCxnSpPr>
              <a:cxnSpLocks/>
            </p:cNvCxnSpPr>
            <p:nvPr/>
          </p:nvCxnSpPr>
          <p:spPr>
            <a:xfrm>
              <a:off x="4819650" y="4233224"/>
              <a:ext cx="0" cy="746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803E065-A91A-43FA-A84E-5551E59476A8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4225604"/>
              <a:ext cx="0" cy="754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17EACFA-A11A-40E6-B3AF-F190C19C8516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50" y="4242017"/>
              <a:ext cx="0" cy="788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69C8591-C7D1-4A84-82D5-C56DEF0A80CB}"/>
              </a:ext>
            </a:extLst>
          </p:cNvPr>
          <p:cNvCxnSpPr>
            <a:cxnSpLocks/>
          </p:cNvCxnSpPr>
          <p:nvPr/>
        </p:nvCxnSpPr>
        <p:spPr>
          <a:xfrm>
            <a:off x="5360670" y="4233224"/>
            <a:ext cx="0" cy="788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44339657-7417-495E-917F-E29B9C76FB47}"/>
              </a:ext>
            </a:extLst>
          </p:cNvPr>
          <p:cNvGrpSpPr/>
          <p:nvPr/>
        </p:nvGrpSpPr>
        <p:grpSpPr>
          <a:xfrm flipH="1">
            <a:off x="5563929" y="4233224"/>
            <a:ext cx="1207770" cy="804896"/>
            <a:chOff x="3916680" y="4225604"/>
            <a:chExt cx="1207770" cy="804896"/>
          </a:xfrm>
        </p:grpSpPr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0395965C-7A91-441E-AA4E-A05D7CF74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6680" y="4233224"/>
              <a:ext cx="0" cy="22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6253D02-9EE5-4C21-9E23-BB82E6A5C09C}"/>
                </a:ext>
              </a:extLst>
            </p:cNvPr>
            <p:cNvCxnSpPr>
              <a:cxnSpLocks/>
            </p:cNvCxnSpPr>
            <p:nvPr/>
          </p:nvCxnSpPr>
          <p:spPr>
            <a:xfrm>
              <a:off x="4057650" y="4233224"/>
              <a:ext cx="0" cy="365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8E4F833-0B65-442A-8858-18B0C9D4591B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4233224"/>
              <a:ext cx="0" cy="479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37E794AB-6793-42F5-998E-022B51964B67}"/>
                </a:ext>
              </a:extLst>
            </p:cNvPr>
            <p:cNvCxnSpPr>
              <a:cxnSpLocks/>
            </p:cNvCxnSpPr>
            <p:nvPr/>
          </p:nvCxnSpPr>
          <p:spPr>
            <a:xfrm>
              <a:off x="4362450" y="4233224"/>
              <a:ext cx="0" cy="563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0D204F3-A765-4AC6-9FFA-D9BD2E74489C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4233224"/>
              <a:ext cx="0" cy="63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0E773028-2C82-4C2F-BADF-D98664419DB5}"/>
                </a:ext>
              </a:extLst>
            </p:cNvPr>
            <p:cNvCxnSpPr>
              <a:cxnSpLocks/>
            </p:cNvCxnSpPr>
            <p:nvPr/>
          </p:nvCxnSpPr>
          <p:spPr>
            <a:xfrm>
              <a:off x="4667250" y="4233224"/>
              <a:ext cx="0" cy="67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209EFE49-2EF1-4294-8B15-907FB5988C89}"/>
                </a:ext>
              </a:extLst>
            </p:cNvPr>
            <p:cNvCxnSpPr>
              <a:cxnSpLocks/>
            </p:cNvCxnSpPr>
            <p:nvPr/>
          </p:nvCxnSpPr>
          <p:spPr>
            <a:xfrm>
              <a:off x="4819650" y="4233224"/>
              <a:ext cx="0" cy="746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55F2F1EC-6569-445C-890F-0A8A68196A0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4225604"/>
              <a:ext cx="0" cy="754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5905726-791E-4107-9280-701A148E064D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50" y="4242017"/>
              <a:ext cx="0" cy="788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D60F739E-3882-46DF-95BA-DD10239B130F}"/>
              </a:ext>
            </a:extLst>
          </p:cNvPr>
          <p:cNvGrpSpPr/>
          <p:nvPr/>
        </p:nvGrpSpPr>
        <p:grpSpPr>
          <a:xfrm>
            <a:off x="5088797" y="4390748"/>
            <a:ext cx="347159" cy="376670"/>
            <a:chOff x="7276421" y="6059524"/>
            <a:chExt cx="475468" cy="515886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8B40AC1-D127-4591-A203-FCE141998A54}"/>
                </a:ext>
              </a:extLst>
            </p:cNvPr>
            <p:cNvSpPr/>
            <p:nvPr/>
          </p:nvSpPr>
          <p:spPr>
            <a:xfrm>
              <a:off x="7358031" y="6181552"/>
              <a:ext cx="393858" cy="3938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190AF776-6D9E-4831-87A3-9891D432CDFD}"/>
                </a:ext>
              </a:extLst>
            </p:cNvPr>
            <p:cNvSpPr txBox="1"/>
            <p:nvPr/>
          </p:nvSpPr>
          <p:spPr>
            <a:xfrm>
              <a:off x="7276421" y="6059524"/>
              <a:ext cx="393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kumimoji="1" lang="ja-JP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63D985E-F175-49C8-ACE7-51DE09405898}"/>
                  </a:ext>
                </a:extLst>
              </p:cNvPr>
              <p:cNvSpPr txBox="1"/>
              <p:nvPr/>
            </p:nvSpPr>
            <p:spPr>
              <a:xfrm>
                <a:off x="5582104" y="5251929"/>
                <a:ext cx="2432654" cy="630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63D985E-F175-49C8-ACE7-51DE09405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04" y="5251929"/>
                <a:ext cx="2432654" cy="63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2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D5EAB3-BC3B-4B38-89E7-AB23E9DDB4C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491</Words>
  <Application>Microsoft Office PowerPoint</Application>
  <PresentationFormat>ワイド画面</PresentationFormat>
  <Paragraphs>93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モーメント図 演習1d</vt:lpstr>
      <vt:lpstr>モーメント図 演習1d</vt:lpstr>
      <vt:lpstr>モーメント図 演習1c</vt:lpstr>
      <vt:lpstr>モーメント図 演習1c</vt:lpstr>
      <vt:lpstr>モーメント図 演習1c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阿部 伸行</cp:lastModifiedBy>
  <cp:revision>119</cp:revision>
  <dcterms:created xsi:type="dcterms:W3CDTF">2020-08-17T23:45:28Z</dcterms:created>
  <dcterms:modified xsi:type="dcterms:W3CDTF">2020-12-15T05:43:23Z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