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65" r:id="rId5"/>
    <p:sldId id="266" r:id="rId6"/>
    <p:sldId id="268" r:id="rId7"/>
    <p:sldId id="26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阿部 伸行" initials="阿部" lastIdx="1" clrIdx="0">
    <p:extLst>
      <p:ext uri="{19B8F6BF-5375-455C-9EA6-DF929625EA0E}">
        <p15:presenceInfo xmlns:p15="http://schemas.microsoft.com/office/powerpoint/2012/main" userId="S::n-abe@advantec.co.jp::e272828c-3dd4-4b4b-916b-d9aca728d2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3300"/>
    <a:srgbClr val="FF00FF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5" autoAdjust="0"/>
    <p:restoredTop sz="94660"/>
  </p:normalViewPr>
  <p:slideViewPr>
    <p:cSldViewPr snapToGrid="0">
      <p:cViewPr>
        <p:scale>
          <a:sx n="75" d="100"/>
          <a:sy n="75" d="100"/>
        </p:scale>
        <p:origin x="931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6024B-BC2D-4A8F-92CD-6BF7BA6A23AC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6622C-8433-4F59-8801-80EF44E287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575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56CA1B-C0A7-47A0-823A-62236B68C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4D28B2-B5E8-4A94-AB06-90A9BDB0E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05BB74-4A51-430A-89B5-3B24DC84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4EECA5-106F-44F7-87A6-4161A16B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58CF268B-83ED-4C1A-9E6A-F0E7B7C5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238442"/>
            <a:ext cx="2743200" cy="365125"/>
          </a:xfrm>
        </p:spPr>
        <p:txBody>
          <a:bodyPr/>
          <a:lstStyle/>
          <a:p>
            <a:fld id="{D211F60A-92B8-43C0-91F8-851C09887DFC}" type="slidenum">
              <a:rPr kumimoji="1" lang="ja-JP" altLang="en-US" sz="1800" smtClean="0"/>
              <a:t>‹#›</a:t>
            </a:fld>
            <a:endParaRPr kumimoji="1" lang="ja-JP" alt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DAD8C5-B0A8-43CF-8AC4-A76ACB2339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55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E271E-8046-465E-BA35-9E5D4A7F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DD5BF5-F050-47C1-A38A-1DF343E99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4700FE-3B51-4267-8258-42F0B237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FD1726-5101-45CE-BD31-436A901F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628805-8F21-40C1-A76F-42BAD605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C9942C2-27BE-44FA-807D-1726AD74C5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06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795CAF-E0D0-419A-8D07-ACD408104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7F175C-3ED9-4A52-94E4-35CE918D9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650E57-7508-4D5B-A2D8-1EB7CAE4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8A0600-565C-4547-A157-96BE1FE5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4A0D0-A118-486B-B2AD-6BC83C9E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91143B0-63E9-43D5-9C5F-2BDEC74FD6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75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4347C-B278-4457-AF95-68C65EEE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810000-B1FC-4F25-8440-388CBF1E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029CF0-3DA5-4568-938F-B6340B02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274278-BE41-4E8E-8F17-474DCC1D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5A5368-7662-441C-AF9A-1D655604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スライド番号プレースホルダー 4">
            <a:extLst>
              <a:ext uri="{FF2B5EF4-FFF2-40B4-BE49-F238E27FC236}">
                <a16:creationId xmlns:a16="http://schemas.microsoft.com/office/drawing/2014/main" id="{BBDB6A40-4E77-4E04-8D0D-14D76EB27BCF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ECD14DA-ED18-4601-880D-4D3DA517F9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17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13749-6FE9-4E45-A534-9F3468CB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FC371B-10AF-41ED-A485-3FBA69DD0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036566-7E63-4141-8B51-521776EA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E55EE2-F123-4436-969C-DCAA037C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6875B2-8B8B-4E89-9EF3-05B07D9A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スライド番号プレースホルダー 4">
            <a:extLst>
              <a:ext uri="{FF2B5EF4-FFF2-40B4-BE49-F238E27FC236}">
                <a16:creationId xmlns:a16="http://schemas.microsoft.com/office/drawing/2014/main" id="{8FF9F314-8D4C-4547-99D1-D3A9884AFBD6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7955B0D-8F66-4EFC-8EF2-6A65C3E95E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29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ABDD22-C23F-4B2D-BB72-C51EF2D6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983797-127A-4FB0-92D5-2E9ED237A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BD0F5E-ECF0-4648-9B09-6D25753B5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B9A66D-3F78-40CA-AC69-9BC7BFDC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4816F3-F6E9-4C24-9AB4-F7FAEB81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279253-6F5B-4899-9A13-697F2510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スライド番号プレースホルダー 4">
            <a:extLst>
              <a:ext uri="{FF2B5EF4-FFF2-40B4-BE49-F238E27FC236}">
                <a16:creationId xmlns:a16="http://schemas.microsoft.com/office/drawing/2014/main" id="{07346727-29A8-4669-8395-EEE3505E023A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A6D2A3D-F941-492A-99A0-2B00AD9268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35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0A99C-A55D-4EB1-8FDC-821F0944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03255A-3C6F-42AE-B16B-55F78962F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793092-4F83-4D6D-AA31-04B3E8925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FE0E38-030F-4765-AEC3-6A37AF792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90DFDE-3F5D-425C-B308-54EC763A8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3DCFC47-079F-4C42-AD9A-70FA155E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509D7D-C123-4B86-9A25-92777C0B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F25852-DE79-490C-912F-1BEF9F23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スライド番号プレースホルダー 4">
            <a:extLst>
              <a:ext uri="{FF2B5EF4-FFF2-40B4-BE49-F238E27FC236}">
                <a16:creationId xmlns:a16="http://schemas.microsoft.com/office/drawing/2014/main" id="{7383CD05-56D3-4695-A126-2B5F115DBE00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9D46589-F79E-48E7-9E68-2D46D45339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30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D14F16-85C4-4996-99C0-894DC31F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D1C03F-2035-4884-8098-5DD28B34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C249EF-7F19-482D-BAB0-B6AB7453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E0F0BB-32BA-43CF-9BBF-6F641E3F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スライド番号プレースホルダー 4">
            <a:extLst>
              <a:ext uri="{FF2B5EF4-FFF2-40B4-BE49-F238E27FC236}">
                <a16:creationId xmlns:a16="http://schemas.microsoft.com/office/drawing/2014/main" id="{72C1610D-4025-4772-A0A7-1641BADF5F40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047F94C-D07C-4F7C-A18C-177278A352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66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DBD221-017D-4D66-869F-0132C0F5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CE6FBD-A059-4CA3-A068-B852EF97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EA9F89-C327-4F13-BC66-FF17191B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スライド番号プレースホルダー 4">
            <a:extLst>
              <a:ext uri="{FF2B5EF4-FFF2-40B4-BE49-F238E27FC236}">
                <a16:creationId xmlns:a16="http://schemas.microsoft.com/office/drawing/2014/main" id="{3350E85B-05B1-4FD4-9C40-84800D242260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C53896E-A7BD-4CC6-A3FC-506470B9C1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09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C5F05-4F61-43F0-99A8-81B5E2CF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6C4A08-5791-40A0-B023-30A6308F4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DCFBDC-DB66-4B27-A121-38156B487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881406-6904-439A-94DC-B35A1782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1141C6-BBB1-47B3-979A-B4600380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D60460-6384-4830-B6D8-F652C4B3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EF99713E-73D3-4024-985F-63CE43AD3A28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FBD8661-1A2A-474B-92C1-C50B57AD35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27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5F7A8C-310B-4E4C-8DCF-F509A0DB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053167-3CA6-4B26-9201-3D6A1FD72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1C36C6-84EA-4053-BA8D-7A0E12D6E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271B2B-6E42-4216-9EE3-77BA4ED8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F971EB-3E3E-43D9-AEC1-6EEFE508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EC9638-1983-49CF-A358-3DEF57D8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AEED224E-F807-4499-9E47-14570B4A4E5C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0CE7F12-59FE-4299-BA06-39B509A2F3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42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0ABC0A-B251-4BD2-B24D-4AA6A1CF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F5B2ED-F048-40C2-AB00-025557744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52FBE5-D0FB-440B-993D-882AEA4A7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8D87D6-367B-479D-BE4F-A4BD9EA6A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222AAF-F4A4-44EC-9CBF-32525F4E8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C6A6F6D-EFDF-429E-BAD8-9DB7274AE5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42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293D3367-28AE-44AE-98C3-1F9AE1942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(1) Step1 </a:t>
            </a:r>
            <a:r>
              <a:rPr lang="ja-JP" altLang="en-US" dirty="0"/>
              <a:t>単純梁</a:t>
            </a:r>
            <a:r>
              <a:rPr lang="en-US" altLang="ja-JP" dirty="0"/>
              <a:t>/</a:t>
            </a:r>
            <a:r>
              <a:rPr lang="ja-JP" altLang="en-US" dirty="0"/>
              <a:t>片持梁</a:t>
            </a:r>
            <a:r>
              <a:rPr lang="en-US" altLang="ja-JP" dirty="0"/>
              <a:t>/</a:t>
            </a:r>
            <a:r>
              <a:rPr lang="ja-JP" altLang="en-US" dirty="0"/>
              <a:t>支持･節点などを描く。</a:t>
            </a:r>
            <a:endParaRPr lang="en-US" altLang="ja-JP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BA0236-0800-4260-9A91-BB5755C3D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1143000"/>
          </a:xfrm>
        </p:spPr>
        <p:txBody>
          <a:bodyPr/>
          <a:lstStyle/>
          <a:p>
            <a:pPr algn="ctr"/>
            <a:r>
              <a:rPr lang="ja-JP" altLang="en-US" sz="3600" u="sng" dirty="0">
                <a:ea typeface="メイリオ" panose="020B0604030504040204" pitchFamily="50" charset="-128"/>
              </a:rPr>
              <a:t>モーメント図 演</a:t>
            </a:r>
            <a:r>
              <a:rPr lang="en-US" altLang="ja-JP" sz="3600" u="sng" dirty="0">
                <a:ea typeface="メイリオ" panose="020B0604030504040204" pitchFamily="50" charset="-128"/>
              </a:rPr>
              <a:t>1b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13DCF89-CAED-4F7D-8172-BCED6615E215}"/>
              </a:ext>
            </a:extLst>
          </p:cNvPr>
          <p:cNvGrpSpPr/>
          <p:nvPr/>
        </p:nvGrpSpPr>
        <p:grpSpPr>
          <a:xfrm>
            <a:off x="3233427" y="2504129"/>
            <a:ext cx="5733160" cy="3672834"/>
            <a:chOff x="3233427" y="2504129"/>
            <a:chExt cx="5733160" cy="3672834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7B61A0B-C2CC-4E54-B8F9-D8A5885E1A48}"/>
                </a:ext>
              </a:extLst>
            </p:cNvPr>
            <p:cNvSpPr/>
            <p:nvPr/>
          </p:nvSpPr>
          <p:spPr>
            <a:xfrm>
              <a:off x="3581400" y="4489501"/>
              <a:ext cx="5029200" cy="24713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194D8FE8-13D3-48DB-8EC4-86CF8B41307C}"/>
                </a:ext>
              </a:extLst>
            </p:cNvPr>
            <p:cNvSpPr/>
            <p:nvPr/>
          </p:nvSpPr>
          <p:spPr>
            <a:xfrm>
              <a:off x="3402227" y="4736636"/>
              <a:ext cx="358346" cy="308919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CCBC735-4FEF-496F-8CE6-3EC1240C142F}"/>
                </a:ext>
              </a:extLst>
            </p:cNvPr>
            <p:cNvGrpSpPr/>
            <p:nvPr/>
          </p:nvGrpSpPr>
          <p:grpSpPr>
            <a:xfrm>
              <a:off x="8431427" y="4736636"/>
              <a:ext cx="358346" cy="392151"/>
              <a:chOff x="7790935" y="4248429"/>
              <a:chExt cx="358346" cy="392151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6" name="二等辺三角形 5">
                <a:extLst>
                  <a:ext uri="{FF2B5EF4-FFF2-40B4-BE49-F238E27FC236}">
                    <a16:creationId xmlns:a16="http://schemas.microsoft.com/office/drawing/2014/main" id="{2E83E807-355A-4A90-BAE5-8712118EBD05}"/>
                  </a:ext>
                </a:extLst>
              </p:cNvPr>
              <p:cNvSpPr/>
              <p:nvPr/>
            </p:nvSpPr>
            <p:spPr>
              <a:xfrm>
                <a:off x="7790935" y="4248429"/>
                <a:ext cx="358346" cy="308919"/>
              </a:xfrm>
              <a:prstGeom prst="triangle">
                <a:avLst/>
              </a:prstGeom>
              <a:grp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52FA6504-5A49-43A2-B1E6-471569DB2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0935" y="4640580"/>
                <a:ext cx="358346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矢印: 下 4">
              <a:extLst>
                <a:ext uri="{FF2B5EF4-FFF2-40B4-BE49-F238E27FC236}">
                  <a16:creationId xmlns:a16="http://schemas.microsoft.com/office/drawing/2014/main" id="{79AC6162-E448-44BE-97A0-54CDD52830EB}"/>
                </a:ext>
              </a:extLst>
            </p:cNvPr>
            <p:cNvSpPr/>
            <p:nvPr/>
          </p:nvSpPr>
          <p:spPr>
            <a:xfrm>
              <a:off x="5034055" y="2864720"/>
              <a:ext cx="352298" cy="1489588"/>
            </a:xfrm>
            <a:prstGeom prst="downArrow">
              <a:avLst>
                <a:gd name="adj1" fmla="val 44329"/>
                <a:gd name="adj2" fmla="val 1210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266A36A2-DA8C-4597-B2B5-87513DAF13D0}"/>
                </a:ext>
              </a:extLst>
            </p:cNvPr>
            <p:cNvGrpSpPr/>
            <p:nvPr/>
          </p:nvGrpSpPr>
          <p:grpSpPr>
            <a:xfrm>
              <a:off x="3581400" y="5128787"/>
              <a:ext cx="5029200" cy="1048176"/>
              <a:chOff x="2940908" y="4860499"/>
              <a:chExt cx="5029200" cy="625901"/>
            </a:xfrm>
          </p:grpSpPr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8B2D2D70-63AF-41DD-BFD8-3BAF4426C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0908" y="4860499"/>
                <a:ext cx="0" cy="6259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9FF71065-DBAB-4467-AA67-E5F60600F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0108" y="4860499"/>
                <a:ext cx="0" cy="6259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CA65DC0C-9210-4C2E-9910-463818851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5652875"/>
              <a:ext cx="1674675" cy="0"/>
            </a:xfrm>
            <a:prstGeom prst="straightConnector1">
              <a:avLst/>
            </a:prstGeom>
            <a:ln w="190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60B87C71-2195-4C3F-A91F-B7EC5DD1BFEB}"/>
                </a:ext>
              </a:extLst>
            </p:cNvPr>
            <p:cNvCxnSpPr>
              <a:cxnSpLocks/>
            </p:cNvCxnSpPr>
            <p:nvPr/>
          </p:nvCxnSpPr>
          <p:spPr>
            <a:xfrm>
              <a:off x="5259230" y="4789155"/>
              <a:ext cx="0" cy="891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49D92849-FA42-4571-927B-EFE6373AB3F1}"/>
                </a:ext>
              </a:extLst>
            </p:cNvPr>
            <p:cNvCxnSpPr>
              <a:cxnSpLocks/>
            </p:cNvCxnSpPr>
            <p:nvPr/>
          </p:nvCxnSpPr>
          <p:spPr>
            <a:xfrm>
              <a:off x="5256075" y="5652875"/>
              <a:ext cx="3354525" cy="9215"/>
            </a:xfrm>
            <a:prstGeom prst="straightConnector1">
              <a:avLst/>
            </a:prstGeom>
            <a:ln w="190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1B6D511-0CEF-479F-B7E5-BFE0E600806F}"/>
                </a:ext>
              </a:extLst>
            </p:cNvPr>
            <p:cNvSpPr txBox="1"/>
            <p:nvPr/>
          </p:nvSpPr>
          <p:spPr>
            <a:xfrm>
              <a:off x="4246548" y="52993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</a:t>
              </a:r>
              <a:endParaRPr kumimoji="1" lang="ja-JP" altLang="en-US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2F9E36DA-1A25-4BA9-A50B-1BD155646635}"/>
                </a:ext>
              </a:extLst>
            </p:cNvPr>
            <p:cNvSpPr txBox="1"/>
            <p:nvPr/>
          </p:nvSpPr>
          <p:spPr>
            <a:xfrm>
              <a:off x="6773678" y="529275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76C97C5C-8227-48FB-8017-7C2C451F682E}"/>
                </a:ext>
              </a:extLst>
            </p:cNvPr>
            <p:cNvSpPr txBox="1"/>
            <p:nvPr/>
          </p:nvSpPr>
          <p:spPr>
            <a:xfrm>
              <a:off x="5056341" y="2504129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W</a:t>
              </a:r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F34BF9D1-3A45-4626-B853-A3BD73F6E15C}"/>
                </a:ext>
              </a:extLst>
            </p:cNvPr>
            <p:cNvSpPr txBox="1"/>
            <p:nvPr/>
          </p:nvSpPr>
          <p:spPr>
            <a:xfrm>
              <a:off x="3233427" y="459104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4C63CF74-CB69-47CA-B44E-C2937A3762DD}"/>
                </a:ext>
              </a:extLst>
            </p:cNvPr>
            <p:cNvSpPr txBox="1"/>
            <p:nvPr/>
          </p:nvSpPr>
          <p:spPr>
            <a:xfrm>
              <a:off x="8624827" y="4533173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D69BA386-5285-41AB-899A-C6A0129E7C3D}"/>
                </a:ext>
              </a:extLst>
            </p:cNvPr>
            <p:cNvCxnSpPr>
              <a:cxnSpLocks/>
            </p:cNvCxnSpPr>
            <p:nvPr/>
          </p:nvCxnSpPr>
          <p:spPr>
            <a:xfrm>
              <a:off x="3581400" y="6045984"/>
              <a:ext cx="5029200" cy="0"/>
            </a:xfrm>
            <a:prstGeom prst="straightConnector1">
              <a:avLst/>
            </a:prstGeom>
            <a:ln w="190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4D7B757A-C0AA-4984-A8F4-5EC2F88EAF94}"/>
                </a:ext>
              </a:extLst>
            </p:cNvPr>
            <p:cNvSpPr txBox="1"/>
            <p:nvPr/>
          </p:nvSpPr>
          <p:spPr>
            <a:xfrm>
              <a:off x="5934738" y="573720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1522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ABA0236-0800-4260-9A91-BB5755C3D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1143000"/>
          </a:xfrm>
        </p:spPr>
        <p:txBody>
          <a:bodyPr/>
          <a:lstStyle/>
          <a:p>
            <a:pPr algn="ctr"/>
            <a:r>
              <a:rPr lang="ja-JP" altLang="en-US" sz="3600" u="sng" dirty="0">
                <a:ea typeface="メイリオ" panose="020B0604030504040204" pitchFamily="50" charset="-128"/>
              </a:rPr>
              <a:t>モーメント図 演習</a:t>
            </a:r>
            <a:r>
              <a:rPr lang="en-US" altLang="ja-JP" sz="3600" u="sng" dirty="0">
                <a:ea typeface="メイリオ" panose="020B0604030504040204" pitchFamily="50" charset="-128"/>
              </a:rPr>
              <a:t>1b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EF58BAE0-2FDE-46FD-8602-EC88766D2EB5}"/>
              </a:ext>
            </a:extLst>
          </p:cNvPr>
          <p:cNvGrpSpPr/>
          <p:nvPr/>
        </p:nvGrpSpPr>
        <p:grpSpPr>
          <a:xfrm>
            <a:off x="9130067" y="1869651"/>
            <a:ext cx="2619292" cy="1746344"/>
            <a:chOff x="7749675" y="3872148"/>
            <a:chExt cx="2619292" cy="1746344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6EE51BAF-1CDC-47BF-B326-B49A49E94CC2}"/>
                </a:ext>
              </a:extLst>
            </p:cNvPr>
            <p:cNvGrpSpPr/>
            <p:nvPr/>
          </p:nvGrpSpPr>
          <p:grpSpPr>
            <a:xfrm>
              <a:off x="7749675" y="3872148"/>
              <a:ext cx="2619292" cy="1552706"/>
              <a:chOff x="2939820" y="2859209"/>
              <a:chExt cx="6087356" cy="3608561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5BCAE575-2283-4781-AAB6-652B3A60CC7A}"/>
                  </a:ext>
                </a:extLst>
              </p:cNvPr>
              <p:cNvGrpSpPr/>
              <p:nvPr/>
            </p:nvGrpSpPr>
            <p:grpSpPr>
              <a:xfrm>
                <a:off x="2939820" y="2859209"/>
                <a:ext cx="6087356" cy="2838538"/>
                <a:chOff x="2932714" y="2290249"/>
                <a:chExt cx="6087356" cy="2838538"/>
              </a:xfrm>
            </p:grpSpPr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3EE1998D-8428-4564-B380-9C73C943B4C9}"/>
                    </a:ext>
                  </a:extLst>
                </p:cNvPr>
                <p:cNvSpPr/>
                <p:nvPr/>
              </p:nvSpPr>
              <p:spPr>
                <a:xfrm>
                  <a:off x="3581400" y="4489501"/>
                  <a:ext cx="5029200" cy="24713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二等辺三角形 30">
                  <a:extLst>
                    <a:ext uri="{FF2B5EF4-FFF2-40B4-BE49-F238E27FC236}">
                      <a16:creationId xmlns:a16="http://schemas.microsoft.com/office/drawing/2014/main" id="{36E57A48-9BBB-4635-9BB6-A27071E42ADF}"/>
                    </a:ext>
                  </a:extLst>
                </p:cNvPr>
                <p:cNvSpPr/>
                <p:nvPr/>
              </p:nvSpPr>
              <p:spPr>
                <a:xfrm>
                  <a:off x="3402227" y="4736636"/>
                  <a:ext cx="358346" cy="308919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2" name="グループ化 31">
                  <a:extLst>
                    <a:ext uri="{FF2B5EF4-FFF2-40B4-BE49-F238E27FC236}">
                      <a16:creationId xmlns:a16="http://schemas.microsoft.com/office/drawing/2014/main" id="{B2AC92B4-18F4-4F76-A712-0B6B4AE780F2}"/>
                    </a:ext>
                  </a:extLst>
                </p:cNvPr>
                <p:cNvGrpSpPr/>
                <p:nvPr/>
              </p:nvGrpSpPr>
              <p:grpSpPr>
                <a:xfrm>
                  <a:off x="8431427" y="4736636"/>
                  <a:ext cx="358346" cy="392151"/>
                  <a:chOff x="7790935" y="4248429"/>
                  <a:chExt cx="358346" cy="392151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47" name="二等辺三角形 46">
                    <a:extLst>
                      <a:ext uri="{FF2B5EF4-FFF2-40B4-BE49-F238E27FC236}">
                        <a16:creationId xmlns:a16="http://schemas.microsoft.com/office/drawing/2014/main" id="{40E1F347-D230-4B70-AB5B-8B053B2A0323}"/>
                      </a:ext>
                    </a:extLst>
                  </p:cNvPr>
                  <p:cNvSpPr/>
                  <p:nvPr/>
                </p:nvSpPr>
                <p:spPr>
                  <a:xfrm>
                    <a:off x="7790935" y="4248429"/>
                    <a:ext cx="358346" cy="308919"/>
                  </a:xfrm>
                  <a:prstGeom prst="triangle">
                    <a:avLst/>
                  </a:prstGeom>
                  <a:grpFill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48" name="直線コネクタ 47">
                    <a:extLst>
                      <a:ext uri="{FF2B5EF4-FFF2-40B4-BE49-F238E27FC236}">
                        <a16:creationId xmlns:a16="http://schemas.microsoft.com/office/drawing/2014/main" id="{025198AC-7EDE-4A25-839C-8333866A13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90935" y="4640580"/>
                    <a:ext cx="358346" cy="0"/>
                  </a:xfrm>
                  <a:prstGeom prst="lin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矢印: 下 32">
                  <a:extLst>
                    <a:ext uri="{FF2B5EF4-FFF2-40B4-BE49-F238E27FC236}">
                      <a16:creationId xmlns:a16="http://schemas.microsoft.com/office/drawing/2014/main" id="{3D5B5D14-018D-4768-878B-72B58511DBA7}"/>
                    </a:ext>
                  </a:extLst>
                </p:cNvPr>
                <p:cNvSpPr/>
                <p:nvPr/>
              </p:nvSpPr>
              <p:spPr>
                <a:xfrm>
                  <a:off x="5155169" y="2999913"/>
                  <a:ext cx="352298" cy="1489589"/>
                </a:xfrm>
                <a:prstGeom prst="downArrow">
                  <a:avLst>
                    <a:gd name="adj1" fmla="val 44329"/>
                    <a:gd name="adj2" fmla="val 12105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3C4057C8-E4F0-425A-BDED-8BB0813737C4}"/>
                    </a:ext>
                  </a:extLst>
                </p:cNvPr>
                <p:cNvSpPr txBox="1"/>
                <p:nvPr/>
              </p:nvSpPr>
              <p:spPr>
                <a:xfrm>
                  <a:off x="4931849" y="2290249"/>
                  <a:ext cx="399469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/>
                    <a:t>W</a:t>
                  </a:r>
                  <a:endParaRPr kumimoji="1" lang="ja-JP" altLang="en-US" dirty="0"/>
                </a:p>
              </p:txBody>
            </p:sp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43BCF573-5D53-43BC-A853-AADA682437F2}"/>
                    </a:ext>
                  </a:extLst>
                </p:cNvPr>
                <p:cNvSpPr txBox="1"/>
                <p:nvPr/>
              </p:nvSpPr>
              <p:spPr>
                <a:xfrm>
                  <a:off x="2932714" y="4304835"/>
                  <a:ext cx="333747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A</a:t>
                  </a:r>
                  <a:endParaRPr kumimoji="1" lang="ja-JP" altLang="en-US" dirty="0"/>
                </a:p>
              </p:txBody>
            </p:sp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50FB5CDE-2733-42A6-88C2-032FAEA1C688}"/>
                    </a:ext>
                  </a:extLst>
                </p:cNvPr>
                <p:cNvSpPr txBox="1"/>
                <p:nvPr/>
              </p:nvSpPr>
              <p:spPr>
                <a:xfrm>
                  <a:off x="8678310" y="4284075"/>
                  <a:ext cx="341760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B</a:t>
                  </a:r>
                  <a:endParaRPr kumimoji="1" lang="ja-JP" altLang="en-US" dirty="0"/>
                </a:p>
              </p:txBody>
            </p:sp>
          </p:grpSp>
          <p:sp>
            <p:nvSpPr>
              <p:cNvPr id="49" name="矢印: 下 48">
                <a:extLst>
                  <a:ext uri="{FF2B5EF4-FFF2-40B4-BE49-F238E27FC236}">
                    <a16:creationId xmlns:a16="http://schemas.microsoft.com/office/drawing/2014/main" id="{C3BC91B4-2B84-45B3-9D6F-54ABF8FCD0A7}"/>
                  </a:ext>
                </a:extLst>
              </p:cNvPr>
              <p:cNvSpPr/>
              <p:nvPr/>
            </p:nvSpPr>
            <p:spPr>
              <a:xfrm rot="10800000">
                <a:off x="3412357" y="5718601"/>
                <a:ext cx="352298" cy="749169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矢印: 下 49">
                <a:extLst>
                  <a:ext uri="{FF2B5EF4-FFF2-40B4-BE49-F238E27FC236}">
                    <a16:creationId xmlns:a16="http://schemas.microsoft.com/office/drawing/2014/main" id="{C2C5E434-692A-4A6D-97F5-09534A0190A7}"/>
                  </a:ext>
                </a:extLst>
              </p:cNvPr>
              <p:cNvSpPr/>
              <p:nvPr/>
            </p:nvSpPr>
            <p:spPr>
              <a:xfrm rot="10800000">
                <a:off x="8455784" y="5718600"/>
                <a:ext cx="352298" cy="749169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4F39B940-6496-4BEA-B991-850D5B9C51C5}"/>
                </a:ext>
              </a:extLst>
            </p:cNvPr>
            <p:cNvSpPr txBox="1"/>
            <p:nvPr/>
          </p:nvSpPr>
          <p:spPr>
            <a:xfrm>
              <a:off x="8018645" y="5221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lang="en-US" altLang="ja-JP" baseline="-25000" dirty="0"/>
                <a:t>A</a:t>
              </a:r>
              <a:endParaRPr kumimoji="1" lang="ja-JP" altLang="en-US" baseline="-25000" dirty="0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675EC7F2-8084-42AC-9723-9F64D22CC4F2}"/>
                </a:ext>
              </a:extLst>
            </p:cNvPr>
            <p:cNvSpPr txBox="1"/>
            <p:nvPr/>
          </p:nvSpPr>
          <p:spPr>
            <a:xfrm>
              <a:off x="9789978" y="5249160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lang="en-US" altLang="ja-JP" baseline="-25000" dirty="0"/>
                <a:t>B</a:t>
              </a:r>
              <a:endParaRPr kumimoji="1" lang="ja-JP" altLang="en-US" baseline="-250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216" name="テキスト ボックス 9215">
                <a:extLst>
                  <a:ext uri="{FF2B5EF4-FFF2-40B4-BE49-F238E27FC236}">
                    <a16:creationId xmlns:a16="http://schemas.microsoft.com/office/drawing/2014/main" id="{9FDA99EA-50FC-4056-8192-308B8612D24E}"/>
                  </a:ext>
                </a:extLst>
              </p:cNvPr>
              <p:cNvSpPr txBox="1"/>
              <p:nvPr/>
            </p:nvSpPr>
            <p:spPr>
              <a:xfrm>
                <a:off x="1842856" y="2422122"/>
                <a:ext cx="17301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ja-JP" sz="2400" dirty="0">
                    <a:solidFill>
                      <a:srgbClr val="0070C0"/>
                    </a:solidFill>
                  </a:rPr>
                  <a:t>= W</a:t>
                </a:r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216" name="テキスト ボックス 9215">
                <a:extLst>
                  <a:ext uri="{FF2B5EF4-FFF2-40B4-BE49-F238E27FC236}">
                    <a16:creationId xmlns:a16="http://schemas.microsoft.com/office/drawing/2014/main" id="{9FDA99EA-50FC-4056-8192-308B8612D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856" y="2422122"/>
                <a:ext cx="1730154" cy="369332"/>
              </a:xfrm>
              <a:prstGeom prst="rect">
                <a:avLst/>
              </a:prstGeom>
              <a:blipFill>
                <a:blip r:embed="rId2"/>
                <a:stretch>
                  <a:fillRect l="-5986" t="-24590" r="-10211" b="-49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8DA62CA-2771-431E-8D5B-8141906E511F}"/>
                  </a:ext>
                </a:extLst>
              </p:cNvPr>
              <p:cNvSpPr txBox="1"/>
              <p:nvPr/>
            </p:nvSpPr>
            <p:spPr>
              <a:xfrm>
                <a:off x="1842856" y="2867347"/>
                <a:ext cx="13233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ja-JP" alt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8DA62CA-2771-431E-8D5B-8141906E5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856" y="2867347"/>
                <a:ext cx="1323375" cy="369332"/>
              </a:xfrm>
              <a:prstGeom prst="rect">
                <a:avLst/>
              </a:prstGeom>
              <a:blipFill>
                <a:blip r:embed="rId3"/>
                <a:stretch>
                  <a:fillRect l="-4147" r="-461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左中かっこ 9216">
            <a:extLst>
              <a:ext uri="{FF2B5EF4-FFF2-40B4-BE49-F238E27FC236}">
                <a16:creationId xmlns:a16="http://schemas.microsoft.com/office/drawing/2014/main" id="{F941151F-E6D2-46CF-BC35-2EA894639D54}"/>
              </a:ext>
            </a:extLst>
          </p:cNvPr>
          <p:cNvSpPr/>
          <p:nvPr/>
        </p:nvSpPr>
        <p:spPr>
          <a:xfrm>
            <a:off x="1478277" y="2446621"/>
            <a:ext cx="143606" cy="814557"/>
          </a:xfrm>
          <a:prstGeom prst="leftBrace">
            <a:avLst>
              <a:gd name="adj1" fmla="val 33538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18" name="テキスト ボックス 9217">
            <a:extLst>
              <a:ext uri="{FF2B5EF4-FFF2-40B4-BE49-F238E27FC236}">
                <a16:creationId xmlns:a16="http://schemas.microsoft.com/office/drawing/2014/main" id="{DC2A8F24-8D6E-4DFD-8691-02013721B8EA}"/>
              </a:ext>
            </a:extLst>
          </p:cNvPr>
          <p:cNvSpPr txBox="1"/>
          <p:nvPr/>
        </p:nvSpPr>
        <p:spPr>
          <a:xfrm>
            <a:off x="3821515" y="243768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・・・垂直方向でのつり合い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B8DBE7B-3A8E-4A00-930A-2EBDB6CD0270}"/>
              </a:ext>
            </a:extLst>
          </p:cNvPr>
          <p:cNvSpPr txBox="1"/>
          <p:nvPr/>
        </p:nvSpPr>
        <p:spPr>
          <a:xfrm>
            <a:off x="3783231" y="2987505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・・・</a:t>
            </a:r>
            <a:r>
              <a:rPr kumimoji="1" lang="en-US" altLang="ja-JP" dirty="0"/>
              <a:t>W</a:t>
            </a:r>
            <a:r>
              <a:rPr kumimoji="1" lang="ja-JP" altLang="en-US" dirty="0"/>
              <a:t>が中心より偏って作用している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736185-CAE3-49F5-BAF3-5233AC63DEC8}"/>
              </a:ext>
            </a:extLst>
          </p:cNvPr>
          <p:cNvSpPr txBox="1"/>
          <p:nvPr/>
        </p:nvSpPr>
        <p:spPr>
          <a:xfrm>
            <a:off x="760731" y="1710745"/>
            <a:ext cx="4374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ja-JP" sz="2400" dirty="0"/>
              <a:t>(2) </a:t>
            </a:r>
            <a:r>
              <a:rPr lang="ja-JP" altLang="en-US" sz="2400" dirty="0"/>
              <a:t>力のつり合い式を求める。</a:t>
            </a:r>
            <a:endParaRPr lang="en-US" altLang="ja-JP" sz="2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B64E828-401E-470A-BE2A-5B78BBB1A249}"/>
              </a:ext>
            </a:extLst>
          </p:cNvPr>
          <p:cNvSpPr txBox="1"/>
          <p:nvPr/>
        </p:nvSpPr>
        <p:spPr>
          <a:xfrm>
            <a:off x="735231" y="3737396"/>
            <a:ext cx="6096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indent="0">
              <a:buNone/>
              <a:defRPr sz="2400"/>
            </a:lvl1pPr>
          </a:lstStyle>
          <a:p>
            <a:r>
              <a:rPr lang="en-US" altLang="ja-JP" dirty="0"/>
              <a:t>(3) “</a:t>
            </a:r>
            <a:r>
              <a:rPr lang="ja-JP" altLang="en-US" dirty="0"/>
              <a:t>モーメント</a:t>
            </a:r>
            <a:r>
              <a:rPr lang="en-US" altLang="ja-JP" dirty="0"/>
              <a:t>” </a:t>
            </a:r>
            <a:r>
              <a:rPr lang="ja-JP" altLang="en-US" dirty="0"/>
              <a:t>のつり合い式を求める。</a:t>
            </a:r>
            <a:endParaRPr lang="en-US" altLang="ja-JP" dirty="0"/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E6C23F5F-C36F-4830-8E17-E702347AD4C9}"/>
              </a:ext>
            </a:extLst>
          </p:cNvPr>
          <p:cNvGrpSpPr/>
          <p:nvPr/>
        </p:nvGrpSpPr>
        <p:grpSpPr>
          <a:xfrm>
            <a:off x="9130067" y="3884814"/>
            <a:ext cx="2619292" cy="1727048"/>
            <a:chOff x="9093097" y="4007625"/>
            <a:chExt cx="2619292" cy="1727048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C14D18CD-6261-4394-9CBC-BAD59D8A7B29}"/>
                </a:ext>
              </a:extLst>
            </p:cNvPr>
            <p:cNvGrpSpPr/>
            <p:nvPr/>
          </p:nvGrpSpPr>
          <p:grpSpPr>
            <a:xfrm>
              <a:off x="9093097" y="4007625"/>
              <a:ext cx="2619292" cy="1727048"/>
              <a:chOff x="7729852" y="3080730"/>
              <a:chExt cx="2619292" cy="1727048"/>
            </a:xfrm>
          </p:grpSpPr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D1E641C8-3587-449F-9135-488AD021D0E8}"/>
                  </a:ext>
                </a:extLst>
              </p:cNvPr>
              <p:cNvGrpSpPr/>
              <p:nvPr/>
            </p:nvGrpSpPr>
            <p:grpSpPr>
              <a:xfrm>
                <a:off x="7729852" y="3080730"/>
                <a:ext cx="2619292" cy="1221377"/>
                <a:chOff x="2932714" y="2290249"/>
                <a:chExt cx="6087356" cy="2838538"/>
              </a:xfrm>
            </p:grpSpPr>
            <p:sp>
              <p:nvSpPr>
                <p:cNvPr id="62" name="正方形/長方形 61">
                  <a:extLst>
                    <a:ext uri="{FF2B5EF4-FFF2-40B4-BE49-F238E27FC236}">
                      <a16:creationId xmlns:a16="http://schemas.microsoft.com/office/drawing/2014/main" id="{D90969CF-1D79-4217-910A-681B315D7A7E}"/>
                    </a:ext>
                  </a:extLst>
                </p:cNvPr>
                <p:cNvSpPr/>
                <p:nvPr/>
              </p:nvSpPr>
              <p:spPr>
                <a:xfrm>
                  <a:off x="3581400" y="4489501"/>
                  <a:ext cx="5029200" cy="24713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二等辺三角形 62">
                  <a:extLst>
                    <a:ext uri="{FF2B5EF4-FFF2-40B4-BE49-F238E27FC236}">
                      <a16:creationId xmlns:a16="http://schemas.microsoft.com/office/drawing/2014/main" id="{37DE23EB-A0CE-491F-9AD8-3904CD4B76C3}"/>
                    </a:ext>
                  </a:extLst>
                </p:cNvPr>
                <p:cNvSpPr/>
                <p:nvPr/>
              </p:nvSpPr>
              <p:spPr>
                <a:xfrm>
                  <a:off x="3402227" y="4736636"/>
                  <a:ext cx="358346" cy="308919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64" name="グループ化 63">
                  <a:extLst>
                    <a:ext uri="{FF2B5EF4-FFF2-40B4-BE49-F238E27FC236}">
                      <a16:creationId xmlns:a16="http://schemas.microsoft.com/office/drawing/2014/main" id="{74C86E6C-E976-4B02-A877-2A0E952086A1}"/>
                    </a:ext>
                  </a:extLst>
                </p:cNvPr>
                <p:cNvGrpSpPr/>
                <p:nvPr/>
              </p:nvGrpSpPr>
              <p:grpSpPr>
                <a:xfrm>
                  <a:off x="8431427" y="4736636"/>
                  <a:ext cx="358346" cy="392151"/>
                  <a:chOff x="7790935" y="4248429"/>
                  <a:chExt cx="358346" cy="392151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69" name="二等辺三角形 68">
                    <a:extLst>
                      <a:ext uri="{FF2B5EF4-FFF2-40B4-BE49-F238E27FC236}">
                        <a16:creationId xmlns:a16="http://schemas.microsoft.com/office/drawing/2014/main" id="{5D9FECCD-5B56-4ADE-983E-B3B235F63540}"/>
                      </a:ext>
                    </a:extLst>
                  </p:cNvPr>
                  <p:cNvSpPr/>
                  <p:nvPr/>
                </p:nvSpPr>
                <p:spPr>
                  <a:xfrm>
                    <a:off x="7790935" y="4248429"/>
                    <a:ext cx="358346" cy="308919"/>
                  </a:xfrm>
                  <a:prstGeom prst="triangle">
                    <a:avLst/>
                  </a:prstGeom>
                  <a:grpFill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70" name="直線コネクタ 69">
                    <a:extLst>
                      <a:ext uri="{FF2B5EF4-FFF2-40B4-BE49-F238E27FC236}">
                        <a16:creationId xmlns:a16="http://schemas.microsoft.com/office/drawing/2014/main" id="{115D8583-E638-4F2A-9370-073AFD2A5D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90935" y="4640580"/>
                    <a:ext cx="358346" cy="0"/>
                  </a:xfrm>
                  <a:prstGeom prst="lin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矢印: 下 64">
                  <a:extLst>
                    <a:ext uri="{FF2B5EF4-FFF2-40B4-BE49-F238E27FC236}">
                      <a16:creationId xmlns:a16="http://schemas.microsoft.com/office/drawing/2014/main" id="{15B3C919-6F7B-4A00-9BB1-A356887F387A}"/>
                    </a:ext>
                  </a:extLst>
                </p:cNvPr>
                <p:cNvSpPr/>
                <p:nvPr/>
              </p:nvSpPr>
              <p:spPr>
                <a:xfrm>
                  <a:off x="4951058" y="2999913"/>
                  <a:ext cx="242775" cy="1489589"/>
                </a:xfrm>
                <a:prstGeom prst="downArrow">
                  <a:avLst>
                    <a:gd name="adj1" fmla="val 44329"/>
                    <a:gd name="adj2" fmla="val 12105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159E215D-F051-49B9-896E-98ECF63C3396}"/>
                    </a:ext>
                  </a:extLst>
                </p:cNvPr>
                <p:cNvSpPr txBox="1"/>
                <p:nvPr/>
              </p:nvSpPr>
              <p:spPr>
                <a:xfrm>
                  <a:off x="4575606" y="2290249"/>
                  <a:ext cx="399469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/>
                    <a:t>W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A320E34E-67A1-4218-8411-94E5F99F5BD7}"/>
                    </a:ext>
                  </a:extLst>
                </p:cNvPr>
                <p:cNvSpPr txBox="1"/>
                <p:nvPr/>
              </p:nvSpPr>
              <p:spPr>
                <a:xfrm>
                  <a:off x="2932714" y="4304835"/>
                  <a:ext cx="333747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A</a:t>
                  </a:r>
                  <a:endParaRPr kumimoji="1" lang="ja-JP" altLang="en-US" dirty="0"/>
                </a:p>
              </p:txBody>
            </p:sp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3C840E0F-FEE0-49B2-9010-BF4FB0E2B14F}"/>
                    </a:ext>
                  </a:extLst>
                </p:cNvPr>
                <p:cNvSpPr txBox="1"/>
                <p:nvPr/>
              </p:nvSpPr>
              <p:spPr>
                <a:xfrm>
                  <a:off x="8678310" y="4284075"/>
                  <a:ext cx="341760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B</a:t>
                  </a:r>
                  <a:endParaRPr kumimoji="1" lang="ja-JP" altLang="en-US" dirty="0"/>
                </a:p>
              </p:txBody>
            </p:sp>
          </p:grpSp>
          <p:sp>
            <p:nvSpPr>
              <p:cNvPr id="53" name="矢印: 下 52">
                <a:extLst>
                  <a:ext uri="{FF2B5EF4-FFF2-40B4-BE49-F238E27FC236}">
                    <a16:creationId xmlns:a16="http://schemas.microsoft.com/office/drawing/2014/main" id="{774B80FE-9A9B-4656-968D-30818309AEB5}"/>
                  </a:ext>
                </a:extLst>
              </p:cNvPr>
              <p:cNvSpPr/>
              <p:nvPr/>
            </p:nvSpPr>
            <p:spPr>
              <a:xfrm rot="10800000">
                <a:off x="7933177" y="4294010"/>
                <a:ext cx="151588" cy="322355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309A894D-6D83-48F4-97CA-4FEED4A9B118}"/>
                  </a:ext>
                </a:extLst>
              </p:cNvPr>
              <p:cNvSpPr txBox="1"/>
              <p:nvPr/>
            </p:nvSpPr>
            <p:spPr>
              <a:xfrm>
                <a:off x="7998822" y="4412895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R</a:t>
                </a:r>
                <a:r>
                  <a:rPr lang="en-US" altLang="ja-JP" baseline="-25000" dirty="0"/>
                  <a:t>A</a:t>
                </a:r>
                <a:endParaRPr kumimoji="1" lang="ja-JP" altLang="en-US" baseline="-25000" dirty="0"/>
              </a:p>
            </p:txBody>
          </p:sp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F6B67D88-048D-4032-94CC-DFFF87D69B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3807" y="4729042"/>
                <a:ext cx="209431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3E4D5C1B-A9EF-43EA-A42B-1F40E278A4A7}"/>
                  </a:ext>
                </a:extLst>
              </p:cNvPr>
              <p:cNvSpPr txBox="1"/>
              <p:nvPr/>
            </p:nvSpPr>
            <p:spPr>
              <a:xfrm>
                <a:off x="8931470" y="4438446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L</a:t>
                </a:r>
                <a:endParaRPr kumimoji="1" lang="ja-JP" altLang="en-US" dirty="0"/>
              </a:p>
            </p:txBody>
          </p:sp>
          <p:cxnSp>
            <p:nvCxnSpPr>
              <p:cNvPr id="59" name="直線矢印コネクタ 58">
                <a:extLst>
                  <a:ext uri="{FF2B5EF4-FFF2-40B4-BE49-F238E27FC236}">
                    <a16:creationId xmlns:a16="http://schemas.microsoft.com/office/drawing/2014/main" id="{2ACA4DA2-B372-4A3E-A97B-9125EED83F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0544" y="4438446"/>
                <a:ext cx="148757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A39F79C2-98A7-42AA-BB42-B380E146C153}"/>
                  </a:ext>
                </a:extLst>
              </p:cNvPr>
              <p:cNvSpPr txBox="1"/>
              <p:nvPr/>
            </p:nvSpPr>
            <p:spPr>
              <a:xfrm>
                <a:off x="9234672" y="4167627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b</a:t>
                </a:r>
                <a:endParaRPr kumimoji="1" lang="ja-JP" altLang="en-US" dirty="0"/>
              </a:p>
            </p:txBody>
          </p: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FD977E1F-0C9B-4E0B-8759-995193D8A613}"/>
                </a:ext>
              </a:extLst>
            </p:cNvPr>
            <p:cNvGrpSpPr/>
            <p:nvPr/>
          </p:nvGrpSpPr>
          <p:grpSpPr>
            <a:xfrm>
              <a:off x="11314244" y="4727235"/>
              <a:ext cx="398145" cy="435519"/>
              <a:chOff x="11314244" y="4727235"/>
              <a:chExt cx="398145" cy="435519"/>
            </a:xfrm>
          </p:grpSpPr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C6449FE0-9204-47B6-9DCC-E3C19DBDF6AF}"/>
                  </a:ext>
                </a:extLst>
              </p:cNvPr>
              <p:cNvSpPr/>
              <p:nvPr/>
            </p:nvSpPr>
            <p:spPr>
              <a:xfrm>
                <a:off x="11314244" y="4764609"/>
                <a:ext cx="398145" cy="398145"/>
              </a:xfrm>
              <a:prstGeom prst="arc">
                <a:avLst>
                  <a:gd name="adj1" fmla="val 4779632"/>
                  <a:gd name="adj2" fmla="val 20036790"/>
                </a:avLst>
              </a:prstGeom>
              <a:ln w="25400">
                <a:solidFill>
                  <a:srgbClr val="FF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9D8D44F3-C7BC-42A1-9232-0EA656E697CF}"/>
                  </a:ext>
                </a:extLst>
              </p:cNvPr>
              <p:cNvCxnSpPr>
                <a:cxnSpLocks/>
                <a:endCxn id="43" idx="2"/>
              </p:cNvCxnSpPr>
              <p:nvPr/>
            </p:nvCxnSpPr>
            <p:spPr>
              <a:xfrm>
                <a:off x="11654993" y="4727235"/>
                <a:ext cx="37167" cy="149012"/>
              </a:xfrm>
              <a:prstGeom prst="line">
                <a:avLst/>
              </a:prstGeom>
              <a:ln w="25400">
                <a:solidFill>
                  <a:srgbClr val="FF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0437BDCD-D685-4F58-8043-E9ADD61CF9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65335" y="4818517"/>
                <a:ext cx="126825" cy="52426"/>
              </a:xfrm>
              <a:prstGeom prst="line">
                <a:avLst/>
              </a:prstGeom>
              <a:ln w="25400">
                <a:solidFill>
                  <a:srgbClr val="FF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0FDDA282-01F7-40A6-966D-6823227D0F25}"/>
                </a:ext>
              </a:extLst>
            </p:cNvPr>
            <p:cNvCxnSpPr/>
            <p:nvPr/>
          </p:nvCxnSpPr>
          <p:spPr>
            <a:xfrm>
              <a:off x="10020300" y="5087373"/>
              <a:ext cx="0" cy="35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57BA2C7E-2192-4B56-A3F1-1DB10B7FA14B}"/>
                </a:ext>
              </a:extLst>
            </p:cNvPr>
            <p:cNvCxnSpPr>
              <a:cxnSpLocks/>
            </p:cNvCxnSpPr>
            <p:nvPr/>
          </p:nvCxnSpPr>
          <p:spPr>
            <a:xfrm>
              <a:off x="11536200" y="5264026"/>
              <a:ext cx="0" cy="470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1D9C6CBF-B229-4031-B105-5A57AA988F45}"/>
                  </a:ext>
                </a:extLst>
              </p:cNvPr>
              <p:cNvSpPr txBox="1"/>
              <p:nvPr/>
            </p:nvSpPr>
            <p:spPr>
              <a:xfrm>
                <a:off x="1320155" y="4523451"/>
                <a:ext cx="23768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ja-JP" alt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･</m:t>
                    </m:r>
                    <m:r>
                      <a:rPr lang="en-US" altLang="ja-JP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ja-JP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ja-JP" alt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・</m:t>
                    </m:r>
                  </m:oMath>
                </a14:m>
                <a:r>
                  <a:rPr kumimoji="1" lang="en-US" altLang="ja-JP" sz="2400" dirty="0">
                    <a:solidFill>
                      <a:srgbClr val="0070C0"/>
                    </a:solidFill>
                  </a:rPr>
                  <a:t>b</a:t>
                </a:r>
                <a:r>
                  <a:rPr kumimoji="1" lang="ja-JP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ja-JP" sz="2400" dirty="0">
                    <a:solidFill>
                      <a:srgbClr val="0070C0"/>
                    </a:solidFill>
                  </a:rPr>
                  <a:t>= 0</a:t>
                </a:r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1D9C6CBF-B229-4031-B105-5A57AA988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155" y="4523451"/>
                <a:ext cx="2376869" cy="369332"/>
              </a:xfrm>
              <a:prstGeom prst="rect">
                <a:avLst/>
              </a:prstGeom>
              <a:blipFill>
                <a:blip r:embed="rId4"/>
                <a:stretch>
                  <a:fillRect l="-4627" t="-24590" r="-7198" b="-49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421ECD9-3E6A-449D-956A-A61ABE63814D}"/>
              </a:ext>
            </a:extLst>
          </p:cNvPr>
          <p:cNvSpPr txBox="1"/>
          <p:nvPr/>
        </p:nvSpPr>
        <p:spPr>
          <a:xfrm>
            <a:off x="3998234" y="4526533"/>
            <a:ext cx="449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・・・</a:t>
            </a:r>
            <a:r>
              <a:rPr kumimoji="1" lang="en-US" altLang="ja-JP" dirty="0"/>
              <a:t>B</a:t>
            </a:r>
            <a:r>
              <a:rPr kumimoji="1" lang="ja-JP" altLang="en-US" dirty="0"/>
              <a:t>点廻り半時計方向を正とした回転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9ECBAA14-7386-4780-AEDA-CC8138530D68}"/>
                  </a:ext>
                </a:extLst>
              </p:cNvPr>
              <p:cNvSpPr txBox="1"/>
              <p:nvPr/>
            </p:nvSpPr>
            <p:spPr>
              <a:xfrm>
                <a:off x="2552972" y="5021216"/>
                <a:ext cx="1575420" cy="698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ja-JP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･</m:t>
                          </m:r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9ECBAA14-7386-4780-AEDA-CC8138530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972" y="5021216"/>
                <a:ext cx="1575420" cy="698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C7E2378E-C64E-45F4-9733-5AA8DB916232}"/>
              </a:ext>
            </a:extLst>
          </p:cNvPr>
          <p:cNvCxnSpPr/>
          <p:nvPr/>
        </p:nvCxnSpPr>
        <p:spPr>
          <a:xfrm>
            <a:off x="1645658" y="5378338"/>
            <a:ext cx="712153" cy="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CDDC4B44-6CFA-407B-A3D4-43482EA45777}"/>
              </a:ext>
            </a:extLst>
          </p:cNvPr>
          <p:cNvCxnSpPr/>
          <p:nvPr/>
        </p:nvCxnSpPr>
        <p:spPr>
          <a:xfrm>
            <a:off x="1622143" y="6135563"/>
            <a:ext cx="712153" cy="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082E807D-6B6B-411E-B1DD-41D380486BE9}"/>
                  </a:ext>
                </a:extLst>
              </p:cNvPr>
              <p:cNvSpPr txBox="1"/>
              <p:nvPr/>
            </p:nvSpPr>
            <p:spPr>
              <a:xfrm>
                <a:off x="2654014" y="5770367"/>
                <a:ext cx="1474378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ja-JP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･</m:t>
                          </m:r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082E807D-6B6B-411E-B1DD-41D380486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014" y="5770367"/>
                <a:ext cx="1474378" cy="6890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66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293D3367-28AE-44AE-98C3-1F9AE1942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278079"/>
            <a:ext cx="109698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　　</a:t>
            </a:r>
            <a:endParaRPr lang="en-US" altLang="ja-JP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BA0236-0800-4260-9A91-BB5755C3D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1143000"/>
          </a:xfrm>
        </p:spPr>
        <p:txBody>
          <a:bodyPr/>
          <a:lstStyle/>
          <a:p>
            <a:pPr algn="ctr"/>
            <a:r>
              <a:rPr lang="ja-JP" altLang="en-US" sz="3600" u="sng" dirty="0">
                <a:ea typeface="メイリオ" panose="020B0604030504040204" pitchFamily="50" charset="-128"/>
              </a:rPr>
              <a:t>モーメント図 演習</a:t>
            </a:r>
            <a:r>
              <a:rPr lang="en-US" altLang="ja-JP" sz="3600" u="sng" dirty="0">
                <a:ea typeface="メイリオ" panose="020B0604030504040204" pitchFamily="50" charset="-128"/>
              </a:rPr>
              <a:t>1a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2B89C9C-C4AC-4A73-A8C2-81FBB1FCD5C0}"/>
              </a:ext>
            </a:extLst>
          </p:cNvPr>
          <p:cNvGrpSpPr/>
          <p:nvPr/>
        </p:nvGrpSpPr>
        <p:grpSpPr>
          <a:xfrm>
            <a:off x="1324410" y="2281628"/>
            <a:ext cx="2619292" cy="2118746"/>
            <a:chOff x="643690" y="4495414"/>
            <a:chExt cx="2619292" cy="2118746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082C00-DBD4-443A-9464-D25B474164EB}"/>
                </a:ext>
              </a:extLst>
            </p:cNvPr>
            <p:cNvGrpSpPr/>
            <p:nvPr/>
          </p:nvGrpSpPr>
          <p:grpSpPr>
            <a:xfrm>
              <a:off x="643690" y="4495414"/>
              <a:ext cx="2619292" cy="1664359"/>
              <a:chOff x="538182" y="4433868"/>
              <a:chExt cx="2619292" cy="1664359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5BCAE575-2283-4781-AAB6-652B3A60CC7A}"/>
                  </a:ext>
                </a:extLst>
              </p:cNvPr>
              <p:cNvGrpSpPr/>
              <p:nvPr/>
            </p:nvGrpSpPr>
            <p:grpSpPr>
              <a:xfrm>
                <a:off x="538182" y="4433868"/>
                <a:ext cx="2619292" cy="1237424"/>
                <a:chOff x="2932714" y="2252955"/>
                <a:chExt cx="6087356" cy="2875832"/>
              </a:xfrm>
            </p:grpSpPr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3EE1998D-8428-4564-B380-9C73C943B4C9}"/>
                    </a:ext>
                  </a:extLst>
                </p:cNvPr>
                <p:cNvSpPr/>
                <p:nvPr/>
              </p:nvSpPr>
              <p:spPr>
                <a:xfrm>
                  <a:off x="3581400" y="4489501"/>
                  <a:ext cx="5029200" cy="24713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二等辺三角形 30">
                  <a:extLst>
                    <a:ext uri="{FF2B5EF4-FFF2-40B4-BE49-F238E27FC236}">
                      <a16:creationId xmlns:a16="http://schemas.microsoft.com/office/drawing/2014/main" id="{36E57A48-9BBB-4635-9BB6-A27071E42ADF}"/>
                    </a:ext>
                  </a:extLst>
                </p:cNvPr>
                <p:cNvSpPr/>
                <p:nvPr/>
              </p:nvSpPr>
              <p:spPr>
                <a:xfrm>
                  <a:off x="3402227" y="4736636"/>
                  <a:ext cx="358346" cy="308919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2" name="グループ化 31">
                  <a:extLst>
                    <a:ext uri="{FF2B5EF4-FFF2-40B4-BE49-F238E27FC236}">
                      <a16:creationId xmlns:a16="http://schemas.microsoft.com/office/drawing/2014/main" id="{B2AC92B4-18F4-4F76-A712-0B6B4AE780F2}"/>
                    </a:ext>
                  </a:extLst>
                </p:cNvPr>
                <p:cNvGrpSpPr/>
                <p:nvPr/>
              </p:nvGrpSpPr>
              <p:grpSpPr>
                <a:xfrm>
                  <a:off x="8431427" y="4736636"/>
                  <a:ext cx="358346" cy="392151"/>
                  <a:chOff x="7790935" y="4248429"/>
                  <a:chExt cx="358346" cy="392151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47" name="二等辺三角形 46">
                    <a:extLst>
                      <a:ext uri="{FF2B5EF4-FFF2-40B4-BE49-F238E27FC236}">
                        <a16:creationId xmlns:a16="http://schemas.microsoft.com/office/drawing/2014/main" id="{40E1F347-D230-4B70-AB5B-8B053B2A0323}"/>
                      </a:ext>
                    </a:extLst>
                  </p:cNvPr>
                  <p:cNvSpPr/>
                  <p:nvPr/>
                </p:nvSpPr>
                <p:spPr>
                  <a:xfrm>
                    <a:off x="7790935" y="4248429"/>
                    <a:ext cx="358346" cy="308919"/>
                  </a:xfrm>
                  <a:prstGeom prst="triangle">
                    <a:avLst/>
                  </a:prstGeom>
                  <a:grpFill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48" name="直線コネクタ 47">
                    <a:extLst>
                      <a:ext uri="{FF2B5EF4-FFF2-40B4-BE49-F238E27FC236}">
                        <a16:creationId xmlns:a16="http://schemas.microsoft.com/office/drawing/2014/main" id="{025198AC-7EDE-4A25-839C-8333866A13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90935" y="4640580"/>
                    <a:ext cx="358346" cy="0"/>
                  </a:xfrm>
                  <a:prstGeom prst="lin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矢印: 下 32">
                  <a:extLst>
                    <a:ext uri="{FF2B5EF4-FFF2-40B4-BE49-F238E27FC236}">
                      <a16:creationId xmlns:a16="http://schemas.microsoft.com/office/drawing/2014/main" id="{3D5B5D14-018D-4768-878B-72B58511DBA7}"/>
                    </a:ext>
                  </a:extLst>
                </p:cNvPr>
                <p:cNvSpPr/>
                <p:nvPr/>
              </p:nvSpPr>
              <p:spPr>
                <a:xfrm>
                  <a:off x="5064376" y="2959965"/>
                  <a:ext cx="352298" cy="1489589"/>
                </a:xfrm>
                <a:prstGeom prst="downArrow">
                  <a:avLst>
                    <a:gd name="adj1" fmla="val 44329"/>
                    <a:gd name="adj2" fmla="val 12105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3C4057C8-E4F0-425A-BDED-8BB0813737C4}"/>
                    </a:ext>
                  </a:extLst>
                </p:cNvPr>
                <p:cNvSpPr txBox="1"/>
                <p:nvPr/>
              </p:nvSpPr>
              <p:spPr>
                <a:xfrm>
                  <a:off x="4798219" y="2252955"/>
                  <a:ext cx="399469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/>
                    <a:t>W</a:t>
                  </a:r>
                  <a:endParaRPr kumimoji="1" lang="ja-JP" altLang="en-US" dirty="0"/>
                </a:p>
              </p:txBody>
            </p:sp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43BCF573-5D53-43BC-A853-AADA682437F2}"/>
                    </a:ext>
                  </a:extLst>
                </p:cNvPr>
                <p:cNvSpPr txBox="1"/>
                <p:nvPr/>
              </p:nvSpPr>
              <p:spPr>
                <a:xfrm>
                  <a:off x="2932714" y="4304835"/>
                  <a:ext cx="333747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A</a:t>
                  </a:r>
                  <a:endParaRPr kumimoji="1" lang="ja-JP" altLang="en-US" dirty="0"/>
                </a:p>
              </p:txBody>
            </p:sp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50FB5CDE-2733-42A6-88C2-032FAEA1C688}"/>
                    </a:ext>
                  </a:extLst>
                </p:cNvPr>
                <p:cNvSpPr txBox="1"/>
                <p:nvPr/>
              </p:nvSpPr>
              <p:spPr>
                <a:xfrm>
                  <a:off x="8678310" y="4284075"/>
                  <a:ext cx="341760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B</a:t>
                  </a:r>
                  <a:endParaRPr kumimoji="1" lang="ja-JP" altLang="en-US" dirty="0"/>
                </a:p>
              </p:txBody>
            </p:sp>
          </p:grpSp>
          <p:sp>
            <p:nvSpPr>
              <p:cNvPr id="49" name="矢印: 下 48">
                <a:extLst>
                  <a:ext uri="{FF2B5EF4-FFF2-40B4-BE49-F238E27FC236}">
                    <a16:creationId xmlns:a16="http://schemas.microsoft.com/office/drawing/2014/main" id="{C3BC91B4-2B84-45B3-9D6F-54ABF8FCD0A7}"/>
                  </a:ext>
                </a:extLst>
              </p:cNvPr>
              <p:cNvSpPr/>
              <p:nvPr/>
            </p:nvSpPr>
            <p:spPr>
              <a:xfrm rot="10800000">
                <a:off x="741507" y="5663195"/>
                <a:ext cx="151588" cy="322355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rgbClr val="FF3300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95F64A9A-6FC7-4A03-AED9-940246C8F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137" y="6098227"/>
                <a:ext cx="209431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B3F605F6-478C-43A1-A901-05C0ADC628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1196" y="5807631"/>
                <a:ext cx="1415253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矢印: 下 26">
                <a:extLst>
                  <a:ext uri="{FF2B5EF4-FFF2-40B4-BE49-F238E27FC236}">
                    <a16:creationId xmlns:a16="http://schemas.microsoft.com/office/drawing/2014/main" id="{519823A8-D8C4-414A-A357-960B35DA4B50}"/>
                  </a:ext>
                </a:extLst>
              </p:cNvPr>
              <p:cNvSpPr/>
              <p:nvPr/>
            </p:nvSpPr>
            <p:spPr>
              <a:xfrm rot="10800000">
                <a:off x="2932359" y="5697137"/>
                <a:ext cx="151588" cy="322355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rgbClr val="FF3300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C3871741-D7B9-4EF7-AB02-822F3626E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807631"/>
                <a:ext cx="69299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B80F48D-4830-4358-999B-F26ECF201D8C}"/>
                </a:ext>
              </a:extLst>
            </p:cNvPr>
            <p:cNvCxnSpPr/>
            <p:nvPr/>
          </p:nvCxnSpPr>
          <p:spPr>
            <a:xfrm>
              <a:off x="922809" y="6238509"/>
              <a:ext cx="0" cy="375651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C6C4E262-5CD2-496C-A6D8-2AC34B59F921}"/>
                </a:ext>
              </a:extLst>
            </p:cNvPr>
            <p:cNvCxnSpPr>
              <a:cxnSpLocks/>
            </p:cNvCxnSpPr>
            <p:nvPr/>
          </p:nvCxnSpPr>
          <p:spPr>
            <a:xfrm>
              <a:off x="1633016" y="5630563"/>
              <a:ext cx="0" cy="983597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F313FABB-14CC-4280-BAD5-DC2051EBF2D9}"/>
                </a:ext>
              </a:extLst>
            </p:cNvPr>
            <p:cNvCxnSpPr/>
            <p:nvPr/>
          </p:nvCxnSpPr>
          <p:spPr>
            <a:xfrm>
              <a:off x="3115928" y="6212958"/>
              <a:ext cx="0" cy="375651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83010169-F88B-482A-8D51-AC6ED30AFA8D}"/>
                </a:ext>
              </a:extLst>
            </p:cNvPr>
            <p:cNvCxnSpPr>
              <a:cxnSpLocks/>
            </p:cNvCxnSpPr>
            <p:nvPr/>
          </p:nvCxnSpPr>
          <p:spPr>
            <a:xfrm>
              <a:off x="922809" y="6543547"/>
              <a:ext cx="71020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51AB5DAF-DF6D-4FDD-AC79-14B8A4702E9C}"/>
                </a:ext>
              </a:extLst>
            </p:cNvPr>
            <p:cNvCxnSpPr>
              <a:cxnSpLocks/>
            </p:cNvCxnSpPr>
            <p:nvPr/>
          </p:nvCxnSpPr>
          <p:spPr>
            <a:xfrm>
              <a:off x="1633016" y="6543547"/>
              <a:ext cx="1449989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27C97FD4-749A-42C4-A894-29B3E97AEF7A}"/>
                </a:ext>
              </a:extLst>
            </p:cNvPr>
            <p:cNvSpPr txBox="1"/>
            <p:nvPr/>
          </p:nvSpPr>
          <p:spPr>
            <a:xfrm>
              <a:off x="931798" y="622990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区間</a:t>
              </a: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3F614517-93F8-431E-A26C-47D9D7751C88}"/>
                </a:ext>
              </a:extLst>
            </p:cNvPr>
            <p:cNvSpPr txBox="1"/>
            <p:nvPr/>
          </p:nvSpPr>
          <p:spPr>
            <a:xfrm>
              <a:off x="2034845" y="622990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区間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5231F2D-71EB-433C-AE4E-629E9A9AE6B1}"/>
              </a:ext>
            </a:extLst>
          </p:cNvPr>
          <p:cNvGrpSpPr/>
          <p:nvPr/>
        </p:nvGrpSpPr>
        <p:grpSpPr>
          <a:xfrm>
            <a:off x="4447310" y="2265118"/>
            <a:ext cx="2619292" cy="1588639"/>
            <a:chOff x="3766590" y="4478904"/>
            <a:chExt cx="2619292" cy="1588639"/>
          </a:xfrm>
        </p:grpSpPr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6338DEF4-A270-4252-B69B-990869322D30}"/>
                </a:ext>
              </a:extLst>
            </p:cNvPr>
            <p:cNvGrpSpPr/>
            <p:nvPr/>
          </p:nvGrpSpPr>
          <p:grpSpPr>
            <a:xfrm>
              <a:off x="3766590" y="4478904"/>
              <a:ext cx="2619292" cy="1588639"/>
              <a:chOff x="538182" y="4433868"/>
              <a:chExt cx="2619292" cy="1588639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603BF5B-D0E7-4A35-951C-A90012D836ED}"/>
                  </a:ext>
                </a:extLst>
              </p:cNvPr>
              <p:cNvGrpSpPr/>
              <p:nvPr/>
            </p:nvGrpSpPr>
            <p:grpSpPr>
              <a:xfrm>
                <a:off x="538182" y="4433868"/>
                <a:ext cx="2619292" cy="1243290"/>
                <a:chOff x="2932714" y="2252955"/>
                <a:chExt cx="6087356" cy="2889465"/>
              </a:xfrm>
            </p:grpSpPr>
            <p:sp>
              <p:nvSpPr>
                <p:cNvPr id="70" name="正方形/長方形 69">
                  <a:extLst>
                    <a:ext uri="{FF2B5EF4-FFF2-40B4-BE49-F238E27FC236}">
                      <a16:creationId xmlns:a16="http://schemas.microsoft.com/office/drawing/2014/main" id="{4D631BFA-9658-4120-B2A7-9E9F8A464835}"/>
                    </a:ext>
                  </a:extLst>
                </p:cNvPr>
                <p:cNvSpPr/>
                <p:nvPr/>
              </p:nvSpPr>
              <p:spPr>
                <a:xfrm>
                  <a:off x="3581400" y="4489501"/>
                  <a:ext cx="5029200" cy="247135"/>
                </a:xfrm>
                <a:prstGeom prst="rect">
                  <a:avLst/>
                </a:prstGeom>
                <a:solidFill>
                  <a:schemeClr val="bg2">
                    <a:alpha val="50196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71" name="二等辺三角形 70">
                  <a:extLst>
                    <a:ext uri="{FF2B5EF4-FFF2-40B4-BE49-F238E27FC236}">
                      <a16:creationId xmlns:a16="http://schemas.microsoft.com/office/drawing/2014/main" id="{EDEB1D63-EBBA-4790-90EE-D7553187DB3C}"/>
                    </a:ext>
                  </a:extLst>
                </p:cNvPr>
                <p:cNvSpPr/>
                <p:nvPr/>
              </p:nvSpPr>
              <p:spPr>
                <a:xfrm>
                  <a:off x="3402227" y="4736636"/>
                  <a:ext cx="358346" cy="308919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72" name="グループ化 71">
                  <a:extLst>
                    <a:ext uri="{FF2B5EF4-FFF2-40B4-BE49-F238E27FC236}">
                      <a16:creationId xmlns:a16="http://schemas.microsoft.com/office/drawing/2014/main" id="{A0E084EF-63C5-4B22-BDB3-D89B11187503}"/>
                    </a:ext>
                  </a:extLst>
                </p:cNvPr>
                <p:cNvGrpSpPr/>
                <p:nvPr/>
              </p:nvGrpSpPr>
              <p:grpSpPr>
                <a:xfrm>
                  <a:off x="8431427" y="4736636"/>
                  <a:ext cx="358346" cy="392151"/>
                  <a:chOff x="7790935" y="4248429"/>
                  <a:chExt cx="358346" cy="392151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77" name="二等辺三角形 76">
                    <a:extLst>
                      <a:ext uri="{FF2B5EF4-FFF2-40B4-BE49-F238E27FC236}">
                        <a16:creationId xmlns:a16="http://schemas.microsoft.com/office/drawing/2014/main" id="{D915DCB5-E864-446A-B124-6186AC3238DF}"/>
                      </a:ext>
                    </a:extLst>
                  </p:cNvPr>
                  <p:cNvSpPr/>
                  <p:nvPr/>
                </p:nvSpPr>
                <p:spPr>
                  <a:xfrm>
                    <a:off x="7790935" y="4248429"/>
                    <a:ext cx="358346" cy="308919"/>
                  </a:xfrm>
                  <a:prstGeom prst="triangle">
                    <a:avLst/>
                  </a:prstGeom>
                  <a:solidFill>
                    <a:schemeClr val="bg2">
                      <a:alpha val="50196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schemeClr val="lt1"/>
                      </a:solidFill>
                    </a:endParaRPr>
                  </a:p>
                </p:txBody>
              </p:sp>
              <p:cxnSp>
                <p:nvCxnSpPr>
                  <p:cNvPr id="78" name="直線コネクタ 77">
                    <a:extLst>
                      <a:ext uri="{FF2B5EF4-FFF2-40B4-BE49-F238E27FC236}">
                        <a16:creationId xmlns:a16="http://schemas.microsoft.com/office/drawing/2014/main" id="{4865C979-8A73-43B3-8D14-2149D5D8B2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90935" y="4640580"/>
                    <a:ext cx="358346" cy="0"/>
                  </a:xfrm>
                  <a:prstGeom prst="lin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矢印: 下 72">
                  <a:extLst>
                    <a:ext uri="{FF2B5EF4-FFF2-40B4-BE49-F238E27FC236}">
                      <a16:creationId xmlns:a16="http://schemas.microsoft.com/office/drawing/2014/main" id="{8209C270-2770-4A09-B6BB-258D52A77922}"/>
                    </a:ext>
                  </a:extLst>
                </p:cNvPr>
                <p:cNvSpPr/>
                <p:nvPr/>
              </p:nvSpPr>
              <p:spPr>
                <a:xfrm>
                  <a:off x="5887460" y="2959965"/>
                  <a:ext cx="352298" cy="1489589"/>
                </a:xfrm>
                <a:prstGeom prst="downArrow">
                  <a:avLst>
                    <a:gd name="adj1" fmla="val 44329"/>
                    <a:gd name="adj2" fmla="val 121053"/>
                  </a:avLst>
                </a:prstGeom>
                <a:solidFill>
                  <a:schemeClr val="bg2">
                    <a:alpha val="50196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9F3AF22B-C678-44E4-BD6D-DCE186B848AB}"/>
                    </a:ext>
                  </a:extLst>
                </p:cNvPr>
                <p:cNvSpPr txBox="1"/>
                <p:nvPr/>
              </p:nvSpPr>
              <p:spPr>
                <a:xfrm>
                  <a:off x="5644188" y="2252955"/>
                  <a:ext cx="399469" cy="8583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schemeClr val="bg2">
                          <a:lumMod val="90000"/>
                        </a:schemeClr>
                      </a:solidFill>
                    </a:rPr>
                    <a:t>W</a:t>
                  </a:r>
                  <a:endParaRPr kumimoji="1" lang="ja-JP" altLang="en-US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DCCB89A9-657B-4E3F-8073-E7CF154AC067}"/>
                    </a:ext>
                  </a:extLst>
                </p:cNvPr>
                <p:cNvSpPr txBox="1"/>
                <p:nvPr/>
              </p:nvSpPr>
              <p:spPr>
                <a:xfrm>
                  <a:off x="2932714" y="4304835"/>
                  <a:ext cx="333747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A</a:t>
                  </a:r>
                  <a:endParaRPr kumimoji="1" lang="ja-JP" altLang="en-US" dirty="0"/>
                </a:p>
              </p:txBody>
            </p:sp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36148847-A6BC-41F2-A81A-01D4B6299D6F}"/>
                    </a:ext>
                  </a:extLst>
                </p:cNvPr>
                <p:cNvSpPr txBox="1"/>
                <p:nvPr/>
              </p:nvSpPr>
              <p:spPr>
                <a:xfrm>
                  <a:off x="8678310" y="4284075"/>
                  <a:ext cx="341760" cy="8583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>
                      <a:solidFill>
                        <a:schemeClr val="bg2">
                          <a:lumMod val="90000"/>
                        </a:schemeClr>
                      </a:solidFill>
                    </a:rPr>
                    <a:t>B</a:t>
                  </a:r>
                  <a:endParaRPr kumimoji="1" lang="ja-JP" altLang="en-US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p:grpSp>
          <p:sp>
            <p:nvSpPr>
              <p:cNvPr id="65" name="矢印: 下 64">
                <a:extLst>
                  <a:ext uri="{FF2B5EF4-FFF2-40B4-BE49-F238E27FC236}">
                    <a16:creationId xmlns:a16="http://schemas.microsoft.com/office/drawing/2014/main" id="{1549A148-0FCF-45FF-8130-87D6DA98DC30}"/>
                  </a:ext>
                </a:extLst>
              </p:cNvPr>
              <p:cNvSpPr/>
              <p:nvPr/>
            </p:nvSpPr>
            <p:spPr>
              <a:xfrm rot="10800000">
                <a:off x="741507" y="5663195"/>
                <a:ext cx="151588" cy="322355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rgbClr val="FF3300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矢印: 下 67">
                <a:extLst>
                  <a:ext uri="{FF2B5EF4-FFF2-40B4-BE49-F238E27FC236}">
                    <a16:creationId xmlns:a16="http://schemas.microsoft.com/office/drawing/2014/main" id="{E60BDC75-4F71-443C-9AAE-7E6FBE417542}"/>
                  </a:ext>
                </a:extLst>
              </p:cNvPr>
              <p:cNvSpPr/>
              <p:nvPr/>
            </p:nvSpPr>
            <p:spPr>
              <a:xfrm rot="10800000">
                <a:off x="2906793" y="5700152"/>
                <a:ext cx="151588" cy="322355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chemeClr val="bg2">
                  <a:alpha val="50196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A84F08F-B6FA-478D-BBF6-407ACDB56DE8}"/>
                </a:ext>
              </a:extLst>
            </p:cNvPr>
            <p:cNvSpPr/>
            <p:nvPr/>
          </p:nvSpPr>
          <p:spPr>
            <a:xfrm>
              <a:off x="4042083" y="5438422"/>
              <a:ext cx="598498" cy="10893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C54B55A4-137F-4371-A818-066502DE7EFD}"/>
                </a:ext>
              </a:extLst>
            </p:cNvPr>
            <p:cNvCxnSpPr/>
            <p:nvPr/>
          </p:nvCxnSpPr>
          <p:spPr>
            <a:xfrm flipV="1">
              <a:off x="4640581" y="4848236"/>
              <a:ext cx="0" cy="5300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D85C32C9-7B35-4C3D-9D5D-A6A09103EECF}"/>
                </a:ext>
              </a:extLst>
            </p:cNvPr>
            <p:cNvCxnSpPr/>
            <p:nvPr/>
          </p:nvCxnSpPr>
          <p:spPr>
            <a:xfrm flipV="1">
              <a:off x="4042083" y="4848236"/>
              <a:ext cx="0" cy="5300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AC7C7B4B-6E8B-494F-A98C-30196582DADE}"/>
                </a:ext>
              </a:extLst>
            </p:cNvPr>
            <p:cNvCxnSpPr/>
            <p:nvPr/>
          </p:nvCxnSpPr>
          <p:spPr>
            <a:xfrm flipH="1">
              <a:off x="4042083" y="4937760"/>
              <a:ext cx="5984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FE9D357F-53B6-4281-9323-216E36B2F3E9}"/>
                </a:ext>
              </a:extLst>
            </p:cNvPr>
            <p:cNvSpPr txBox="1"/>
            <p:nvPr/>
          </p:nvSpPr>
          <p:spPr>
            <a:xfrm>
              <a:off x="4207821" y="463189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x</a:t>
              </a:r>
              <a:endParaRPr kumimoji="1" lang="ja-JP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E4C7766-71C7-4A0E-8E81-1B3074988654}"/>
                  </a:ext>
                </a:extLst>
              </p:cNvPr>
              <p:cNvSpPr txBox="1"/>
              <p:nvPr/>
            </p:nvSpPr>
            <p:spPr>
              <a:xfrm>
                <a:off x="4692816" y="4276716"/>
                <a:ext cx="15927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ja-JP" alt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･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E4C7766-71C7-4A0E-8E81-1B3074988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816" y="4276716"/>
                <a:ext cx="1592744" cy="369332"/>
              </a:xfrm>
              <a:prstGeom prst="rect">
                <a:avLst/>
              </a:prstGeom>
              <a:blipFill>
                <a:blip r:embed="rId2"/>
                <a:stretch>
                  <a:fillRect l="-3831" r="-153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E338204B-EEB8-4F11-814F-B5909E902DE7}"/>
                  </a:ext>
                </a:extLst>
              </p:cNvPr>
              <p:cNvSpPr txBox="1"/>
              <p:nvPr/>
            </p:nvSpPr>
            <p:spPr>
              <a:xfrm>
                <a:off x="7227449" y="4329761"/>
                <a:ext cx="370051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ja-JP" alt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･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E338204B-EEB8-4F11-814F-B5909E902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449" y="4329761"/>
                <a:ext cx="3700514" cy="369332"/>
              </a:xfrm>
              <a:prstGeom prst="rect">
                <a:avLst/>
              </a:prstGeom>
              <a:blipFill>
                <a:blip r:embed="rId3"/>
                <a:stretch>
                  <a:fillRect t="-1639" b="-327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4947D9BC-A279-4A4E-A3D4-4DBACA162272}"/>
              </a:ext>
            </a:extLst>
          </p:cNvPr>
          <p:cNvGrpSpPr/>
          <p:nvPr/>
        </p:nvGrpSpPr>
        <p:grpSpPr>
          <a:xfrm>
            <a:off x="7481579" y="2276342"/>
            <a:ext cx="2619292" cy="1588639"/>
            <a:chOff x="7481579" y="3678422"/>
            <a:chExt cx="2619292" cy="1588639"/>
          </a:xfrm>
        </p:grpSpPr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34F62EAD-C414-465B-A8AF-E65CA1128B3B}"/>
                </a:ext>
              </a:extLst>
            </p:cNvPr>
            <p:cNvGrpSpPr/>
            <p:nvPr/>
          </p:nvGrpSpPr>
          <p:grpSpPr>
            <a:xfrm>
              <a:off x="7481579" y="3678422"/>
              <a:ext cx="2619292" cy="1588639"/>
              <a:chOff x="3766590" y="4478904"/>
              <a:chExt cx="2619292" cy="1588639"/>
            </a:xfrm>
          </p:grpSpPr>
          <p:grpSp>
            <p:nvGrpSpPr>
              <p:cNvPr id="83" name="グループ化 82">
                <a:extLst>
                  <a:ext uri="{FF2B5EF4-FFF2-40B4-BE49-F238E27FC236}">
                    <a16:creationId xmlns:a16="http://schemas.microsoft.com/office/drawing/2014/main" id="{F43D67C5-E7E8-473D-B728-7605FDFFCE20}"/>
                  </a:ext>
                </a:extLst>
              </p:cNvPr>
              <p:cNvGrpSpPr/>
              <p:nvPr/>
            </p:nvGrpSpPr>
            <p:grpSpPr>
              <a:xfrm>
                <a:off x="3766590" y="4478904"/>
                <a:ext cx="2619292" cy="1588639"/>
                <a:chOff x="538182" y="4433868"/>
                <a:chExt cx="2619292" cy="1588639"/>
              </a:xfrm>
            </p:grpSpPr>
            <p:grpSp>
              <p:nvGrpSpPr>
                <p:cNvPr id="89" name="グループ化 88">
                  <a:extLst>
                    <a:ext uri="{FF2B5EF4-FFF2-40B4-BE49-F238E27FC236}">
                      <a16:creationId xmlns:a16="http://schemas.microsoft.com/office/drawing/2014/main" id="{FA5FC1C6-18F1-4AE8-A646-26EE45CD58A5}"/>
                    </a:ext>
                  </a:extLst>
                </p:cNvPr>
                <p:cNvGrpSpPr/>
                <p:nvPr/>
              </p:nvGrpSpPr>
              <p:grpSpPr>
                <a:xfrm>
                  <a:off x="538182" y="4433868"/>
                  <a:ext cx="2619292" cy="1243290"/>
                  <a:chOff x="2932714" y="2252955"/>
                  <a:chExt cx="6087356" cy="2889465"/>
                </a:xfrm>
              </p:grpSpPr>
              <p:sp>
                <p:nvSpPr>
                  <p:cNvPr id="92" name="正方形/長方形 91">
                    <a:extLst>
                      <a:ext uri="{FF2B5EF4-FFF2-40B4-BE49-F238E27FC236}">
                        <a16:creationId xmlns:a16="http://schemas.microsoft.com/office/drawing/2014/main" id="{A200F9C6-6E3B-4584-8062-93F0AC4AE239}"/>
                      </a:ext>
                    </a:extLst>
                  </p:cNvPr>
                  <p:cNvSpPr/>
                  <p:nvPr/>
                </p:nvSpPr>
                <p:spPr>
                  <a:xfrm>
                    <a:off x="3581400" y="4489501"/>
                    <a:ext cx="5029200" cy="247135"/>
                  </a:xfrm>
                  <a:prstGeom prst="rect">
                    <a:avLst/>
                  </a:prstGeom>
                  <a:solidFill>
                    <a:schemeClr val="bg2">
                      <a:alpha val="50196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93" name="二等辺三角形 92">
                    <a:extLst>
                      <a:ext uri="{FF2B5EF4-FFF2-40B4-BE49-F238E27FC236}">
                        <a16:creationId xmlns:a16="http://schemas.microsoft.com/office/drawing/2014/main" id="{2F3B2287-93F7-4EDA-AFB9-D621B164D225}"/>
                      </a:ext>
                    </a:extLst>
                  </p:cNvPr>
                  <p:cNvSpPr/>
                  <p:nvPr/>
                </p:nvSpPr>
                <p:spPr>
                  <a:xfrm>
                    <a:off x="3402227" y="4736636"/>
                    <a:ext cx="358346" cy="308919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4" name="グループ化 93">
                    <a:extLst>
                      <a:ext uri="{FF2B5EF4-FFF2-40B4-BE49-F238E27FC236}">
                        <a16:creationId xmlns:a16="http://schemas.microsoft.com/office/drawing/2014/main" id="{1D884292-038B-4530-80F1-8FAFAAD6F21B}"/>
                      </a:ext>
                    </a:extLst>
                  </p:cNvPr>
                  <p:cNvGrpSpPr/>
                  <p:nvPr/>
                </p:nvGrpSpPr>
                <p:grpSpPr>
                  <a:xfrm>
                    <a:off x="8431427" y="4736636"/>
                    <a:ext cx="358346" cy="392151"/>
                    <a:chOff x="7790935" y="4248429"/>
                    <a:chExt cx="358346" cy="392151"/>
                  </a:xfrm>
                  <a:solidFill>
                    <a:schemeClr val="accent2">
                      <a:lumMod val="40000"/>
                      <a:lumOff val="60000"/>
                    </a:schemeClr>
                  </a:solidFill>
                </p:grpSpPr>
                <p:sp>
                  <p:nvSpPr>
                    <p:cNvPr id="99" name="二等辺三角形 98">
                      <a:extLst>
                        <a:ext uri="{FF2B5EF4-FFF2-40B4-BE49-F238E27FC236}">
                          <a16:creationId xmlns:a16="http://schemas.microsoft.com/office/drawing/2014/main" id="{C347F0CE-A27E-4C60-B1F4-94B312BCA0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0935" y="4248429"/>
                      <a:ext cx="358346" cy="308919"/>
                    </a:xfrm>
                    <a:prstGeom prst="triangle">
                      <a:avLst/>
                    </a:prstGeom>
                    <a:solidFill>
                      <a:schemeClr val="bg2">
                        <a:alpha val="50196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>
                        <a:solidFill>
                          <a:schemeClr val="lt1"/>
                        </a:solidFill>
                      </a:endParaRPr>
                    </a:p>
                  </p:txBody>
                </p:sp>
                <p:cxnSp>
                  <p:nvCxnSpPr>
                    <p:cNvPr id="100" name="直線コネクタ 99">
                      <a:extLst>
                        <a:ext uri="{FF2B5EF4-FFF2-40B4-BE49-F238E27FC236}">
                          <a16:creationId xmlns:a16="http://schemas.microsoft.com/office/drawing/2014/main" id="{68095ED9-4B53-42D1-9C5E-EFBCD50ABC2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790935" y="4640580"/>
                      <a:ext cx="358346" cy="0"/>
                    </a:xfrm>
                    <a:prstGeom prst="lin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6" name="テキスト ボックス 95">
                    <a:extLst>
                      <a:ext uri="{FF2B5EF4-FFF2-40B4-BE49-F238E27FC236}">
                        <a16:creationId xmlns:a16="http://schemas.microsoft.com/office/drawing/2014/main" id="{7A32C6FE-668D-4CD7-A862-98383390BD64}"/>
                      </a:ext>
                    </a:extLst>
                  </p:cNvPr>
                  <p:cNvSpPr txBox="1"/>
                  <p:nvPr/>
                </p:nvSpPr>
                <p:spPr>
                  <a:xfrm>
                    <a:off x="5644188" y="2252955"/>
                    <a:ext cx="399469" cy="8583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dirty="0"/>
                      <a:t>W</a:t>
                    </a:r>
                    <a:endParaRPr kumimoji="1" lang="ja-JP" altLang="en-US" dirty="0"/>
                  </a:p>
                </p:txBody>
              </p:sp>
              <p:sp>
                <p:nvSpPr>
                  <p:cNvPr id="97" name="テキスト ボックス 96">
                    <a:extLst>
                      <a:ext uri="{FF2B5EF4-FFF2-40B4-BE49-F238E27FC236}">
                        <a16:creationId xmlns:a16="http://schemas.microsoft.com/office/drawing/2014/main" id="{6637C170-1E8C-4DE3-925F-36A7960983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32714" y="4304835"/>
                    <a:ext cx="333747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/>
                      <a:t>A</a:t>
                    </a:r>
                    <a:endParaRPr kumimoji="1" lang="ja-JP" altLang="en-US" dirty="0"/>
                  </a:p>
                </p:txBody>
              </p:sp>
              <p:sp>
                <p:nvSpPr>
                  <p:cNvPr id="98" name="テキスト ボックス 97">
                    <a:extLst>
                      <a:ext uri="{FF2B5EF4-FFF2-40B4-BE49-F238E27FC236}">
                        <a16:creationId xmlns:a16="http://schemas.microsoft.com/office/drawing/2014/main" id="{57EA17C1-BE73-48A1-83C1-28448BB1000F}"/>
                      </a:ext>
                    </a:extLst>
                  </p:cNvPr>
                  <p:cNvSpPr txBox="1"/>
                  <p:nvPr/>
                </p:nvSpPr>
                <p:spPr>
                  <a:xfrm>
                    <a:off x="8678310" y="4284075"/>
                    <a:ext cx="341760" cy="8583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>
                        <a:solidFill>
                          <a:schemeClr val="bg2">
                            <a:lumMod val="90000"/>
                          </a:schemeClr>
                        </a:solidFill>
                      </a:rPr>
                      <a:t>B</a:t>
                    </a:r>
                    <a:endParaRPr kumimoji="1" lang="ja-JP" altLang="en-US" dirty="0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90" name="矢印: 下 89">
                  <a:extLst>
                    <a:ext uri="{FF2B5EF4-FFF2-40B4-BE49-F238E27FC236}">
                      <a16:creationId xmlns:a16="http://schemas.microsoft.com/office/drawing/2014/main" id="{D734048E-713E-4CAF-BA6F-2ACA6F4D1DD7}"/>
                    </a:ext>
                  </a:extLst>
                </p:cNvPr>
                <p:cNvSpPr/>
                <p:nvPr/>
              </p:nvSpPr>
              <p:spPr>
                <a:xfrm rot="10800000">
                  <a:off x="741507" y="5663195"/>
                  <a:ext cx="151588" cy="322355"/>
                </a:xfrm>
                <a:prstGeom prst="downArrow">
                  <a:avLst>
                    <a:gd name="adj1" fmla="val 44329"/>
                    <a:gd name="adj2" fmla="val 90772"/>
                  </a:avLst>
                </a:prstGeom>
                <a:solidFill>
                  <a:srgbClr val="FF3300">
                    <a:alpha val="5019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" name="矢印: 下 90">
                  <a:extLst>
                    <a:ext uri="{FF2B5EF4-FFF2-40B4-BE49-F238E27FC236}">
                      <a16:creationId xmlns:a16="http://schemas.microsoft.com/office/drawing/2014/main" id="{05E73A0E-152C-48C9-8385-B98B0D6B760B}"/>
                    </a:ext>
                  </a:extLst>
                </p:cNvPr>
                <p:cNvSpPr/>
                <p:nvPr/>
              </p:nvSpPr>
              <p:spPr>
                <a:xfrm rot="10800000">
                  <a:off x="2906793" y="5700152"/>
                  <a:ext cx="151588" cy="322355"/>
                </a:xfrm>
                <a:prstGeom prst="downArrow">
                  <a:avLst>
                    <a:gd name="adj1" fmla="val 44329"/>
                    <a:gd name="adj2" fmla="val 90772"/>
                  </a:avLst>
                </a:prstGeom>
                <a:solidFill>
                  <a:schemeClr val="bg2">
                    <a:alpha val="50196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8686D49-2E3A-4D93-A847-5690F987050D}"/>
                  </a:ext>
                </a:extLst>
              </p:cNvPr>
              <p:cNvSpPr/>
              <p:nvPr/>
            </p:nvSpPr>
            <p:spPr>
              <a:xfrm>
                <a:off x="4042082" y="5438422"/>
                <a:ext cx="1539061" cy="11444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id="{0BC3AA9A-E23E-4301-BF77-C67EC6733F4C}"/>
                  </a:ext>
                </a:extLst>
              </p:cNvPr>
              <p:cNvCxnSpPr/>
              <p:nvPr/>
            </p:nvCxnSpPr>
            <p:spPr>
              <a:xfrm flipV="1">
                <a:off x="5581143" y="4848236"/>
                <a:ext cx="0" cy="5300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006FC0D7-E180-4B2E-A0CF-84892014A22D}"/>
                  </a:ext>
                </a:extLst>
              </p:cNvPr>
              <p:cNvCxnSpPr/>
              <p:nvPr/>
            </p:nvCxnSpPr>
            <p:spPr>
              <a:xfrm flipV="1">
                <a:off x="4042083" y="4848236"/>
                <a:ext cx="0" cy="5300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924A90EB-9B73-4902-A86A-EA6B361CB9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2083" y="4937760"/>
                <a:ext cx="15390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F993536E-E319-4E18-969E-0E702C10EB79}"/>
                  </a:ext>
                </a:extLst>
              </p:cNvPr>
              <p:cNvSpPr txBox="1"/>
              <p:nvPr/>
            </p:nvSpPr>
            <p:spPr>
              <a:xfrm>
                <a:off x="4273923" y="4631893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x</a:t>
                </a:r>
                <a:endParaRPr kumimoji="1" lang="ja-JP" altLang="en-US" dirty="0"/>
              </a:p>
            </p:txBody>
          </p:sp>
        </p:grpSp>
        <p:sp>
          <p:nvSpPr>
            <p:cNvPr id="101" name="矢印: 下 100">
              <a:extLst>
                <a:ext uri="{FF2B5EF4-FFF2-40B4-BE49-F238E27FC236}">
                  <a16:creationId xmlns:a16="http://schemas.microsoft.com/office/drawing/2014/main" id="{21146955-FD57-4A2F-A653-70A52821FA9B}"/>
                </a:ext>
              </a:extLst>
            </p:cNvPr>
            <p:cNvSpPr/>
            <p:nvPr/>
          </p:nvSpPr>
          <p:spPr>
            <a:xfrm>
              <a:off x="8356090" y="3969902"/>
              <a:ext cx="151588" cy="640946"/>
            </a:xfrm>
            <a:prstGeom prst="downArrow">
              <a:avLst>
                <a:gd name="adj1" fmla="val 44329"/>
                <a:gd name="adj2" fmla="val 1210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3" name="直線矢印コネクタ 102">
              <a:extLst>
                <a:ext uri="{FF2B5EF4-FFF2-40B4-BE49-F238E27FC236}">
                  <a16:creationId xmlns:a16="http://schemas.microsoft.com/office/drawing/2014/main" id="{01DA065E-4275-430A-9B05-53BC7E3E61FE}"/>
                </a:ext>
              </a:extLst>
            </p:cNvPr>
            <p:cNvCxnSpPr>
              <a:cxnSpLocks/>
            </p:cNvCxnSpPr>
            <p:nvPr/>
          </p:nvCxnSpPr>
          <p:spPr>
            <a:xfrm>
              <a:off x="7773012" y="5118431"/>
              <a:ext cx="66998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EAC72F94-ACCD-40C6-ABD3-6A2F44880D61}"/>
                </a:ext>
              </a:extLst>
            </p:cNvPr>
            <p:cNvSpPr txBox="1"/>
            <p:nvPr/>
          </p:nvSpPr>
          <p:spPr>
            <a:xfrm>
              <a:off x="8003987" y="482025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</a:t>
              </a:r>
              <a:endParaRPr kumimoji="1" lang="ja-JP" altLang="en-US" dirty="0"/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07DB8F92-2F05-41F5-8A8C-87B05EFF229F}"/>
                </a:ext>
              </a:extLst>
            </p:cNvPr>
            <p:cNvCxnSpPr/>
            <p:nvPr/>
          </p:nvCxnSpPr>
          <p:spPr>
            <a:xfrm flipV="1">
              <a:off x="8442994" y="4716583"/>
              <a:ext cx="0" cy="5300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FB7EC956-40F7-4F0F-8351-2C793528638A}"/>
              </a:ext>
            </a:extLst>
          </p:cNvPr>
          <p:cNvGrpSpPr/>
          <p:nvPr/>
        </p:nvGrpSpPr>
        <p:grpSpPr>
          <a:xfrm>
            <a:off x="5125712" y="3042434"/>
            <a:ext cx="398145" cy="435519"/>
            <a:chOff x="11314244" y="4727235"/>
            <a:chExt cx="398145" cy="435519"/>
          </a:xfrm>
        </p:grpSpPr>
        <p:sp>
          <p:nvSpPr>
            <p:cNvPr id="106" name="円弧 105">
              <a:extLst>
                <a:ext uri="{FF2B5EF4-FFF2-40B4-BE49-F238E27FC236}">
                  <a16:creationId xmlns:a16="http://schemas.microsoft.com/office/drawing/2014/main" id="{F2D35EBA-352F-4864-8701-77DC628779E9}"/>
                </a:ext>
              </a:extLst>
            </p:cNvPr>
            <p:cNvSpPr/>
            <p:nvPr/>
          </p:nvSpPr>
          <p:spPr>
            <a:xfrm>
              <a:off x="11314244" y="4764609"/>
              <a:ext cx="398145" cy="398145"/>
            </a:xfrm>
            <a:prstGeom prst="arc">
              <a:avLst>
                <a:gd name="adj1" fmla="val 4779632"/>
                <a:gd name="adj2" fmla="val 20036790"/>
              </a:avLst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14E86CB8-C6F0-4F5C-BE4E-435A308C560F}"/>
                </a:ext>
              </a:extLst>
            </p:cNvPr>
            <p:cNvCxnSpPr>
              <a:cxnSpLocks/>
              <a:endCxn id="106" idx="2"/>
            </p:cNvCxnSpPr>
            <p:nvPr/>
          </p:nvCxnSpPr>
          <p:spPr>
            <a:xfrm>
              <a:off x="11654993" y="4727235"/>
              <a:ext cx="37167" cy="149012"/>
            </a:xfrm>
            <a:prstGeom prst="line">
              <a:avLst/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16CEF445-D0A4-4969-A078-E3D7DD10EC9F}"/>
                </a:ext>
              </a:extLst>
            </p:cNvPr>
            <p:cNvCxnSpPr>
              <a:cxnSpLocks/>
            </p:cNvCxnSpPr>
            <p:nvPr/>
          </p:nvCxnSpPr>
          <p:spPr>
            <a:xfrm>
              <a:off x="11565335" y="4818517"/>
              <a:ext cx="126825" cy="52426"/>
            </a:xfrm>
            <a:prstGeom prst="line">
              <a:avLst/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8E557372-A375-4591-A670-7E91FA960F93}"/>
              </a:ext>
            </a:extLst>
          </p:cNvPr>
          <p:cNvGrpSpPr/>
          <p:nvPr/>
        </p:nvGrpSpPr>
        <p:grpSpPr>
          <a:xfrm>
            <a:off x="9050186" y="3067023"/>
            <a:ext cx="398145" cy="435519"/>
            <a:chOff x="11314244" y="4727235"/>
            <a:chExt cx="398145" cy="435519"/>
          </a:xfrm>
        </p:grpSpPr>
        <p:sp>
          <p:nvSpPr>
            <p:cNvPr id="110" name="円弧 109">
              <a:extLst>
                <a:ext uri="{FF2B5EF4-FFF2-40B4-BE49-F238E27FC236}">
                  <a16:creationId xmlns:a16="http://schemas.microsoft.com/office/drawing/2014/main" id="{37815011-FBD4-42FA-9A60-936FFDAD3B38}"/>
                </a:ext>
              </a:extLst>
            </p:cNvPr>
            <p:cNvSpPr/>
            <p:nvPr/>
          </p:nvSpPr>
          <p:spPr>
            <a:xfrm>
              <a:off x="11314244" y="4764609"/>
              <a:ext cx="398145" cy="398145"/>
            </a:xfrm>
            <a:prstGeom prst="arc">
              <a:avLst>
                <a:gd name="adj1" fmla="val 4779632"/>
                <a:gd name="adj2" fmla="val 20036790"/>
              </a:avLst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7E05FEB7-2822-4BA3-8272-0EF6BA1E94A7}"/>
                </a:ext>
              </a:extLst>
            </p:cNvPr>
            <p:cNvCxnSpPr>
              <a:cxnSpLocks/>
              <a:endCxn id="110" idx="2"/>
            </p:cNvCxnSpPr>
            <p:nvPr/>
          </p:nvCxnSpPr>
          <p:spPr>
            <a:xfrm>
              <a:off x="11654993" y="4727235"/>
              <a:ext cx="37167" cy="149012"/>
            </a:xfrm>
            <a:prstGeom prst="line">
              <a:avLst/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E26B4D4C-C236-4EB5-AB4B-06BEE6C4A4EB}"/>
                </a:ext>
              </a:extLst>
            </p:cNvPr>
            <p:cNvCxnSpPr>
              <a:cxnSpLocks/>
            </p:cNvCxnSpPr>
            <p:nvPr/>
          </p:nvCxnSpPr>
          <p:spPr>
            <a:xfrm>
              <a:off x="11565335" y="4818517"/>
              <a:ext cx="126825" cy="52426"/>
            </a:xfrm>
            <a:prstGeom prst="line">
              <a:avLst/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7430D123-8526-474F-A733-3B71D5F588F7}"/>
                  </a:ext>
                </a:extLst>
              </p:cNvPr>
              <p:cNvSpPr txBox="1"/>
              <p:nvPr/>
            </p:nvSpPr>
            <p:spPr>
              <a:xfrm>
                <a:off x="5078539" y="4701963"/>
                <a:ext cx="1789499" cy="622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>
                    <a:solidFill>
                      <a:srgbClr val="0070C0"/>
                    </a:solidFill>
                  </a:rPr>
                  <a:t>=</a:t>
                </a:r>
                <a:r>
                  <a:rPr lang="ja-JP" altLang="en-US" sz="2400" dirty="0">
                    <a:solidFill>
                      <a:srgbClr val="0070C0"/>
                    </a:solidFill>
                  </a:rPr>
                  <a:t>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ja-JP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･</m:t>
                        </m:r>
                        <m:r>
                          <a:rPr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ja-JP" altLang="en-US" sz="24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・</a:t>
                </a:r>
                <a:r>
                  <a:rPr lang="en-US" altLang="ja-JP" sz="24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x</a:t>
                </a:r>
                <a:endParaRPr lang="ja-JP" altLang="en-US" sz="24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7430D123-8526-474F-A733-3B71D5F58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539" y="4701963"/>
                <a:ext cx="1789499" cy="622286"/>
              </a:xfrm>
              <a:prstGeom prst="rect">
                <a:avLst/>
              </a:prstGeom>
              <a:blipFill>
                <a:blip r:embed="rId4"/>
                <a:stretch>
                  <a:fillRect l="-5102" b="-107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7A8A1520-A559-4C60-AE55-16557B1E8AEF}"/>
              </a:ext>
            </a:extLst>
          </p:cNvPr>
          <p:cNvSpPr txBox="1"/>
          <p:nvPr/>
        </p:nvSpPr>
        <p:spPr>
          <a:xfrm>
            <a:off x="4483576" y="3950542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(0</a:t>
            </a:r>
            <a:r>
              <a:rPr kumimoji="1" lang="ja-JP" altLang="en-US" dirty="0"/>
              <a:t>≦</a:t>
            </a:r>
            <a:r>
              <a:rPr kumimoji="1" lang="en-US" altLang="ja-JP" dirty="0"/>
              <a:t>x&lt;a)</a:t>
            </a:r>
            <a:endParaRPr kumimoji="1" lang="ja-JP" altLang="en-US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E1881BD0-5B2E-4877-8DF0-DD47CB794749}"/>
              </a:ext>
            </a:extLst>
          </p:cNvPr>
          <p:cNvSpPr txBox="1"/>
          <p:nvPr/>
        </p:nvSpPr>
        <p:spPr>
          <a:xfrm>
            <a:off x="7268552" y="406162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(a</a:t>
            </a:r>
            <a:r>
              <a:rPr kumimoji="1" lang="ja-JP" altLang="en-US" dirty="0"/>
              <a:t>≦</a:t>
            </a:r>
            <a:r>
              <a:rPr kumimoji="1" lang="en-US" altLang="ja-JP" dirty="0"/>
              <a:t>x&lt;L)</a:t>
            </a:r>
            <a:endParaRPr kumimoji="1" lang="ja-JP" altLang="en-US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E503FB1E-52D4-4778-9C03-97FB953491B1}"/>
              </a:ext>
            </a:extLst>
          </p:cNvPr>
          <p:cNvSpPr txBox="1"/>
          <p:nvPr/>
        </p:nvSpPr>
        <p:spPr>
          <a:xfrm>
            <a:off x="1000888" y="1603401"/>
            <a:ext cx="4320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ja-JP" sz="2400" dirty="0"/>
              <a:t>(4) </a:t>
            </a:r>
            <a:r>
              <a:rPr lang="ja-JP" altLang="en-US" sz="2400" dirty="0"/>
              <a:t>“区間” 毎に </a:t>
            </a:r>
            <a:r>
              <a:rPr lang="en-US" altLang="ja-JP" sz="2400" dirty="0"/>
              <a:t>Mx</a:t>
            </a:r>
            <a:r>
              <a:rPr lang="ja-JP" altLang="en-US" sz="2400" dirty="0"/>
              <a:t>を求める。</a:t>
            </a:r>
            <a:endParaRPr lang="en-US" altLang="ja-JP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A55ADE3B-C1D9-439E-880C-F54C247B76C6}"/>
                  </a:ext>
                </a:extLst>
              </p:cNvPr>
              <p:cNvSpPr txBox="1"/>
              <p:nvPr/>
            </p:nvSpPr>
            <p:spPr>
              <a:xfrm>
                <a:off x="7952184" y="4805435"/>
                <a:ext cx="3156194" cy="12611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ja-JP" sz="2400" dirty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ja-JP" alt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･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kumimoji="1" lang="en-US" altLang="ja-JP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altLang="ja-JP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ja-JP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ja-JP" sz="2400" dirty="0">
                  <a:solidFill>
                    <a:srgbClr val="0070C0"/>
                  </a:solidFill>
                </a:endParaRPr>
              </a:p>
              <a:p>
                <a:r>
                  <a:rPr lang="ja-JP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ja-JP" sz="2400" dirty="0">
                    <a:solidFill>
                      <a:srgbClr val="0070C0"/>
                    </a:solidFill>
                  </a:rPr>
                  <a:t>=</a:t>
                </a:r>
                <a:r>
                  <a:rPr lang="en-US" altLang="ja-JP" sz="2400" b="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ja-JP" alt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･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kumimoji="1" lang="en-US" altLang="ja-JP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solidFill>
                      <a:srgbClr val="0070C0"/>
                    </a:solidFill>
                  </a:rPr>
                  <a:t>･</a:t>
                </a:r>
                <a:r>
                  <a:rPr lang="en-US" altLang="ja-JP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ja-JP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sz="2400" dirty="0">
                  <a:solidFill>
                    <a:srgbClr val="0070C0"/>
                  </a:solidFill>
                </a:endParaRPr>
              </a:p>
              <a:p>
                <a:r>
                  <a:rPr lang="ja-JP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ja-JP" sz="2400" dirty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ja-JP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･</m:t>
                        </m:r>
                        <m:r>
                          <a:rPr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altLang="ja-JP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ja-JP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ja-JP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A55ADE3B-C1D9-439E-880C-F54C247B7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184" y="4805435"/>
                <a:ext cx="3156194" cy="1261179"/>
              </a:xfrm>
              <a:prstGeom prst="rect">
                <a:avLst/>
              </a:prstGeom>
              <a:blipFill>
                <a:blip r:embed="rId5"/>
                <a:stretch>
                  <a:fillRect l="-3089" t="-724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84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ABA0236-0800-4260-9A91-BB5755C3D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1143000"/>
          </a:xfrm>
        </p:spPr>
        <p:txBody>
          <a:bodyPr/>
          <a:lstStyle/>
          <a:p>
            <a:pPr algn="ctr"/>
            <a:r>
              <a:rPr lang="ja-JP" altLang="en-US" sz="3600" u="sng" dirty="0">
                <a:ea typeface="メイリオ" panose="020B0604030504040204" pitchFamily="50" charset="-128"/>
              </a:rPr>
              <a:t>モーメント図 演習</a:t>
            </a:r>
            <a:r>
              <a:rPr lang="en-US" altLang="ja-JP" sz="3600" u="sng" dirty="0">
                <a:ea typeface="メイリオ" panose="020B0604030504040204" pitchFamily="50" charset="-128"/>
              </a:rPr>
              <a:t>1b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F591C5-C7AE-477A-BFE5-16BA1A0242DA}"/>
              </a:ext>
            </a:extLst>
          </p:cNvPr>
          <p:cNvSpPr txBox="1"/>
          <p:nvPr/>
        </p:nvSpPr>
        <p:spPr>
          <a:xfrm>
            <a:off x="1096916" y="1403350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ja-JP" sz="2400" dirty="0"/>
              <a:t>(5) M</a:t>
            </a:r>
            <a:r>
              <a:rPr lang="ja-JP" altLang="en-US" sz="2400" dirty="0"/>
              <a:t>図を描く。</a:t>
            </a:r>
            <a:endParaRPr lang="en-US" altLang="ja-JP" sz="2400" dirty="0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2B8B5AF8-4EB3-4469-81DD-FE48378DAC93}"/>
              </a:ext>
            </a:extLst>
          </p:cNvPr>
          <p:cNvSpPr/>
          <p:nvPr/>
        </p:nvSpPr>
        <p:spPr>
          <a:xfrm>
            <a:off x="6518639" y="4291822"/>
            <a:ext cx="3139440" cy="787009"/>
          </a:xfrm>
          <a:custGeom>
            <a:avLst/>
            <a:gdLst>
              <a:gd name="connsiteX0" fmla="*/ 0 w 3139440"/>
              <a:gd name="connsiteY0" fmla="*/ 0 h 751840"/>
              <a:gd name="connsiteX1" fmla="*/ 1559560 w 3139440"/>
              <a:gd name="connsiteY1" fmla="*/ 751840 h 751840"/>
              <a:gd name="connsiteX2" fmla="*/ 3139440 w 3139440"/>
              <a:gd name="connsiteY2" fmla="*/ 5080 h 751840"/>
              <a:gd name="connsiteX3" fmla="*/ 0 w 3139440"/>
              <a:gd name="connsiteY3" fmla="*/ 0 h 751840"/>
              <a:gd name="connsiteX0" fmla="*/ 0 w 3139440"/>
              <a:gd name="connsiteY0" fmla="*/ 0 h 787009"/>
              <a:gd name="connsiteX1" fmla="*/ 812214 w 3139440"/>
              <a:gd name="connsiteY1" fmla="*/ 787009 h 787009"/>
              <a:gd name="connsiteX2" fmla="*/ 3139440 w 3139440"/>
              <a:gd name="connsiteY2" fmla="*/ 5080 h 787009"/>
              <a:gd name="connsiteX3" fmla="*/ 0 w 3139440"/>
              <a:gd name="connsiteY3" fmla="*/ 0 h 78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9440" h="787009">
                <a:moveTo>
                  <a:pt x="0" y="0"/>
                </a:moveTo>
                <a:lnTo>
                  <a:pt x="812214" y="787009"/>
                </a:lnTo>
                <a:lnTo>
                  <a:pt x="3139440" y="5080"/>
                </a:lnTo>
                <a:lnTo>
                  <a:pt x="0" y="0"/>
                </a:lnTo>
                <a:close/>
              </a:path>
            </a:pathLst>
          </a:cu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155E823-10AF-4464-A94A-4E89CFD1F296}"/>
                  </a:ext>
                </a:extLst>
              </p:cNvPr>
              <p:cNvSpPr txBox="1"/>
              <p:nvPr/>
            </p:nvSpPr>
            <p:spPr>
              <a:xfrm>
                <a:off x="2035207" y="2243807"/>
                <a:ext cx="1856790" cy="698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ja-JP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･</m:t>
                          </m:r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ja-JP" alt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･</m:t>
                      </m:r>
                      <m:r>
                        <m:rPr>
                          <m:sty m:val="p"/>
                        </m:rPr>
                        <a:rPr lang="en-US" altLang="ja-JP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155E823-10AF-4464-A94A-4E89CFD1F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207" y="2243807"/>
                <a:ext cx="1856790" cy="6988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BEEAC25-1452-4597-8415-AB9836D34D4F}"/>
                  </a:ext>
                </a:extLst>
              </p:cNvPr>
              <p:cNvSpPr txBox="1"/>
              <p:nvPr/>
            </p:nvSpPr>
            <p:spPr>
              <a:xfrm>
                <a:off x="2054573" y="3013490"/>
                <a:ext cx="3700514" cy="5225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ja-JP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･</m:t>
                        </m:r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altLang="ja-JP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ja-JP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ja-JP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400" dirty="0">
                    <a:solidFill>
                      <a:srgbClr val="0070C0"/>
                    </a:solidFill>
                  </a:rPr>
                  <a:t>	</a:t>
                </a:r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BEEAC25-1452-4597-8415-AB9836D34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573" y="3013490"/>
                <a:ext cx="3700514" cy="522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C0055741-4E18-46E4-9216-EE57BAE1173F}"/>
              </a:ext>
            </a:extLst>
          </p:cNvPr>
          <p:cNvSpPr/>
          <p:nvPr/>
        </p:nvSpPr>
        <p:spPr>
          <a:xfrm>
            <a:off x="1691100" y="2525563"/>
            <a:ext cx="143606" cy="814557"/>
          </a:xfrm>
          <a:prstGeom prst="leftBrace">
            <a:avLst>
              <a:gd name="adj1" fmla="val 33538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9F1C014-6CE7-4C4A-94FC-0223309B7877}"/>
              </a:ext>
            </a:extLst>
          </p:cNvPr>
          <p:cNvSpPr txBox="1"/>
          <p:nvPr/>
        </p:nvSpPr>
        <p:spPr>
          <a:xfrm>
            <a:off x="5281070" y="2467648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(0</a:t>
            </a:r>
            <a:r>
              <a:rPr kumimoji="1" lang="ja-JP" altLang="en-US" dirty="0"/>
              <a:t>≦</a:t>
            </a:r>
            <a:r>
              <a:rPr kumimoji="1" lang="en-US" altLang="ja-JP" dirty="0"/>
              <a:t>x&lt;a)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0205C98-D23B-4B08-90FD-F3CC40670FB4}"/>
              </a:ext>
            </a:extLst>
          </p:cNvPr>
          <p:cNvSpPr txBox="1"/>
          <p:nvPr/>
        </p:nvSpPr>
        <p:spPr>
          <a:xfrm>
            <a:off x="5271452" y="305959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(a</a:t>
            </a:r>
            <a:r>
              <a:rPr kumimoji="1" lang="ja-JP" altLang="en-US" dirty="0"/>
              <a:t>≦</a:t>
            </a:r>
            <a:r>
              <a:rPr kumimoji="1" lang="en-US" altLang="ja-JP" dirty="0"/>
              <a:t>x&lt;L)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C3C4621-CA7D-4780-A500-04530AF92979}"/>
              </a:ext>
            </a:extLst>
          </p:cNvPr>
          <p:cNvSpPr txBox="1"/>
          <p:nvPr/>
        </p:nvSpPr>
        <p:spPr>
          <a:xfrm>
            <a:off x="3878781" y="24572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・・・・・・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7C682F1-F852-4FF8-8CD6-384AFA363281}"/>
              </a:ext>
            </a:extLst>
          </p:cNvPr>
          <p:cNvSpPr txBox="1"/>
          <p:nvPr/>
        </p:nvSpPr>
        <p:spPr>
          <a:xfrm>
            <a:off x="4478903" y="30730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A26A546-AC27-45FC-A40A-0B777816F464}"/>
              </a:ext>
            </a:extLst>
          </p:cNvPr>
          <p:cNvGrpSpPr/>
          <p:nvPr/>
        </p:nvGrpSpPr>
        <p:grpSpPr>
          <a:xfrm>
            <a:off x="674745" y="3915348"/>
            <a:ext cx="4733723" cy="2372232"/>
            <a:chOff x="644265" y="4409898"/>
            <a:chExt cx="4733723" cy="2372232"/>
          </a:xfrm>
        </p:grpSpPr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38C76A7C-F12D-461B-B203-8F8D4EE61576}"/>
                </a:ext>
              </a:extLst>
            </p:cNvPr>
            <p:cNvCxnSpPr/>
            <p:nvPr/>
          </p:nvCxnSpPr>
          <p:spPr>
            <a:xfrm>
              <a:off x="1304314" y="4790371"/>
              <a:ext cx="0" cy="1635369"/>
            </a:xfrm>
            <a:prstGeom prst="line">
              <a:avLst/>
            </a:prstGeom>
            <a:ln w="19050">
              <a:headEnd type="none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A3ECD1C6-5B34-46F9-8198-250A26B364B3}"/>
                </a:ext>
              </a:extLst>
            </p:cNvPr>
            <p:cNvCxnSpPr/>
            <p:nvPr/>
          </p:nvCxnSpPr>
          <p:spPr>
            <a:xfrm>
              <a:off x="1313106" y="4790371"/>
              <a:ext cx="3727939" cy="0"/>
            </a:xfrm>
            <a:prstGeom prst="line">
              <a:avLst/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6EBCC398-3FDC-4F96-94FB-B8FF2FDD061B}"/>
                </a:ext>
              </a:extLst>
            </p:cNvPr>
            <p:cNvCxnSpPr>
              <a:cxnSpLocks/>
            </p:cNvCxnSpPr>
            <p:nvPr/>
          </p:nvCxnSpPr>
          <p:spPr>
            <a:xfrm>
              <a:off x="1321899" y="4799163"/>
              <a:ext cx="969016" cy="765595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313D31C9-6A4B-497D-9D64-FB9DE4FF3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7385" y="4781738"/>
              <a:ext cx="2223215" cy="79046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8BD1DD99-531B-4E31-9456-84994FAFEC6A}"/>
                </a:ext>
              </a:extLst>
            </p:cNvPr>
            <p:cNvCxnSpPr>
              <a:cxnSpLocks/>
            </p:cNvCxnSpPr>
            <p:nvPr/>
          </p:nvCxnSpPr>
          <p:spPr>
            <a:xfrm>
              <a:off x="2312788" y="5587354"/>
              <a:ext cx="1136937" cy="852222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265085C5-F377-4FE0-A794-66D4CB0E3B25}"/>
                    </a:ext>
                  </a:extLst>
                </p:cNvPr>
                <p:cNvSpPr txBox="1"/>
                <p:nvPr/>
              </p:nvSpPr>
              <p:spPr>
                <a:xfrm>
                  <a:off x="3553498" y="6178325"/>
                  <a:ext cx="1248740" cy="4898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schemeClr val="tx1"/>
                      </a:solidFill>
                    </a:rPr>
                    <a:t>y</a:t>
                  </a:r>
                  <a:r>
                    <a:rPr kumimoji="1" lang="en-US" altLang="ja-JP" dirty="0">
                      <a:solidFill>
                        <a:schemeClr val="tx1"/>
                      </a:solidFill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ja-JP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ja-JP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･</m:t>
                          </m:r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ja-JP" alt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･</m:t>
                      </m:r>
                      <m:r>
                        <m:rPr>
                          <m:sty m:val="p"/>
                        </m:rPr>
                        <a:rPr lang="en-US" altLang="ja-JP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6369184-4864-46DF-B181-E653FAAC31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3498" y="6178325"/>
                  <a:ext cx="1248740" cy="489814"/>
                </a:xfrm>
                <a:prstGeom prst="rect">
                  <a:avLst/>
                </a:prstGeom>
                <a:blipFill>
                  <a:blip r:embed="rId4"/>
                  <a:stretch>
                    <a:fillRect l="-4390" b="-1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FF356F5B-25CD-4355-859B-ECE1DE9A4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8749" y="5566867"/>
              <a:ext cx="990835" cy="378384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D6704987-4FF3-472A-8810-63CEBC8D3222}"/>
                    </a:ext>
                  </a:extLst>
                </p:cNvPr>
                <p:cNvSpPr txBox="1"/>
                <p:nvPr/>
              </p:nvSpPr>
              <p:spPr>
                <a:xfrm>
                  <a:off x="1486744" y="6168068"/>
                  <a:ext cx="1780552" cy="4841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schemeClr val="tx1"/>
                      </a:solidFill>
                    </a:rPr>
                    <a:t>y</a:t>
                  </a:r>
                  <a:r>
                    <a:rPr kumimoji="1" lang="en-US" altLang="ja-JP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ja-JP" sz="1800" dirty="0">
                      <a:solidFill>
                        <a:schemeClr val="tx1"/>
                      </a:solidFill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ja-JP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･</m:t>
                          </m:r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ja-JP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ja-JP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altLang="ja-JP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ja-JP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3F418F2F-7256-4A4B-9F67-A63D74DE9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744" y="6168068"/>
                  <a:ext cx="1780552" cy="484172"/>
                </a:xfrm>
                <a:prstGeom prst="rect">
                  <a:avLst/>
                </a:prstGeom>
                <a:blipFill>
                  <a:blip r:embed="rId5"/>
                  <a:stretch>
                    <a:fillRect l="-3082" r="-342" b="-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AD35A115-C146-436F-B776-050AEA6FEB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2788" y="4799164"/>
              <a:ext cx="0" cy="737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8B085112-DDE2-4610-8D99-6FCB6CC827D0}"/>
                </a:ext>
              </a:extLst>
            </p:cNvPr>
            <p:cNvSpPr txBox="1"/>
            <p:nvPr/>
          </p:nvSpPr>
          <p:spPr>
            <a:xfrm>
              <a:off x="1152258" y="4447209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O</a:t>
              </a:r>
              <a:endParaRPr kumimoji="1" lang="ja-JP" altLang="en-US" dirty="0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BB318F28-3918-4A22-B50F-2045DF12E9D0}"/>
                </a:ext>
              </a:extLst>
            </p:cNvPr>
            <p:cNvSpPr txBox="1"/>
            <p:nvPr/>
          </p:nvSpPr>
          <p:spPr>
            <a:xfrm>
              <a:off x="2211934" y="44098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 dirty="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A89C2643-0E2D-481C-B545-28BD97DB4AD6}"/>
                </a:ext>
              </a:extLst>
            </p:cNvPr>
            <p:cNvSpPr txBox="1"/>
            <p:nvPr/>
          </p:nvSpPr>
          <p:spPr>
            <a:xfrm>
              <a:off x="4315862" y="444776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</a:t>
              </a:r>
              <a:endParaRPr kumimoji="1" lang="ja-JP" altLang="en-US" dirty="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FF56E9B3-0DAF-4B94-A38F-EAFAC1AD8F4F}"/>
                </a:ext>
              </a:extLst>
            </p:cNvPr>
            <p:cNvSpPr txBox="1"/>
            <p:nvPr/>
          </p:nvSpPr>
          <p:spPr>
            <a:xfrm>
              <a:off x="5081112" y="459707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x</a:t>
              </a:r>
              <a:endParaRPr kumimoji="1" lang="ja-JP" altLang="en-US" dirty="0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398BAC1D-14A1-47CD-B9B4-5689C66593C8}"/>
                </a:ext>
              </a:extLst>
            </p:cNvPr>
            <p:cNvSpPr txBox="1"/>
            <p:nvPr/>
          </p:nvSpPr>
          <p:spPr>
            <a:xfrm>
              <a:off x="1018112" y="6412798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Mx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478474BD-4C7B-4AA4-8314-D4C09923AA95}"/>
                    </a:ext>
                  </a:extLst>
                </p:cNvPr>
                <p:cNvSpPr txBox="1"/>
                <p:nvPr/>
              </p:nvSpPr>
              <p:spPr>
                <a:xfrm>
                  <a:off x="644265" y="5215517"/>
                  <a:ext cx="352978" cy="6164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oMath>
                    </m:oMathPara>
                  </a14:m>
                  <a:endParaRPr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1080BA7A-2237-4B29-9222-4AF232E54D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265" y="5215517"/>
                  <a:ext cx="352978" cy="616451"/>
                </a:xfrm>
                <a:prstGeom prst="rect">
                  <a:avLst/>
                </a:prstGeom>
                <a:blipFill>
                  <a:blip r:embed="rId6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3F197C63-D8CF-4BD9-97AA-4AB6A105CDC7}"/>
                    </a:ext>
                  </a:extLst>
                </p:cNvPr>
                <p:cNvSpPr txBox="1"/>
                <p:nvPr/>
              </p:nvSpPr>
              <p:spPr>
                <a:xfrm>
                  <a:off x="781902" y="5891084"/>
                  <a:ext cx="35297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32C2E9F5-3FD4-4629-A0DF-860665AB1D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902" y="5891084"/>
                  <a:ext cx="352978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4137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15AD2099-72BC-4DC6-AD56-E93732B67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4314" y="5559708"/>
              <a:ext cx="986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754E49A-F8FD-4969-8CCA-701325169AB3}"/>
              </a:ext>
            </a:extLst>
          </p:cNvPr>
          <p:cNvGrpSpPr/>
          <p:nvPr/>
        </p:nvGrpSpPr>
        <p:grpSpPr>
          <a:xfrm>
            <a:off x="5934951" y="3950151"/>
            <a:ext cx="4627577" cy="2334921"/>
            <a:chOff x="750411" y="4447209"/>
            <a:chExt cx="4627577" cy="2334921"/>
          </a:xfrm>
        </p:grpSpPr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097790F6-C983-411F-BF29-EE6AE429F750}"/>
                </a:ext>
              </a:extLst>
            </p:cNvPr>
            <p:cNvCxnSpPr/>
            <p:nvPr/>
          </p:nvCxnSpPr>
          <p:spPr>
            <a:xfrm>
              <a:off x="1304314" y="4790371"/>
              <a:ext cx="0" cy="1635369"/>
            </a:xfrm>
            <a:prstGeom prst="line">
              <a:avLst/>
            </a:prstGeom>
            <a:ln w="19050">
              <a:headEnd type="none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08E07489-6FD7-41E9-8952-186F4BDAB347}"/>
                </a:ext>
              </a:extLst>
            </p:cNvPr>
            <p:cNvCxnSpPr/>
            <p:nvPr/>
          </p:nvCxnSpPr>
          <p:spPr>
            <a:xfrm>
              <a:off x="1313106" y="4790371"/>
              <a:ext cx="3727939" cy="0"/>
            </a:xfrm>
            <a:prstGeom prst="line">
              <a:avLst/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14C9DB9D-A24A-4CD9-9F51-1F8B637AC094}"/>
                </a:ext>
              </a:extLst>
            </p:cNvPr>
            <p:cNvCxnSpPr>
              <a:cxnSpLocks/>
            </p:cNvCxnSpPr>
            <p:nvPr/>
          </p:nvCxnSpPr>
          <p:spPr>
            <a:xfrm>
              <a:off x="1321899" y="4799163"/>
              <a:ext cx="802424" cy="763053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8189DEDD-57EC-4890-A02B-F00DEECF8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1494" y="4781738"/>
              <a:ext cx="2369106" cy="8081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86662F9C-4934-4BD0-81A9-DE7BC6D27618}"/>
                </a:ext>
              </a:extLst>
            </p:cNvPr>
            <p:cNvSpPr txBox="1"/>
            <p:nvPr/>
          </p:nvSpPr>
          <p:spPr>
            <a:xfrm>
              <a:off x="1152258" y="4447209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O</a:t>
              </a:r>
              <a:endParaRPr kumimoji="1" lang="ja-JP" altLang="en-US" dirty="0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1FDE4F1E-47F1-44F0-BE91-54A8B971C2D9}"/>
                </a:ext>
              </a:extLst>
            </p:cNvPr>
            <p:cNvSpPr txBox="1"/>
            <p:nvPr/>
          </p:nvSpPr>
          <p:spPr>
            <a:xfrm>
              <a:off x="4315862" y="444776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</a:t>
              </a:r>
              <a:endParaRPr kumimoji="1" lang="ja-JP" altLang="en-US" dirty="0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B5947ADE-56F7-4F84-B740-41535B6AA789}"/>
                </a:ext>
              </a:extLst>
            </p:cNvPr>
            <p:cNvSpPr txBox="1"/>
            <p:nvPr/>
          </p:nvSpPr>
          <p:spPr>
            <a:xfrm>
              <a:off x="5081112" y="459707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x</a:t>
              </a:r>
              <a:endParaRPr kumimoji="1" lang="ja-JP" altLang="en-US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585F492B-7F91-4882-AEAE-F1D3508F80C9}"/>
                </a:ext>
              </a:extLst>
            </p:cNvPr>
            <p:cNvSpPr txBox="1"/>
            <p:nvPr/>
          </p:nvSpPr>
          <p:spPr>
            <a:xfrm>
              <a:off x="1018112" y="6412798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Mx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71487EF1-2E9E-4319-A0BC-217BBACBFD94}"/>
                    </a:ext>
                  </a:extLst>
                </p:cNvPr>
                <p:cNvSpPr txBox="1"/>
                <p:nvPr/>
              </p:nvSpPr>
              <p:spPr>
                <a:xfrm>
                  <a:off x="750411" y="5213345"/>
                  <a:ext cx="352978" cy="6164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oMath>
                    </m:oMathPara>
                  </a14:m>
                  <a:endParaRPr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8BB6372C-3D83-400B-901F-097525F2A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411" y="5213345"/>
                  <a:ext cx="352978" cy="616451"/>
                </a:xfrm>
                <a:prstGeom prst="rect">
                  <a:avLst/>
                </a:prstGeom>
                <a:blipFill>
                  <a:blip r:embed="rId8"/>
                  <a:stretch>
                    <a:fillRect r="-6315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2926D3FF-F4ED-4817-928F-18944DBE2D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4314" y="5559708"/>
              <a:ext cx="8271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B36825D8-0260-423A-AF5F-1A72A98459B2}"/>
              </a:ext>
            </a:extLst>
          </p:cNvPr>
          <p:cNvGrpSpPr/>
          <p:nvPr/>
        </p:nvGrpSpPr>
        <p:grpSpPr>
          <a:xfrm>
            <a:off x="7539729" y="4414864"/>
            <a:ext cx="347159" cy="376670"/>
            <a:chOff x="7276421" y="6059524"/>
            <a:chExt cx="475468" cy="515886"/>
          </a:xfrm>
        </p:grpSpPr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C442EC23-FA4D-4A19-9F9C-CFE8FB480893}"/>
                </a:ext>
              </a:extLst>
            </p:cNvPr>
            <p:cNvSpPr/>
            <p:nvPr/>
          </p:nvSpPr>
          <p:spPr>
            <a:xfrm>
              <a:off x="7358031" y="6181552"/>
              <a:ext cx="393858" cy="39385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99103C3E-C4A7-49BC-802D-AC4E39779D16}"/>
                </a:ext>
              </a:extLst>
            </p:cNvPr>
            <p:cNvSpPr txBox="1"/>
            <p:nvPr/>
          </p:nvSpPr>
          <p:spPr>
            <a:xfrm>
              <a:off x="7276421" y="6059524"/>
              <a:ext cx="393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+</a:t>
              </a:r>
              <a:endParaRPr kumimoji="1" lang="ja-JP" altLang="en-US" sz="2400" dirty="0"/>
            </a:p>
          </p:txBody>
        </p:sp>
      </p:grpSp>
      <p:sp>
        <p:nvSpPr>
          <p:cNvPr id="64" name="矢印: 右 63">
            <a:extLst>
              <a:ext uri="{FF2B5EF4-FFF2-40B4-BE49-F238E27FC236}">
                <a16:creationId xmlns:a16="http://schemas.microsoft.com/office/drawing/2014/main" id="{85E9AA89-20B1-49DF-9E04-370158E2410B}"/>
              </a:ext>
            </a:extLst>
          </p:cNvPr>
          <p:cNvSpPr/>
          <p:nvPr/>
        </p:nvSpPr>
        <p:spPr>
          <a:xfrm>
            <a:off x="5536125" y="4721317"/>
            <a:ext cx="260882" cy="682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7FE2343-D8F1-4DC6-8E69-020387E9A2AF}"/>
              </a:ext>
            </a:extLst>
          </p:cNvPr>
          <p:cNvSpPr txBox="1"/>
          <p:nvPr/>
        </p:nvSpPr>
        <p:spPr>
          <a:xfrm>
            <a:off x="7657143" y="586850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B.M.D</a:t>
            </a:r>
            <a:endParaRPr kumimoji="1" lang="ja-JP" altLang="en-US" u="sng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405195C-8338-44D6-B4ED-D768677506D4}"/>
              </a:ext>
            </a:extLst>
          </p:cNvPr>
          <p:cNvSpPr txBox="1"/>
          <p:nvPr/>
        </p:nvSpPr>
        <p:spPr>
          <a:xfrm>
            <a:off x="7208708" y="39532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262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821170CDE226C4E95CBE3571C974002" ma:contentTypeVersion="0" ma:contentTypeDescription="新しいドキュメントを作成します。" ma:contentTypeScope="" ma:versionID="8ba5fe86facb89e32ce90662b4b009c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a984816c3dba53e5e0a6bf8ed59ae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B0A22-64F9-431D-A102-1F0A0370A9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D5EAB3-BC3B-4B38-89E7-AB23E9DDB4C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D6E897F-0179-4409-B6BA-0B27A68CBF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288</Words>
  <Application>Microsoft Office PowerPoint</Application>
  <PresentationFormat>ワイド画面</PresentationFormat>
  <Paragraphs>80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Cambria Math</vt:lpstr>
      <vt:lpstr>Office テーマ</vt:lpstr>
      <vt:lpstr>モーメント図 演1b</vt:lpstr>
      <vt:lpstr>モーメント図 演習1b</vt:lpstr>
      <vt:lpstr>モーメント図 演習1a</vt:lpstr>
      <vt:lpstr>モーメント図 演習1b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阿部 伸行</dc:creator>
  <cp:lastModifiedBy>阿部 伸行</cp:lastModifiedBy>
  <cp:revision>102</cp:revision>
  <dcterms:created xsi:type="dcterms:W3CDTF">2020-08-17T23:45:28Z</dcterms:created>
  <dcterms:modified xsi:type="dcterms:W3CDTF">2020-12-08T23:24:08Z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0x010100C821170CDE226C4E95CBE3571C974002</vt:lpwstr>
  </property>
</Properties>
</file>