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9" r:id="rId6"/>
    <p:sldId id="257" r:id="rId7"/>
    <p:sldId id="260" r:id="rId8"/>
    <p:sldId id="263" r:id="rId9"/>
    <p:sldId id="258" r:id="rId10"/>
    <p:sldId id="261" r:id="rId11"/>
    <p:sldId id="26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阿部 伸行" initials="阿部" lastIdx="1" clrIdx="0">
    <p:extLst>
      <p:ext uri="{19B8F6BF-5375-455C-9EA6-DF929625EA0E}">
        <p15:presenceInfo xmlns:p15="http://schemas.microsoft.com/office/powerpoint/2012/main" userId="S::n-abe@advantec.co.jp::e272828c-3dd4-4b4b-916b-d9aca728d2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6024B-BC2D-4A8F-92CD-6BF7BA6A23AC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6622C-8433-4F59-8801-80EF44E28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57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56CA1B-C0A7-47A0-823A-62236B68C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4D28B2-B5E8-4A94-AB06-90A9BDB0E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05BB74-4A51-430A-89B5-3B24DC84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4EECA5-106F-44F7-87A6-4161A16B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47F9178-3E8A-4B1C-95F4-AA887C1D04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770" y="6141721"/>
            <a:ext cx="3098198" cy="571512"/>
          </a:xfrm>
          <a:prstGeom prst="rect">
            <a:avLst/>
          </a:prstGeom>
        </p:spPr>
      </p:pic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58CF268B-83ED-4C1A-9E6A-F0E7B7C5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238442"/>
            <a:ext cx="2743200" cy="365125"/>
          </a:xfrm>
        </p:spPr>
        <p:txBody>
          <a:bodyPr/>
          <a:lstStyle/>
          <a:p>
            <a:fld id="{D211F60A-92B8-43C0-91F8-851C09887DFC}" type="slidenum">
              <a:rPr kumimoji="1" lang="ja-JP" altLang="en-US" sz="1800" smtClean="0"/>
              <a:t>‹#›</a:t>
            </a:fld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7455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E271E-8046-465E-BA35-9E5D4A7F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DD5BF5-F050-47C1-A38A-1DF343E99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4700FE-3B51-4267-8258-42F0B237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D1726-5101-45CE-BD31-436A901F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628805-8F21-40C1-A76F-42BAD605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819115-4625-4E3D-ACAF-3A546E4940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770" y="6141721"/>
            <a:ext cx="3098198" cy="5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6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795CAF-E0D0-419A-8D07-ACD408104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F175C-3ED9-4A52-94E4-35CE918D9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650E57-7508-4D5B-A2D8-1EB7CAE4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A0600-565C-4547-A157-96BE1FE5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4A0D0-A118-486B-B2AD-6BC83C9E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D7DF482-95A4-47A1-BEFB-20A6ED8A3F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770" y="6141721"/>
            <a:ext cx="3098198" cy="5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5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4347C-B278-4457-AF95-68C65EEE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810000-B1FC-4F25-8440-388CBF1E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29CF0-3DA5-4568-938F-B6340B02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274278-BE41-4E8E-8F17-474DCC1D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5A5368-7662-441C-AF9A-1D655604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A0F86B2-70E0-4C3B-95A0-05E137CB9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446054"/>
            <a:ext cx="2027084" cy="373928"/>
          </a:xfrm>
          <a:prstGeom prst="rect">
            <a:avLst/>
          </a:prstGeom>
        </p:spPr>
      </p:pic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BBDB6A40-4E77-4E04-8D0D-14D76EB27BCF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217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13749-6FE9-4E45-A534-9F3468CB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FC371B-10AF-41ED-A485-3FBA69DD0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36566-7E63-4141-8B51-521776EA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55EE2-F123-4436-969C-DCAA037C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6875B2-8B8B-4E89-9EF3-05B07D9A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B566640-81C6-4FE8-9022-520BF05C19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446054"/>
            <a:ext cx="2027084" cy="373928"/>
          </a:xfrm>
          <a:prstGeom prst="rect">
            <a:avLst/>
          </a:prstGeom>
        </p:spPr>
      </p:pic>
      <p:sp>
        <p:nvSpPr>
          <p:cNvPr id="8" name="スライド番号プレースホルダー 4">
            <a:extLst>
              <a:ext uri="{FF2B5EF4-FFF2-40B4-BE49-F238E27FC236}">
                <a16:creationId xmlns:a16="http://schemas.microsoft.com/office/drawing/2014/main" id="{8FF9F314-8D4C-4547-99D1-D3A9884AFBD6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0929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BDD22-C23F-4B2D-BB72-C51EF2D6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983797-127A-4FB0-92D5-2E9ED237A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BD0F5E-ECF0-4648-9B09-6D25753B5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B9A66D-3F78-40CA-AC69-9BC7BFDC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816F3-F6E9-4C24-9AB4-F7FAEB81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279253-6F5B-4899-9A13-697F2510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1D77F15-FF16-42C6-AC47-84B5DB69AE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446054"/>
            <a:ext cx="2027084" cy="373928"/>
          </a:xfrm>
          <a:prstGeom prst="rect">
            <a:avLst/>
          </a:prstGeom>
        </p:spPr>
      </p:pic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07346727-29A8-4669-8395-EEE3505E023A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3635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0A99C-A55D-4EB1-8FDC-821F0944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03255A-3C6F-42AE-B16B-55F78962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793092-4F83-4D6D-AA31-04B3E8925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FE0E38-030F-4765-AEC3-6A37AF792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90DFDE-3F5D-425C-B308-54EC763A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DCFC47-079F-4C42-AD9A-70FA155E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509D7D-C123-4B86-9A25-92777C0B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F25852-DE79-490C-912F-1BEF9F23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43A299F-5B0B-4F60-84EC-0A3BB16F66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446054"/>
            <a:ext cx="2027084" cy="373928"/>
          </a:xfrm>
          <a:prstGeom prst="rect">
            <a:avLst/>
          </a:prstGeom>
        </p:spPr>
      </p:pic>
      <p:sp>
        <p:nvSpPr>
          <p:cNvPr id="11" name="スライド番号プレースホルダー 4">
            <a:extLst>
              <a:ext uri="{FF2B5EF4-FFF2-40B4-BE49-F238E27FC236}">
                <a16:creationId xmlns:a16="http://schemas.microsoft.com/office/drawing/2014/main" id="{7383CD05-56D3-4695-A126-2B5F115DBE0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8230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14F16-85C4-4996-99C0-894DC31F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D1C03F-2035-4884-8098-5DD28B34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C249EF-7F19-482D-BAB0-B6AB7453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E0F0BB-32BA-43CF-9BBF-6F641E3F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5EAB53C-E987-47CA-97B5-483798442E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446054"/>
            <a:ext cx="2027084" cy="373928"/>
          </a:xfrm>
          <a:prstGeom prst="rect">
            <a:avLst/>
          </a:prstGeom>
        </p:spPr>
      </p:pic>
      <p:sp>
        <p:nvSpPr>
          <p:cNvPr id="7" name="スライド番号プレースホルダー 4">
            <a:extLst>
              <a:ext uri="{FF2B5EF4-FFF2-40B4-BE49-F238E27FC236}">
                <a16:creationId xmlns:a16="http://schemas.microsoft.com/office/drawing/2014/main" id="{72C1610D-4025-4772-A0A7-1641BADF5F4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466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DBD221-017D-4D66-869F-0132C0F5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CE6FBD-A059-4CA3-A068-B852EF97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EA9F89-C327-4F13-BC66-FF17191B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D65C975-C340-4D42-AA57-22178845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446054"/>
            <a:ext cx="2027084" cy="373928"/>
          </a:xfrm>
          <a:prstGeom prst="rect">
            <a:avLst/>
          </a:prstGeom>
        </p:spPr>
      </p:pic>
      <p:sp>
        <p:nvSpPr>
          <p:cNvPr id="6" name="スライド番号プレースホルダー 4">
            <a:extLst>
              <a:ext uri="{FF2B5EF4-FFF2-40B4-BE49-F238E27FC236}">
                <a16:creationId xmlns:a16="http://schemas.microsoft.com/office/drawing/2014/main" id="{3350E85B-05B1-4FD4-9C40-84800D24226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6509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C5F05-4F61-43F0-99A8-81B5E2CF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6C4A08-5791-40A0-B023-30A6308F4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DCFBDC-DB66-4B27-A121-38156B487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881406-6904-439A-94DC-B35A1782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1141C6-BBB1-47B3-979A-B4600380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D60460-6384-4830-B6D8-F652C4B3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F7A0505-9137-41FC-845C-F2932BC078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770" y="6141721"/>
            <a:ext cx="3098198" cy="571512"/>
          </a:xfrm>
          <a:prstGeom prst="rect">
            <a:avLst/>
          </a:prstGeom>
        </p:spPr>
      </p:pic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EF99713E-73D3-4024-985F-63CE43AD3A28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4627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F7A8C-310B-4E4C-8DCF-F509A0DB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053167-3CA6-4B26-9201-3D6A1FD72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1C36C6-84EA-4053-BA8D-7A0E12D6E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271B2B-6E42-4216-9EE3-77BA4ED8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F971EB-3E3E-43D9-AEC1-6EEFE508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EC9638-1983-49CF-A358-3DEF57D8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CF92847-4EF9-4F91-A455-391A90008D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770" y="6141721"/>
            <a:ext cx="3098198" cy="571512"/>
          </a:xfrm>
          <a:prstGeom prst="rect">
            <a:avLst/>
          </a:prstGeom>
        </p:spPr>
      </p:pic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AEED224E-F807-4499-9E47-14570B4A4E5C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4542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0ABC0A-B251-4BD2-B24D-4AA6A1CF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F5B2ED-F048-40C2-AB00-025557744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2FBE5-D0FB-440B-993D-882AEA4A7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3C8A-55E1-42D8-BA3E-9B8EFAB398F7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D87D6-367B-479D-BE4F-A4BD9EA6A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222AAF-F4A4-44EC-9CBF-32525F4E8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42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dvantec-group.box.com/s/wmomnipo5g8ixtme4wr3tjjirfeafgk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935D12-5E88-4C4D-B2C7-89CE7FA105A2}"/>
              </a:ext>
            </a:extLst>
          </p:cNvPr>
          <p:cNvSpPr/>
          <p:nvPr/>
        </p:nvSpPr>
        <p:spPr>
          <a:xfrm>
            <a:off x="1018572" y="1122363"/>
            <a:ext cx="10556112" cy="230663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C250625-2EDE-4E91-9CDC-2589284AF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72" y="1122363"/>
            <a:ext cx="10556112" cy="2387600"/>
          </a:xfrm>
        </p:spPr>
        <p:txBody>
          <a:bodyPr anchor="ctr">
            <a:normAutofit/>
          </a:bodyPr>
          <a:lstStyle/>
          <a:p>
            <a:r>
              <a:rPr lang="en-US" altLang="ja-JP" sz="4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ＭＳ Ｐゴシック" panose="020B0600070205080204" pitchFamily="50" charset="-128"/>
              </a:rPr>
              <a:t>LLM</a:t>
            </a:r>
            <a:br>
              <a:rPr lang="en-US" altLang="ja-JP" sz="4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ＭＳ Ｐゴシック" panose="020B0600070205080204" pitchFamily="50" charset="-128"/>
              </a:rPr>
            </a:br>
            <a:r>
              <a:rPr lang="ja-JP" altLang="ja-JP" sz="2400" kern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ＭＳ Ｐゴシック" panose="020B0600070205080204" pitchFamily="50" charset="-128"/>
              </a:rPr>
              <a:t>サントリープロダクツ㈱</a:t>
            </a:r>
            <a:r>
              <a:rPr lang="en-US" altLang="ja-JP" sz="2400" kern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ＭＳ Ｐゴシック" panose="020B0600070205080204" pitchFamily="50" charset="-128"/>
              </a:rPr>
              <a:t>KS-47-SY</a:t>
            </a:r>
            <a:r>
              <a:rPr lang="ja-JP" altLang="ja-JP" sz="2400" kern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ＭＳ Ｐゴシック" panose="020B0600070205080204" pitchFamily="50" charset="-128"/>
              </a:rPr>
              <a:t>用ベントバルブセットクレーム</a:t>
            </a:r>
            <a:endParaRPr kumimoji="1" lang="ja-JP" altLang="en-US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5C9BAB-1659-4B40-A773-A6CAF0DED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TRK </a:t>
            </a:r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濾過器</a:t>
            </a: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G.</a:t>
            </a:r>
          </a:p>
          <a:p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‘20.9.29 (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火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DACBF1-3EF8-468A-A437-0FC45F3E3DB6}"/>
              </a:ext>
            </a:extLst>
          </p:cNvPr>
          <p:cNvSpPr txBox="1"/>
          <p:nvPr/>
        </p:nvSpPr>
        <p:spPr>
          <a:xfrm>
            <a:off x="2724875" y="5735637"/>
            <a:ext cx="7943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hlinkClick r:id="rId2"/>
              </a:rPr>
              <a:t>https://advantec-group.box.com/s/wmomnipo5g8ixtme4wr3tjjirfeafgkb</a:t>
            </a:r>
            <a:endParaRPr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FB4ED1-00C2-44CC-9988-7ADBFAE27059}"/>
              </a:ext>
            </a:extLst>
          </p:cNvPr>
          <p:cNvSpPr txBox="1"/>
          <p:nvPr/>
        </p:nvSpPr>
        <p:spPr>
          <a:xfrm>
            <a:off x="659436" y="5766415"/>
            <a:ext cx="172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BOX</a:t>
            </a:r>
            <a:r>
              <a:rPr kumimoji="1" lang="ja-JP" altLang="en-US" dirty="0"/>
              <a:t>リンク先</a:t>
            </a:r>
            <a:r>
              <a:rPr lang="ja-JP" altLang="en-US" dirty="0"/>
              <a:t>：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0527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292E4D12-91CE-483D-8256-391C44DD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085"/>
            <a:ext cx="10515600" cy="904875"/>
          </a:xfrm>
        </p:spPr>
        <p:txBody>
          <a:bodyPr>
            <a:normAutofit/>
          </a:bodyPr>
          <a:lstStyle/>
          <a:p>
            <a:pPr algn="ctr"/>
            <a:r>
              <a:rPr lang="ja-JP" altLang="en-US" sz="32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736F97-A81E-4295-A572-1719427B59CF}"/>
              </a:ext>
            </a:extLst>
          </p:cNvPr>
          <p:cNvSpPr txBox="1"/>
          <p:nvPr/>
        </p:nvSpPr>
        <p:spPr>
          <a:xfrm>
            <a:off x="2033907" y="1144382"/>
            <a:ext cx="867096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納入済み製品と、最近納入品と形状が異なる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E1A8DC-DD0A-42F5-8247-A51861185303}"/>
              </a:ext>
            </a:extLst>
          </p:cNvPr>
          <p:cNvSpPr txBox="1"/>
          <p:nvPr/>
        </p:nvSpPr>
        <p:spPr>
          <a:xfrm>
            <a:off x="1307698" y="31836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対象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8C752E-EF29-48CE-8631-58615E470D73}"/>
              </a:ext>
            </a:extLst>
          </p:cNvPr>
          <p:cNvSpPr txBox="1"/>
          <p:nvPr/>
        </p:nvSpPr>
        <p:spPr>
          <a:xfrm>
            <a:off x="3647877" y="3537815"/>
            <a:ext cx="3905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2018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 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月納入品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A89F43-A0A6-4D77-A0F0-791DE625B281}"/>
              </a:ext>
            </a:extLst>
          </p:cNvPr>
          <p:cNvSpPr txBox="1"/>
          <p:nvPr/>
        </p:nvSpPr>
        <p:spPr>
          <a:xfrm>
            <a:off x="5289352" y="4225015"/>
            <a:ext cx="62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F153E2-6EC0-48D4-A4F0-85406ACAA6CB}"/>
              </a:ext>
            </a:extLst>
          </p:cNvPr>
          <p:cNvSpPr txBox="1"/>
          <p:nvPr/>
        </p:nvSpPr>
        <p:spPr>
          <a:xfrm>
            <a:off x="3647877" y="5014639"/>
            <a:ext cx="3650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2020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 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月納入品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427103-D5DA-47C9-BB9E-EC48EF0568F1}"/>
              </a:ext>
            </a:extLst>
          </p:cNvPr>
          <p:cNvSpPr txBox="1"/>
          <p:nvPr/>
        </p:nvSpPr>
        <p:spPr>
          <a:xfrm>
            <a:off x="1307698" y="567639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部品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4AEA21A-0DE8-4A77-9FF9-6E8EAFA727A7}"/>
              </a:ext>
            </a:extLst>
          </p:cNvPr>
          <p:cNvSpPr txBox="1"/>
          <p:nvPr/>
        </p:nvSpPr>
        <p:spPr>
          <a:xfrm>
            <a:off x="2459157" y="6124611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rPr>
              <a:t>ベントバルブーストップシート把持部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DCE2BF5-42BE-40BF-AC47-AF33F3AFB014}"/>
              </a:ext>
            </a:extLst>
          </p:cNvPr>
          <p:cNvSpPr txBox="1"/>
          <p:nvPr/>
        </p:nvSpPr>
        <p:spPr>
          <a:xfrm>
            <a:off x="2956368" y="1934006"/>
            <a:ext cx="71609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ストップシート交換の為、分解を行ったところ、ストップシートがゆるゆるでした。</a:t>
            </a:r>
          </a:p>
          <a:p>
            <a:r>
              <a:rPr lang="ja-JP" altLang="ja-JP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新品のストップシートもゆるゆるで、はまりません。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082225-8888-455E-AE0E-681D2580145C}"/>
              </a:ext>
            </a:extLst>
          </p:cNvPr>
          <p:cNvSpPr txBox="1"/>
          <p:nvPr/>
        </p:nvSpPr>
        <p:spPr>
          <a:xfrm>
            <a:off x="838200" y="19644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顧客指摘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2D25432-B35F-4C35-9336-DB384D321A00}"/>
              </a:ext>
            </a:extLst>
          </p:cNvPr>
          <p:cNvSpPr txBox="1"/>
          <p:nvPr/>
        </p:nvSpPr>
        <p:spPr>
          <a:xfrm>
            <a:off x="906012" y="2347569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原文まま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E3FDBBA-E54F-4C07-85B6-FFA21D313932}"/>
              </a:ext>
            </a:extLst>
          </p:cNvPr>
          <p:cNvSpPr/>
          <p:nvPr/>
        </p:nvSpPr>
        <p:spPr>
          <a:xfrm>
            <a:off x="3368233" y="3429000"/>
            <a:ext cx="4537276" cy="6935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90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2C5165-4D5E-47F5-8DCC-D3230024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085"/>
            <a:ext cx="10515600" cy="904875"/>
          </a:xfrm>
        </p:spPr>
        <p:txBody>
          <a:bodyPr>
            <a:normAutofit/>
          </a:bodyPr>
          <a:lstStyle/>
          <a:p>
            <a:pPr algn="ctr"/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図面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D849758-5176-40E7-9D21-C4CD0C41A6C1}"/>
              </a:ext>
            </a:extLst>
          </p:cNvPr>
          <p:cNvGrpSpPr/>
          <p:nvPr/>
        </p:nvGrpSpPr>
        <p:grpSpPr>
          <a:xfrm>
            <a:off x="838200" y="989787"/>
            <a:ext cx="8093123" cy="5718088"/>
            <a:chOff x="437591" y="989787"/>
            <a:chExt cx="8093123" cy="5718088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189497A-74E4-427F-BBF9-378FDDE248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6" t="7761" r="6346" b="4361"/>
            <a:stretch/>
          </p:blipFill>
          <p:spPr>
            <a:xfrm>
              <a:off x="437591" y="989787"/>
              <a:ext cx="8093123" cy="5718088"/>
            </a:xfrm>
            <a:prstGeom prst="rect">
              <a:avLst/>
            </a:prstGeom>
          </p:spPr>
        </p:pic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CDC8509D-FF35-4D89-BB27-ED4D8F9821C4}"/>
                </a:ext>
              </a:extLst>
            </p:cNvPr>
            <p:cNvSpPr/>
            <p:nvPr/>
          </p:nvSpPr>
          <p:spPr>
            <a:xfrm>
              <a:off x="4006126" y="3050251"/>
              <a:ext cx="650240" cy="10261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62D4F39-9AD8-49EC-ACE4-804B0EBD08C2}"/>
              </a:ext>
            </a:extLst>
          </p:cNvPr>
          <p:cNvGrpSpPr/>
          <p:nvPr/>
        </p:nvGrpSpPr>
        <p:grpSpPr>
          <a:xfrm>
            <a:off x="9491558" y="2027572"/>
            <a:ext cx="1675562" cy="4002067"/>
            <a:chOff x="9322443" y="2027572"/>
            <a:chExt cx="1675562" cy="400206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EF793102-6B1E-43DB-8588-8A6BEA660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02" t="41114" r="48795" b="42056"/>
            <a:stretch/>
          </p:blipFill>
          <p:spPr>
            <a:xfrm>
              <a:off x="9322443" y="2123183"/>
              <a:ext cx="1675562" cy="3906456"/>
            </a:xfrm>
            <a:prstGeom prst="rect">
              <a:avLst/>
            </a:prstGeom>
          </p:spPr>
        </p:pic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9BA64B0-39C2-4A53-969F-258B3F17B219}"/>
                </a:ext>
              </a:extLst>
            </p:cNvPr>
            <p:cNvSpPr/>
            <p:nvPr/>
          </p:nvSpPr>
          <p:spPr>
            <a:xfrm>
              <a:off x="9509984" y="2027572"/>
              <a:ext cx="779910" cy="70405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704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864334D-891A-4DE3-82BD-3570197D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085"/>
            <a:ext cx="10515600" cy="904875"/>
          </a:xfrm>
        </p:spPr>
        <p:txBody>
          <a:bodyPr>
            <a:normAutofit/>
          </a:bodyPr>
          <a:lstStyle/>
          <a:p>
            <a:pPr algn="ctr"/>
            <a:r>
              <a:rPr lang="ja-JP" altLang="en-US" sz="32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対象部位　詳細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6FA3C8E-2563-4D82-B237-0A8A4800A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38" y="3212044"/>
            <a:ext cx="9654524" cy="230483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3540E1-433C-4CB7-9D18-E0530C72027B}"/>
              </a:ext>
            </a:extLst>
          </p:cNvPr>
          <p:cNvSpPr txBox="1"/>
          <p:nvPr/>
        </p:nvSpPr>
        <p:spPr>
          <a:xfrm>
            <a:off x="2519680" y="19892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間違って手配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622176-870D-4849-B471-F90CFC6AE725}"/>
              </a:ext>
            </a:extLst>
          </p:cNvPr>
          <p:cNvSpPr txBox="1"/>
          <p:nvPr/>
        </p:nvSpPr>
        <p:spPr>
          <a:xfrm>
            <a:off x="7713975" y="198926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正しい部品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4841EEE-33DB-43EA-ADE0-96519D4CB832}"/>
              </a:ext>
            </a:extLst>
          </p:cNvPr>
          <p:cNvSpPr txBox="1"/>
          <p:nvPr/>
        </p:nvSpPr>
        <p:spPr>
          <a:xfrm>
            <a:off x="2580594" y="2395668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(2018</a:t>
            </a:r>
            <a:r>
              <a:rPr kumimoji="1" lang="ja-JP" altLang="en-US" sz="2800" dirty="0">
                <a:solidFill>
                  <a:srgbClr val="FF0000"/>
                </a:solidFill>
              </a:rPr>
              <a:t>年</a:t>
            </a:r>
            <a:r>
              <a:rPr kumimoji="1" lang="en-US" altLang="ja-JP" sz="2800" dirty="0">
                <a:solidFill>
                  <a:srgbClr val="FF0000"/>
                </a:solidFill>
              </a:rPr>
              <a:t>12</a:t>
            </a:r>
            <a:r>
              <a:rPr kumimoji="1" lang="ja-JP" altLang="en-US" sz="2800" dirty="0">
                <a:solidFill>
                  <a:srgbClr val="FF0000"/>
                </a:solidFill>
              </a:rPr>
              <a:t>月</a:t>
            </a:r>
            <a:r>
              <a:rPr kumimoji="1" lang="en-US" altLang="ja-JP" sz="2800" dirty="0">
                <a:solidFill>
                  <a:srgbClr val="FF0000"/>
                </a:solidFill>
              </a:rPr>
              <a:t>)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FE2BB7-9314-4DD4-B1D2-01A027B5EC2A}"/>
              </a:ext>
            </a:extLst>
          </p:cNvPr>
          <p:cNvSpPr txBox="1"/>
          <p:nvPr/>
        </p:nvSpPr>
        <p:spPr>
          <a:xfrm>
            <a:off x="7713975" y="2395668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(2020</a:t>
            </a:r>
            <a:r>
              <a:rPr kumimoji="1"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6</a:t>
            </a:r>
            <a:r>
              <a:rPr kumimoji="1" lang="ja-JP" altLang="en-US" sz="2800" dirty="0">
                <a:solidFill>
                  <a:srgbClr val="FF0000"/>
                </a:solidFill>
              </a:rPr>
              <a:t>月</a:t>
            </a:r>
            <a:r>
              <a:rPr kumimoji="1" lang="en-US" altLang="ja-JP" sz="2800" dirty="0">
                <a:solidFill>
                  <a:srgbClr val="FF0000"/>
                </a:solidFill>
              </a:rPr>
              <a:t>)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E0624733-DA70-47A0-872B-B4773A952F15}"/>
              </a:ext>
            </a:extLst>
          </p:cNvPr>
          <p:cNvSpPr/>
          <p:nvPr/>
        </p:nvSpPr>
        <p:spPr>
          <a:xfrm>
            <a:off x="6841677" y="2805016"/>
            <a:ext cx="3657600" cy="3657600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19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8706EB4-F78E-46FA-ADDB-DC4565B0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085"/>
            <a:ext cx="10515600" cy="904875"/>
          </a:xfrm>
        </p:spPr>
        <p:txBody>
          <a:bodyPr>
            <a:normAutofit/>
          </a:bodyPr>
          <a:lstStyle/>
          <a:p>
            <a:pPr algn="ctr"/>
            <a:r>
              <a:rPr lang="ja-JP" altLang="en-US" sz="32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経緯書　抜粋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219277-E747-4DFC-8688-6C714EEA1524}"/>
              </a:ext>
            </a:extLst>
          </p:cNvPr>
          <p:cNvSpPr txBox="1"/>
          <p:nvPr/>
        </p:nvSpPr>
        <p:spPr>
          <a:xfrm>
            <a:off x="1532573" y="1457981"/>
            <a:ext cx="872259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cs"/>
              <a:buAutoNum type="arabicDbPlain"/>
            </a:pPr>
            <a:r>
              <a:rPr lang="ja-JP" altLang="ja-JP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経緯</a:t>
            </a:r>
          </a:p>
          <a:p>
            <a:pPr indent="594360" algn="just"/>
            <a:r>
              <a:rPr lang="ja-JP" altLang="ja-JP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２０２０年　７月２７日　　メール入手、調査開始。</a:t>
            </a:r>
          </a:p>
          <a:p>
            <a:pPr marL="2590800" indent="-1981200" algn="just"/>
            <a:r>
              <a:rPr lang="ja-JP" altLang="ja-JP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２０２０年　７月３０日　　ＴＲＫ品質保証部を介し、ＡＴＫ東京営業所よりクレーム連絡書受理（クレーム№２００１６）。</a:t>
            </a:r>
          </a:p>
          <a:p>
            <a:pPr marL="2575560" indent="-1981200" algn="just"/>
            <a:r>
              <a:rPr lang="ja-JP" altLang="ja-JP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２０２０年　８月　３日　　経緯書、ユーザー向けおよび営業所長向け最終報告書提出。</a:t>
            </a:r>
          </a:p>
          <a:p>
            <a:pPr indent="594360" algn="just"/>
            <a:r>
              <a:rPr lang="ja-JP" altLang="ja-JP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２０２０年　８月　５日　　代替品出荷予定。</a:t>
            </a:r>
          </a:p>
          <a:p>
            <a:pPr marL="2575560" indent="-1981200" algn="just"/>
            <a:r>
              <a:rPr lang="en-US" altLang="ja-JP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 </a:t>
            </a:r>
            <a:endParaRPr lang="ja-JP" altLang="ja-JP" sz="2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ja-JP" altLang="ja-JP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２．調査結果</a:t>
            </a:r>
          </a:p>
          <a:p>
            <a:pPr marL="450215" indent="99060" algn="just"/>
            <a:r>
              <a:rPr lang="ja-JP" altLang="ja-JP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検査書類を確認したところ、</a:t>
            </a:r>
            <a:r>
              <a:rPr lang="ja-JP" altLang="ja-JP" sz="2400" kern="100" dirty="0">
                <a:solidFill>
                  <a:srgbClr val="FF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２０１８年１２月納入品が</a:t>
            </a:r>
            <a:r>
              <a:rPr lang="ja-JP" altLang="ja-JP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２０２０年６月納入品と異なり、</a:t>
            </a:r>
            <a:r>
              <a:rPr lang="ja-JP" altLang="ja-JP" sz="2400" kern="100" dirty="0">
                <a:solidFill>
                  <a:srgbClr val="FF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正規品でない</a:t>
            </a:r>
            <a:r>
              <a:rPr lang="ja-JP" altLang="ja-JP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ことが判明しました。</a:t>
            </a:r>
          </a:p>
        </p:txBody>
      </p:sp>
    </p:spTree>
    <p:extLst>
      <p:ext uri="{BB962C8B-B14F-4D97-AF65-F5344CB8AC3E}">
        <p14:creationId xmlns:p14="http://schemas.microsoft.com/office/powerpoint/2010/main" val="43136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98FB3EC2-3BA6-4752-99B3-59E52B6E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085"/>
            <a:ext cx="10515600" cy="904875"/>
          </a:xfrm>
        </p:spPr>
        <p:txBody>
          <a:bodyPr>
            <a:normAutofit/>
          </a:bodyPr>
          <a:lstStyle/>
          <a:p>
            <a:pPr algn="ctr"/>
            <a:r>
              <a:rPr lang="ja-JP" altLang="en-US" sz="32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原因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1AEC3E-960B-4C1A-A305-5D0BFFDEA0FD}"/>
              </a:ext>
            </a:extLst>
          </p:cNvPr>
          <p:cNvSpPr txBox="1"/>
          <p:nvPr/>
        </p:nvSpPr>
        <p:spPr>
          <a:xfrm>
            <a:off x="2044990" y="1645267"/>
            <a:ext cx="88024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当時の設計担当者が、別の製作で誤手配した。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顧客仕様と、製作図確認を怠った。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E765CB29-B80A-4C54-A280-1698932870F4}"/>
              </a:ext>
            </a:extLst>
          </p:cNvPr>
          <p:cNvSpPr txBox="1">
            <a:spLocks/>
          </p:cNvSpPr>
          <p:nvPr/>
        </p:nvSpPr>
        <p:spPr>
          <a:xfrm>
            <a:off x="767080" y="3783686"/>
            <a:ext cx="10515600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流出原因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699B6F-C3BF-424B-9283-BB0C45A791FD}"/>
              </a:ext>
            </a:extLst>
          </p:cNvPr>
          <p:cNvSpPr txBox="1"/>
          <p:nvPr/>
        </p:nvSpPr>
        <p:spPr>
          <a:xfrm>
            <a:off x="1019068" y="4920345"/>
            <a:ext cx="10854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シリコーンが抜け落ちたりせず、異常に気付かなかった。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174CE8A-7AD2-4B6D-ACC4-56E6B54AA48A}"/>
              </a:ext>
            </a:extLst>
          </p:cNvPr>
          <p:cNvSpPr txBox="1"/>
          <p:nvPr/>
        </p:nvSpPr>
        <p:spPr>
          <a:xfrm>
            <a:off x="1762539" y="5361652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現物の勘合都合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384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98FB3EC2-3BA6-4752-99B3-59E52B6E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9785"/>
            <a:ext cx="10515600" cy="904875"/>
          </a:xfrm>
        </p:spPr>
        <p:txBody>
          <a:bodyPr>
            <a:normAutofit/>
          </a:bodyPr>
          <a:lstStyle/>
          <a:p>
            <a:pPr algn="ctr"/>
            <a:r>
              <a:rPr lang="ja-JP" altLang="en-US" sz="32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1AEC3E-960B-4C1A-A305-5D0BFFDEA0FD}"/>
              </a:ext>
            </a:extLst>
          </p:cNvPr>
          <p:cNvSpPr txBox="1"/>
          <p:nvPr/>
        </p:nvSpPr>
        <p:spPr>
          <a:xfrm>
            <a:off x="1906094" y="2077334"/>
            <a:ext cx="9212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必ず、仕様と製作図が合致することを確認する。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E765CB29-B80A-4C54-A280-1698932870F4}"/>
              </a:ext>
            </a:extLst>
          </p:cNvPr>
          <p:cNvSpPr txBox="1">
            <a:spLocks/>
          </p:cNvSpPr>
          <p:nvPr/>
        </p:nvSpPr>
        <p:spPr>
          <a:xfrm>
            <a:off x="838200" y="3941116"/>
            <a:ext cx="10515600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流出対策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699B6F-C3BF-424B-9283-BB0C45A791FD}"/>
              </a:ext>
            </a:extLst>
          </p:cNvPr>
          <p:cNvSpPr txBox="1"/>
          <p:nvPr/>
        </p:nvSpPr>
        <p:spPr>
          <a:xfrm>
            <a:off x="2094485" y="5203519"/>
            <a:ext cx="834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加工結果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内径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測定値を記録してもらう。</a:t>
            </a:r>
          </a:p>
        </p:txBody>
      </p:sp>
    </p:spTree>
    <p:extLst>
      <p:ext uri="{BB962C8B-B14F-4D97-AF65-F5344CB8AC3E}">
        <p14:creationId xmlns:p14="http://schemas.microsoft.com/office/powerpoint/2010/main" val="389088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FADA9677-712E-4056-923D-27E13D42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085"/>
            <a:ext cx="10515600" cy="904875"/>
          </a:xfrm>
        </p:spPr>
        <p:txBody>
          <a:bodyPr>
            <a:normAutofit/>
          </a:bodyPr>
          <a:lstStyle/>
          <a:p>
            <a:pPr algn="ctr"/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引用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0EE3DE7-7342-46AE-BD81-626DB473BB2A}"/>
              </a:ext>
            </a:extLst>
          </p:cNvPr>
          <p:cNvSpPr txBox="1"/>
          <p:nvPr/>
        </p:nvSpPr>
        <p:spPr>
          <a:xfrm>
            <a:off x="751587" y="1720840"/>
            <a:ext cx="109568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報告書：　</a:t>
            </a:r>
            <a:r>
              <a:rPr lang="ja-JP" altLang="ja-JP" sz="24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サントリープロダクツ株式会社様からのステンレスラインホルダー</a:t>
            </a:r>
          </a:p>
          <a:p>
            <a:pPr algn="ctr"/>
            <a:r>
              <a:rPr lang="ja-JP" altLang="ja-JP" sz="24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ＫＳ－４７－ＳＹ用ベントバルブセットに関するクレームの件</a:t>
            </a:r>
            <a:endParaRPr lang="en-US" altLang="ja-JP" sz="24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endParaRPr lang="ja-JP" altLang="ja-JP" sz="24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ユーザー様向け報告書：</a:t>
            </a:r>
            <a:r>
              <a:rPr lang="ja-JP" altLang="ja-JP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サントリープロダクツ株式会社様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r>
              <a:rPr lang="en-US" altLang="ja-JP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	</a:t>
            </a:r>
            <a:r>
              <a:rPr lang="ja-JP" altLang="ja-JP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ステンレスラインホルダーＫＳ－４７－ＳＹ用ベントバルブセット</a:t>
            </a:r>
            <a:r>
              <a:rPr lang="ja-JP" altLang="en-US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の件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経緯書：　</a:t>
            </a:r>
            <a:r>
              <a:rPr lang="en-US" altLang="ja-JP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 </a:t>
            </a:r>
            <a:r>
              <a:rPr lang="ja-JP" altLang="ja-JP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サントリープロダクツ株式会社様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r>
              <a:rPr lang="en-US" altLang="ja-JP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	</a:t>
            </a:r>
            <a:r>
              <a:rPr lang="ja-JP" altLang="ja-JP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ステンレスラインホルダーＫＳ－４７－ＳＹ用ベントバルブセット</a:t>
            </a:r>
            <a:r>
              <a:rPr lang="ja-JP" altLang="en-US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の件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782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821170CDE226C4E95CBE3571C974002" ma:contentTypeVersion="0" ma:contentTypeDescription="新しいドキュメントを作成します。" ma:contentTypeScope="" ma:versionID="8ba5fe86facb89e32ce90662b4b009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a984816c3dba53e5e0a6bf8ed59ae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D5EAB3-BC3B-4B38-89E7-AB23E9DDB4C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FBB0A22-64F9-431D-A102-1F0A0370A9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6E897F-0179-4409-B6BA-0B27A68CBF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319</Words>
  <Application>Microsoft Office PowerPoint</Application>
  <PresentationFormat>ワイド画面</PresentationFormat>
  <Paragraphs>52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游ゴシック</vt:lpstr>
      <vt:lpstr>Arial</vt:lpstr>
      <vt:lpstr>Calibri</vt:lpstr>
      <vt:lpstr>Office テーマ</vt:lpstr>
      <vt:lpstr>LLM サントリープロダクツ㈱KS-47-SY用ベントバルブセットクレーム</vt:lpstr>
      <vt:lpstr>問題</vt:lpstr>
      <vt:lpstr>図面</vt:lpstr>
      <vt:lpstr>対象部位　詳細</vt:lpstr>
      <vt:lpstr>経緯書　抜粋</vt:lpstr>
      <vt:lpstr>原因</vt:lpstr>
      <vt:lpstr>対策</vt:lpstr>
      <vt:lpstr>引用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阿部 伸行</dc:creator>
  <cp:lastModifiedBy>阿部 伸行</cp:lastModifiedBy>
  <cp:revision>86</cp:revision>
  <dcterms:created xsi:type="dcterms:W3CDTF">2020-08-17T23:45:28Z</dcterms:created>
  <dcterms:modified xsi:type="dcterms:W3CDTF">2020-09-29T02:18:52Z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0x010100C821170CDE226C4E95CBE3571C974002</vt:lpwstr>
  </property>
</Properties>
</file>