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93" r:id="rId6"/>
    <p:sldId id="286" r:id="rId7"/>
    <p:sldId id="290" r:id="rId8"/>
    <p:sldId id="289" r:id="rId9"/>
    <p:sldId id="287" r:id="rId10"/>
    <p:sldId id="288" r:id="rId11"/>
    <p:sldId id="291" r:id="rId12"/>
    <p:sldId id="292" r:id="rId13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 伸行" initials="阿部" lastIdx="2" clrIdx="0">
    <p:extLst>
      <p:ext uri="{19B8F6BF-5375-455C-9EA6-DF929625EA0E}">
        <p15:presenceInfo xmlns:p15="http://schemas.microsoft.com/office/powerpoint/2012/main" userId="S::n-abe@advantec.co.jp::e272828c-3dd4-4b4b-916b-d9aca728d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>
        <p:scale>
          <a:sx n="75" d="100"/>
          <a:sy n="75" d="100"/>
        </p:scale>
        <p:origin x="68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5399" tIns="47700" rIns="95399" bIns="4770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5399" tIns="47700" rIns="95399" bIns="47700" rtlCol="0"/>
          <a:lstStyle>
            <a:lvl1pPr algn="r">
              <a:defRPr sz="1300"/>
            </a:lvl1pPr>
          </a:lstStyle>
          <a:p>
            <a:fld id="{1526024B-BC2D-4A8F-92CD-6BF7BA6A23AC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9" tIns="47700" rIns="95399" bIns="4770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399" tIns="47700" rIns="95399" bIns="4770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5399" tIns="47700" rIns="95399" bIns="4770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5399" tIns="47700" rIns="95399" bIns="47700" rtlCol="0" anchor="b"/>
          <a:lstStyle>
            <a:lvl1pPr algn="r">
              <a:defRPr sz="1300"/>
            </a:lvl1pPr>
          </a:lstStyle>
          <a:p>
            <a:fld id="{6316622C-8433-4F59-8801-80EF44E28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7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CA1B-C0A7-47A0-823A-62236B6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4D28B2-B5E8-4A94-AB06-90A9BDB0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5BB74-4A51-430A-89B5-3B24DC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EECA5-106F-44F7-87A6-4161A16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8CF268B-83ED-4C1A-9E6A-F0E7B7C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238442"/>
            <a:ext cx="2743200" cy="365125"/>
          </a:xfrm>
        </p:spPr>
        <p:txBody>
          <a:bodyPr/>
          <a:lstStyle/>
          <a:p>
            <a:fld id="{D211F60A-92B8-43C0-91F8-851C09887DFC}" type="slidenum">
              <a:rPr kumimoji="1" lang="ja-JP" altLang="en-US" sz="1800" smtClean="0"/>
              <a:t>‹#›</a:t>
            </a:fld>
            <a:endParaRPr kumimoji="1"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8DAD8C5-B0A8-43CF-8AC4-A76ACB2339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5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E271E-8046-465E-BA35-9E5D4A7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D5BF5-F050-47C1-A38A-1DF343E9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700FE-3B51-4267-8258-42F0B23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D1726-5101-45CE-BD31-436A90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28805-8F21-40C1-A76F-42BAD60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1B7A014-B727-4FBD-8A3E-A8DA93E947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95CAF-E0D0-419A-8D07-ACD40810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175C-3ED9-4A52-94E4-35CE918D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0E57-7508-4D5B-A2D8-1EB7CA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A0600-565C-4547-A157-96BE1FE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A0D0-A118-486B-B2AD-6BC83C9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D21A278-846E-4E2F-83D1-5B400295E3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347C-B278-4457-AF95-68C65EEE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17"/>
            <a:ext cx="10515600" cy="437390"/>
          </a:xfrm>
        </p:spPr>
        <p:txBody>
          <a:bodyPr/>
          <a:lstStyle>
            <a:lvl1pPr algn="ctr">
              <a:defRPr sz="3200"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29CF0-3DA5-4568-938F-B6340B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4278-BE41-4E8E-8F17-474DCC1D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5368-7662-441C-AF9A-1D65560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BBDB6A40-4E77-4E04-8D0D-14D76EB27BCF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365996F-DD7A-4FA9-AA1F-5F8CD7D081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444497F-101E-43FF-97D7-E059E462E73F}"/>
              </a:ext>
            </a:extLst>
          </p:cNvPr>
          <p:cNvCxnSpPr/>
          <p:nvPr userDrawn="1"/>
        </p:nvCxnSpPr>
        <p:spPr>
          <a:xfrm>
            <a:off x="232237" y="537029"/>
            <a:ext cx="11718603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13749-6FE9-4E45-A534-9F3468CB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371B-10AF-41ED-A485-3FBA69D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36566-7E63-4141-8B51-521776E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55EE2-F123-4436-969C-DCAA037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875B2-8B8B-4E89-9EF3-05B07D9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8FF9F314-8D4C-4547-99D1-D3A9884AFBD6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C08C639-D99A-4581-9E09-F190DC7765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BDD22-C23F-4B2D-BB72-C51EF2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83797-127A-4FB0-92D5-2E9ED23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D0F5E-ECF0-4648-9B09-6D25753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9A66D-3F78-40CA-AC69-9BC7BFD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816F3-F6E9-4C24-9AB4-F7FAEB8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79253-6F5B-4899-9A13-697F251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07346727-29A8-4669-8395-EEE3505E023A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F8039B-E0DD-4EDB-904C-B26E00C3F6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A99C-A55D-4EB1-8FDC-821F094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3255A-3C6F-42AE-B16B-55F78962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793092-4F83-4D6D-AA31-04B3E89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FE0E38-030F-4765-AEC3-6A37AF79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DFDE-3F5D-425C-B308-54EC763A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CFC47-079F-4C42-AD9A-70FA155E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09D7D-C123-4B86-9A25-92777C0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25852-DE79-490C-912F-1BEF9F2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スライド番号プレースホルダー 4">
            <a:extLst>
              <a:ext uri="{FF2B5EF4-FFF2-40B4-BE49-F238E27FC236}">
                <a16:creationId xmlns:a16="http://schemas.microsoft.com/office/drawing/2014/main" id="{7383CD05-56D3-4695-A126-2B5F115DBE0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56ADD-9E3C-4D6E-A634-E936AFF4ED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4F16-85C4-4996-99C0-894DC31F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D1C03F-2035-4884-8098-5DD28B3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C249EF-7F19-482D-BAB0-B6AB745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0F0BB-32BA-43CF-9BBF-6F641E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72C1610D-4025-4772-A0A7-1641BADF5F4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290448-5244-4C63-8801-F4810E62DE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D221-017D-4D66-869F-0132C0F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E6FBD-A059-4CA3-A068-B852EF9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A9F89-C327-4F13-BC66-FF17191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3350E85B-05B1-4FD4-9C40-84800D24226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518C8A8-0646-41AE-9E58-C8C27873AE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C5F05-4F61-43F0-99A8-81B5E2C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C4A08-5791-40A0-B023-30A6308F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DCFBDC-DB66-4B27-A121-38156B4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81406-6904-439A-94DC-B35A17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141C6-BBB1-47B3-979A-B4600380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60460-6384-4830-B6D8-F652C4B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EF99713E-73D3-4024-985F-63CE43AD3A28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5331B3C-AEA3-4AF0-BA0A-74B4077717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F7A8C-310B-4E4C-8DCF-F509A0D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053167-3CA6-4B26-9201-3D6A1FD72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C36C6-84EA-4053-BA8D-7A0E12D6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71B2B-6E42-4216-9EE3-77BA4ED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971EB-3E3E-43D9-AEC1-6EEFE50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C9638-1983-49CF-A358-3DEF57D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AEED224E-F807-4499-9E47-14570B4A4E5C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3C7560-3F19-475F-847C-7A797AB494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617" y="6284086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ABC0A-B251-4BD2-B24D-4AA6A1C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F5B2ED-F048-40C2-AB00-02555774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2FBE5-D0FB-440B-993D-882AEA4A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3C8A-55E1-42D8-BA3E-9B8EFAB398F7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D87D6-367B-479D-BE4F-A4BD9EA6A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22AAF-F4A4-44EC-9CBF-32525F4E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35D12-5E88-4C4D-B2C7-89CE7FA105A2}"/>
              </a:ext>
            </a:extLst>
          </p:cNvPr>
          <p:cNvSpPr/>
          <p:nvPr/>
        </p:nvSpPr>
        <p:spPr>
          <a:xfrm>
            <a:off x="1018572" y="1122363"/>
            <a:ext cx="10556112" cy="336555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250625-2EDE-4E91-9CDC-2589284AF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72" y="1460938"/>
            <a:ext cx="10556112" cy="2816772"/>
          </a:xfrm>
        </p:spPr>
        <p:txBody>
          <a:bodyPr anchor="ctr">
            <a:normAutofit/>
          </a:bodyPr>
          <a:lstStyle/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濾過器設計のための</a:t>
            </a:r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材料力学概論 </a:t>
            </a: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5C9BAB-1659-4B40-A773-A6CAF0DED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1600"/>
            <a:ext cx="9144000" cy="138191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21.1.26(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火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東洋濾紙株式会社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濾過器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G.</a:t>
            </a: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阿部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75D7332D-C65E-4F5E-A2B7-AEE0918EF452}"/>
              </a:ext>
            </a:extLst>
          </p:cNvPr>
          <p:cNvSpPr txBox="1">
            <a:spLocks/>
          </p:cNvSpPr>
          <p:nvPr/>
        </p:nvSpPr>
        <p:spPr>
          <a:xfrm>
            <a:off x="1524000" y="4093771"/>
            <a:ext cx="9144000" cy="498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27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C24F4-FB32-4F92-88B9-6C276870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本書の 材料力学</a:t>
            </a:r>
            <a:r>
              <a:rPr lang="ja-JP" altLang="en-US" dirty="0"/>
              <a:t>の</a:t>
            </a:r>
            <a:r>
              <a:rPr lang="en-US" altLang="ja-JP" dirty="0"/>
              <a:t> </a:t>
            </a:r>
            <a:r>
              <a:rPr lang="ja-JP" altLang="en-US" dirty="0"/>
              <a:t>分野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B80B03-77B1-497E-AF67-335168E7A17B}"/>
              </a:ext>
            </a:extLst>
          </p:cNvPr>
          <p:cNvSpPr txBox="1"/>
          <p:nvPr/>
        </p:nvSpPr>
        <p:spPr>
          <a:xfrm>
            <a:off x="489226" y="951068"/>
            <a:ext cx="11456031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+mn-ea"/>
              </a:rPr>
              <a:t>1</a:t>
            </a:r>
            <a:r>
              <a:rPr lang="ja-JP" altLang="en-US" sz="2800" dirty="0">
                <a:latin typeface="+mn-ea"/>
              </a:rPr>
              <a:t>つの金属構成部材に注目し、</a:t>
            </a:r>
            <a:r>
              <a:rPr kumimoji="1" lang="ja-JP" altLang="en-US" sz="2800" dirty="0">
                <a:latin typeface="+mn-ea"/>
              </a:rPr>
              <a:t>ハウジングやホルダー</a:t>
            </a:r>
            <a:r>
              <a:rPr lang="ja-JP" altLang="en-US" sz="2800" dirty="0">
                <a:latin typeface="+mn-ea"/>
              </a:rPr>
              <a:t>に外力などが負荷された時、内力や変形がどの程度なのか、取り扱う。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+mn-ea"/>
              </a:rPr>
              <a:t>設計のために、柱・梁</a:t>
            </a:r>
            <a:r>
              <a:rPr kumimoji="1" lang="en-US" altLang="ja-JP" sz="2800" dirty="0">
                <a:latin typeface="+mn-ea"/>
              </a:rPr>
              <a:t>(</a:t>
            </a:r>
            <a:r>
              <a:rPr kumimoji="1" lang="ja-JP" altLang="en-US" sz="2800" dirty="0">
                <a:latin typeface="+mn-ea"/>
              </a:rPr>
              <a:t>はり</a:t>
            </a:r>
            <a:r>
              <a:rPr kumimoji="1" lang="en-US" altLang="ja-JP" sz="2800" dirty="0">
                <a:latin typeface="+mn-ea"/>
              </a:rPr>
              <a:t>)</a:t>
            </a:r>
            <a:r>
              <a:rPr kumimoji="1" lang="ja-JP" altLang="en-US" sz="2800" dirty="0">
                <a:latin typeface="+mn-ea"/>
              </a:rPr>
              <a:t>といった単純な形を想定し、引張り／圧縮／曲げ／ねじりなどの外力に対する</a:t>
            </a:r>
            <a:r>
              <a:rPr lang="ja-JP" altLang="en-US" sz="2800" dirty="0">
                <a:latin typeface="+mn-ea"/>
              </a:rPr>
              <a:t>変形を想定する。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応力とひずみの関係を引用する。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範囲を線形近似できる弾性領域のみとする。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98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2002A-D85A-4AE0-BC4B-76E4D355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18" y="67919"/>
            <a:ext cx="9243647" cy="5556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dirty="0"/>
              <a:t>最初におことわり： 材料力学の範囲 </a:t>
            </a:r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28E0C6-EC39-4913-8CE0-9406ACB20667}"/>
                  </a:ext>
                </a:extLst>
              </p:cNvPr>
              <p:cNvSpPr txBox="1"/>
              <p:nvPr/>
            </p:nvSpPr>
            <p:spPr>
              <a:xfrm>
                <a:off x="4225648" y="1040903"/>
                <a:ext cx="374070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6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660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66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28E0C6-EC39-4913-8CE0-9406ACB2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48" y="1040903"/>
                <a:ext cx="3740704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AB9B05-7E81-4C96-BC41-A70351C953B6}"/>
              </a:ext>
            </a:extLst>
          </p:cNvPr>
          <p:cNvSpPr txBox="1"/>
          <p:nvPr/>
        </p:nvSpPr>
        <p:spPr>
          <a:xfrm>
            <a:off x="4404244" y="213446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latin typeface="+mn-ea"/>
              </a:rPr>
              <a:t>ニュートンの第２法則</a:t>
            </a:r>
            <a:endParaRPr kumimoji="1" lang="en-US" altLang="ja-JP" sz="2800" dirty="0">
              <a:latin typeface="+mn-ea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05BEFEC-51E0-4605-8CB5-EA01FE158C8D}"/>
              </a:ext>
            </a:extLst>
          </p:cNvPr>
          <p:cNvGrpSpPr/>
          <p:nvPr/>
        </p:nvGrpSpPr>
        <p:grpSpPr>
          <a:xfrm>
            <a:off x="4225648" y="1040902"/>
            <a:ext cx="7088807" cy="1886321"/>
            <a:chOff x="4225648" y="1572061"/>
            <a:chExt cx="7088807" cy="18863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6B9A493-276A-4B66-AE24-3A7E4406CD77}"/>
                </a:ext>
              </a:extLst>
            </p:cNvPr>
            <p:cNvGrpSpPr/>
            <p:nvPr/>
          </p:nvGrpSpPr>
          <p:grpSpPr>
            <a:xfrm>
              <a:off x="4225648" y="1572061"/>
              <a:ext cx="3740704" cy="1015663"/>
              <a:chOff x="4225648" y="4376839"/>
              <a:chExt cx="3740704" cy="10156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2A72CBBC-41DB-4C1E-9B37-74F2328805BA}"/>
                      </a:ext>
                    </a:extLst>
                  </p:cNvPr>
                  <p:cNvSpPr txBox="1"/>
                  <p:nvPr/>
                </p:nvSpPr>
                <p:spPr>
                  <a:xfrm>
                    <a:off x="4225648" y="4376839"/>
                    <a:ext cx="3740704" cy="10156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6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6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6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660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ja-JP" sz="6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6600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2A72CBBC-41DB-4C1E-9B37-74F2328805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5648" y="4376839"/>
                    <a:ext cx="3740704" cy="10156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D1B7E78A-DFF1-439C-887B-4D4F4598C771}"/>
                  </a:ext>
                </a:extLst>
              </p:cNvPr>
              <p:cNvCxnSpPr/>
              <p:nvPr/>
            </p:nvCxnSpPr>
            <p:spPr>
              <a:xfrm>
                <a:off x="4386943" y="4376839"/>
                <a:ext cx="653143" cy="0"/>
              </a:xfrm>
              <a:prstGeom prst="straightConnector1">
                <a:avLst/>
              </a:prstGeom>
              <a:ln w="34925"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499A1FA-1E9F-4976-9F80-A1A16C3AE819}"/>
                  </a:ext>
                </a:extLst>
              </p:cNvPr>
              <p:cNvCxnSpPr/>
              <p:nvPr/>
            </p:nvCxnSpPr>
            <p:spPr>
              <a:xfrm>
                <a:off x="7313209" y="4525147"/>
                <a:ext cx="653143" cy="0"/>
              </a:xfrm>
              <a:prstGeom prst="straightConnector1">
                <a:avLst/>
              </a:prstGeom>
              <a:ln w="34925"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62A1C63-9117-4453-8323-11642D673D6C}"/>
                </a:ext>
              </a:extLst>
            </p:cNvPr>
            <p:cNvSpPr txBox="1"/>
            <p:nvPr/>
          </p:nvSpPr>
          <p:spPr>
            <a:xfrm>
              <a:off x="8447965" y="2880555"/>
              <a:ext cx="2866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>
                  <a:latin typeface="+mn-ea"/>
                </a:rPr>
                <a:t>第</a:t>
              </a:r>
              <a:r>
                <a:rPr lang="en-US" altLang="ja-JP" sz="1400" dirty="0">
                  <a:latin typeface="+mn-ea"/>
                </a:rPr>
                <a:t>1, 3</a:t>
              </a:r>
              <a:r>
                <a:rPr lang="ja-JP" altLang="en-US" sz="1400" dirty="0">
                  <a:latin typeface="+mn-ea"/>
                </a:rPr>
                <a:t>法則に関しては中学校理科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kumimoji="1" lang="ja-JP" altLang="en-US" sz="1400" dirty="0">
                  <a:latin typeface="+mn-ea"/>
                </a:rPr>
                <a:t>単位 </a:t>
              </a:r>
              <a:r>
                <a:rPr kumimoji="1" lang="en-US" altLang="ja-JP" sz="1400" dirty="0">
                  <a:latin typeface="+mn-ea"/>
                </a:rPr>
                <a:t>[N] </a:t>
              </a:r>
              <a:r>
                <a:rPr kumimoji="1" lang="ja-JP" altLang="en-US" sz="1400" dirty="0">
                  <a:latin typeface="+mn-ea"/>
                </a:rPr>
                <a:t>に関しては小学校理科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AD96ECB-6B08-4F20-BA4F-35A566043ED7}"/>
                </a:ext>
              </a:extLst>
            </p:cNvPr>
            <p:cNvSpPr txBox="1"/>
            <p:nvPr/>
          </p:nvSpPr>
          <p:spPr>
            <a:xfrm>
              <a:off x="4288078" y="3089050"/>
              <a:ext cx="40257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>
                  <a:latin typeface="+mn-ea"/>
                </a:rPr>
                <a:t>(</a:t>
              </a:r>
              <a:r>
                <a:rPr lang="ja-JP" altLang="en-US" dirty="0">
                  <a:latin typeface="+mn-ea"/>
                </a:rPr>
                <a:t>高校物理 </a:t>
              </a:r>
              <a:r>
                <a:rPr lang="en-US" altLang="ja-JP" dirty="0">
                  <a:latin typeface="+mn-ea"/>
                </a:rPr>
                <a:t>– </a:t>
              </a:r>
              <a:r>
                <a:rPr lang="ja-JP" altLang="en-US" dirty="0">
                  <a:latin typeface="+mn-ea"/>
                </a:rPr>
                <a:t>文科省学習指導要領</a:t>
              </a:r>
              <a:r>
                <a:rPr lang="en-US" altLang="ja-JP" dirty="0">
                  <a:latin typeface="+mn-ea"/>
                </a:rPr>
                <a:t>)</a:t>
              </a:r>
              <a:endParaRPr kumimoji="1" lang="ja-JP" altLang="en-US" dirty="0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46F6317-D462-4E47-8F2D-7B44CAE1B682}"/>
                  </a:ext>
                </a:extLst>
              </p:cNvPr>
              <p:cNvSpPr txBox="1"/>
              <p:nvPr/>
            </p:nvSpPr>
            <p:spPr>
              <a:xfrm>
                <a:off x="5184212" y="3458420"/>
                <a:ext cx="197111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46F6317-D462-4E47-8F2D-7B44CAE1B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12" y="3458420"/>
                <a:ext cx="1971117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638705-37D3-45EB-9EE2-EBCC923B8B80}"/>
              </a:ext>
            </a:extLst>
          </p:cNvPr>
          <p:cNvSpPr txBox="1"/>
          <p:nvPr/>
        </p:nvSpPr>
        <p:spPr>
          <a:xfrm>
            <a:off x="1909483" y="3607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距離計算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767B4F5-CEFD-4A25-95ED-A8333F86310C}"/>
              </a:ext>
            </a:extLst>
          </p:cNvPr>
          <p:cNvSpPr txBox="1"/>
          <p:nvPr/>
        </p:nvSpPr>
        <p:spPr>
          <a:xfrm>
            <a:off x="8891195" y="35307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運転免許教習所で習う</a:t>
            </a:r>
            <a:endParaRPr kumimoji="1" lang="en-US" altLang="ja-JP" sz="1400" dirty="0">
              <a:latin typeface="+mn-ea"/>
            </a:endParaRPr>
          </a:p>
          <a:p>
            <a:r>
              <a:rPr kumimoji="1" lang="en-US" altLang="ja-JP" sz="1400" dirty="0">
                <a:latin typeface="+mn-ea"/>
              </a:rPr>
              <a:t>(</a:t>
            </a:r>
            <a:r>
              <a:rPr kumimoji="1" lang="ja-JP" altLang="en-US" sz="1400" dirty="0">
                <a:latin typeface="+mn-ea"/>
              </a:rPr>
              <a:t>車は急に止まれない</a:t>
            </a:r>
            <a:r>
              <a:rPr kumimoji="1" lang="en-US" altLang="ja-JP" sz="1400" dirty="0">
                <a:latin typeface="+mn-ea"/>
              </a:rPr>
              <a:t>)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C51EB5-5FEF-45E8-BE21-E956B5668CAA}"/>
              </a:ext>
            </a:extLst>
          </p:cNvPr>
          <p:cNvSpPr txBox="1"/>
          <p:nvPr/>
        </p:nvSpPr>
        <p:spPr>
          <a:xfrm>
            <a:off x="478122" y="4165057"/>
            <a:ext cx="115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材料力学では、</a:t>
            </a:r>
            <a:r>
              <a:rPr kumimoji="1" lang="ja-JP" altLang="en-US" dirty="0">
                <a:highlight>
                  <a:srgbClr val="FFFF00"/>
                </a:highlight>
              </a:rPr>
              <a:t>力 のつり合い</a:t>
            </a:r>
            <a:r>
              <a:rPr lang="en-US" altLang="ja-JP" dirty="0"/>
              <a:t> </a:t>
            </a:r>
            <a:r>
              <a:rPr lang="ja-JP" altLang="en-US" dirty="0"/>
              <a:t> のみ取り扱います ⇒  </a:t>
            </a:r>
            <a:r>
              <a:rPr kumimoji="1" lang="ja-JP" altLang="en-US" dirty="0"/>
              <a:t>時間の概念 </a:t>
            </a:r>
            <a:r>
              <a:rPr lang="en-US" altLang="ja-JP" dirty="0"/>
              <a:t>(</a:t>
            </a:r>
            <a:r>
              <a:rPr kumimoji="1" lang="ja-JP" altLang="en-US" dirty="0"/>
              <a:t>つまり慣性項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は直接取扱いません。</a:t>
            </a:r>
            <a:endParaRPr kumimoji="1" lang="en-US" altLang="ja-JP" dirty="0"/>
          </a:p>
          <a:p>
            <a:r>
              <a:rPr lang="ja-JP" altLang="en-US" dirty="0"/>
              <a:t>　加速度ではなく、</a:t>
            </a:r>
            <a:r>
              <a:rPr lang="ja-JP" altLang="en-US" u="sng" dirty="0"/>
              <a:t>個々の </a:t>
            </a:r>
            <a:r>
              <a:rPr lang="en-US" altLang="ja-JP" u="sng" dirty="0"/>
              <a:t>“</a:t>
            </a:r>
            <a:r>
              <a:rPr lang="ja-JP" altLang="en-US" u="sng" dirty="0"/>
              <a:t>力</a:t>
            </a:r>
            <a:r>
              <a:rPr lang="en-US" altLang="ja-JP" u="sng" dirty="0"/>
              <a:t>” </a:t>
            </a:r>
            <a:r>
              <a:rPr lang="ja-JP" altLang="en-US" u="sng" dirty="0"/>
              <a:t>としては取扱います</a:t>
            </a:r>
            <a:r>
              <a:rPr lang="ja-JP" altLang="en-US" dirty="0"/>
              <a:t>。重さーは重力加速度を不変とした </a:t>
            </a:r>
            <a:r>
              <a:rPr lang="en-US" altLang="ja-JP" dirty="0"/>
              <a:t>“</a:t>
            </a:r>
            <a:r>
              <a:rPr lang="ja-JP" altLang="en-US" dirty="0"/>
              <a:t>重量</a:t>
            </a:r>
            <a:r>
              <a:rPr lang="en-US" altLang="ja-JP" dirty="0"/>
              <a:t>” </a:t>
            </a:r>
            <a:r>
              <a:rPr lang="ja-JP" altLang="en-US" dirty="0"/>
              <a:t>としては取扱う。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05F370-3AD4-4297-81AA-CBDA36FA5D78}"/>
              </a:ext>
            </a:extLst>
          </p:cNvPr>
          <p:cNvSpPr txBox="1"/>
          <p:nvPr/>
        </p:nvSpPr>
        <p:spPr>
          <a:xfrm>
            <a:off x="1156947" y="3009577"/>
            <a:ext cx="108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質量を不変とすると、力と加速度は</a:t>
            </a:r>
            <a:r>
              <a:rPr lang="en-US" altLang="ja-JP" dirty="0"/>
              <a:t> 1:1 </a:t>
            </a:r>
            <a:r>
              <a:rPr lang="ja-JP" altLang="en-US" dirty="0"/>
              <a:t>で対応します。加速度の向き </a:t>
            </a:r>
            <a:r>
              <a:rPr lang="en-US" altLang="ja-JP" sz="1600" dirty="0"/>
              <a:t>(</a:t>
            </a:r>
            <a:r>
              <a:rPr lang="ja-JP" altLang="en-US" sz="1600" dirty="0"/>
              <a:t>ベクトル</a:t>
            </a:r>
            <a:r>
              <a:rPr lang="en-US" altLang="ja-JP" sz="1600" dirty="0"/>
              <a:t>) </a:t>
            </a:r>
            <a:r>
              <a:rPr lang="ja-JP" altLang="en-US" dirty="0"/>
              <a:t>が変われば力も変わる。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EF844F3-F9BF-4855-AF0C-B45A4BD17F38}"/>
              </a:ext>
            </a:extLst>
          </p:cNvPr>
          <p:cNvSpPr txBox="1"/>
          <p:nvPr/>
        </p:nvSpPr>
        <p:spPr>
          <a:xfrm>
            <a:off x="948291" y="5493931"/>
            <a:ext cx="33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脱線しますが、重力加速度は</a:t>
            </a:r>
            <a:endParaRPr kumimoji="1" lang="en-US" altLang="ja-JP" dirty="0"/>
          </a:p>
          <a:p>
            <a:r>
              <a:rPr kumimoji="1" lang="ja-JP" altLang="en-US" dirty="0"/>
              <a:t>一定ではありません。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49B648-5A15-4EE4-A873-77D6D1C3E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76" y="4958517"/>
            <a:ext cx="2053964" cy="19252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BEE10B2-E48D-4709-8F43-E458DBCED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605" y="4981108"/>
            <a:ext cx="2147916" cy="174075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C1F223-AB39-449A-916C-93246C5E4555}"/>
              </a:ext>
            </a:extLst>
          </p:cNvPr>
          <p:cNvSpPr txBox="1"/>
          <p:nvPr/>
        </p:nvSpPr>
        <p:spPr>
          <a:xfrm>
            <a:off x="2198849" y="6140262"/>
            <a:ext cx="16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引用</a:t>
            </a:r>
            <a:r>
              <a:rPr kumimoji="1" lang="en-US" altLang="ja-JP" sz="1400" dirty="0"/>
              <a:t>: </a:t>
            </a:r>
            <a:r>
              <a:rPr kumimoji="1" lang="ja-JP" altLang="en-US" sz="1400" dirty="0"/>
              <a:t>国土地理院</a:t>
            </a:r>
            <a:r>
              <a:rPr kumimoji="1" lang="en-US" altLang="ja-JP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5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0712B-2F92-4BE8-BDC3-7BC7065C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力を受けた金属の挙動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3119B2-7113-434C-8073-B7268F4B937B}"/>
              </a:ext>
            </a:extLst>
          </p:cNvPr>
          <p:cNvSpPr/>
          <p:nvPr/>
        </p:nvSpPr>
        <p:spPr>
          <a:xfrm>
            <a:off x="2123250" y="1541141"/>
            <a:ext cx="811369" cy="1957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7A8AEA7-98BB-409D-B343-F9C34F12EED5}"/>
              </a:ext>
            </a:extLst>
          </p:cNvPr>
          <p:cNvSpPr/>
          <p:nvPr/>
        </p:nvSpPr>
        <p:spPr>
          <a:xfrm>
            <a:off x="2132266" y="2119885"/>
            <a:ext cx="800100" cy="8001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5BEA57B-4BE6-4D08-9FEC-B1E66B11D104}"/>
              </a:ext>
            </a:extLst>
          </p:cNvPr>
          <p:cNvGrpSpPr/>
          <p:nvPr/>
        </p:nvGrpSpPr>
        <p:grpSpPr>
          <a:xfrm>
            <a:off x="4421406" y="1412656"/>
            <a:ext cx="811369" cy="2214561"/>
            <a:chOff x="2748135" y="2424113"/>
            <a:chExt cx="811369" cy="2214561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02367710-E537-436F-8181-FA11DF93C0F5}"/>
                </a:ext>
              </a:extLst>
            </p:cNvPr>
            <p:cNvGrpSpPr/>
            <p:nvPr/>
          </p:nvGrpSpPr>
          <p:grpSpPr>
            <a:xfrm>
              <a:off x="2779419" y="2424113"/>
              <a:ext cx="748800" cy="2214561"/>
              <a:chOff x="2779420" y="2424113"/>
              <a:chExt cx="748800" cy="2214561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2BF7A65-D6DA-4775-B3E8-991442755FC5}"/>
                  </a:ext>
                </a:extLst>
              </p:cNvPr>
              <p:cNvSpPr/>
              <p:nvPr/>
            </p:nvSpPr>
            <p:spPr>
              <a:xfrm>
                <a:off x="2779420" y="2424113"/>
                <a:ext cx="748800" cy="221456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5C6EF4F9-3037-477C-9DC6-167BC539BDBA}"/>
                  </a:ext>
                </a:extLst>
              </p:cNvPr>
              <p:cNvSpPr/>
              <p:nvPr/>
            </p:nvSpPr>
            <p:spPr>
              <a:xfrm>
                <a:off x="2779420" y="3156993"/>
                <a:ext cx="748800" cy="7488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2ADD28-9DFD-43D6-B9CE-F2B3D2073981}"/>
                </a:ext>
              </a:extLst>
            </p:cNvPr>
            <p:cNvSpPr/>
            <p:nvPr/>
          </p:nvSpPr>
          <p:spPr>
            <a:xfrm>
              <a:off x="2748135" y="2552599"/>
              <a:ext cx="811369" cy="1957588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矢印: 下 12">
            <a:extLst>
              <a:ext uri="{FF2B5EF4-FFF2-40B4-BE49-F238E27FC236}">
                <a16:creationId xmlns:a16="http://schemas.microsoft.com/office/drawing/2014/main" id="{18EBCE0B-99D6-4418-9205-8F32E4CFD7B3}"/>
              </a:ext>
            </a:extLst>
          </p:cNvPr>
          <p:cNvSpPr/>
          <p:nvPr/>
        </p:nvSpPr>
        <p:spPr>
          <a:xfrm>
            <a:off x="4679019" y="3777988"/>
            <a:ext cx="296143" cy="3019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859E5E51-253A-466F-8ADC-0FAB8C91BCE4}"/>
              </a:ext>
            </a:extLst>
          </p:cNvPr>
          <p:cNvSpPr/>
          <p:nvPr/>
        </p:nvSpPr>
        <p:spPr>
          <a:xfrm rot="10800000">
            <a:off x="4679019" y="972326"/>
            <a:ext cx="296143" cy="3019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A3B428-E1F1-4AA5-878F-DAB1BA24448B}"/>
              </a:ext>
            </a:extLst>
          </p:cNvPr>
          <p:cNvSpPr/>
          <p:nvPr/>
        </p:nvSpPr>
        <p:spPr>
          <a:xfrm>
            <a:off x="6239265" y="1541141"/>
            <a:ext cx="811369" cy="1957588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B373805-93BE-4B7D-A59C-EF65B107C9EB}"/>
              </a:ext>
            </a:extLst>
          </p:cNvPr>
          <p:cNvGrpSpPr/>
          <p:nvPr/>
        </p:nvGrpSpPr>
        <p:grpSpPr>
          <a:xfrm>
            <a:off x="6184219" y="1095748"/>
            <a:ext cx="921460" cy="2926079"/>
            <a:chOff x="4837261" y="2133600"/>
            <a:chExt cx="921460" cy="2926079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12D7AAC-DE91-4727-B083-EDFE03AE9FC4}"/>
                </a:ext>
              </a:extLst>
            </p:cNvPr>
            <p:cNvSpPr/>
            <p:nvPr/>
          </p:nvSpPr>
          <p:spPr>
            <a:xfrm>
              <a:off x="5049887" y="3348535"/>
              <a:ext cx="496209" cy="496209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11285CC-62A4-4580-A5CD-44517013E342}"/>
                </a:ext>
              </a:extLst>
            </p:cNvPr>
            <p:cNvGrpSpPr/>
            <p:nvPr/>
          </p:nvGrpSpPr>
          <p:grpSpPr>
            <a:xfrm>
              <a:off x="4837261" y="2133600"/>
              <a:ext cx="921460" cy="2926079"/>
              <a:chOff x="4837261" y="2133600"/>
              <a:chExt cx="921460" cy="2926079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ADD9E1C-8249-4884-9543-8ACABDB220F0}"/>
                  </a:ext>
                </a:extLst>
              </p:cNvPr>
              <p:cNvGrpSpPr/>
              <p:nvPr/>
            </p:nvGrpSpPr>
            <p:grpSpPr>
              <a:xfrm>
                <a:off x="4837261" y="2133600"/>
                <a:ext cx="921460" cy="2429869"/>
                <a:chOff x="4843611" y="2133600"/>
                <a:chExt cx="921460" cy="2429869"/>
              </a:xfrm>
            </p:grpSpPr>
            <p:sp>
              <p:nvSpPr>
                <p:cNvPr id="20" name="円弧 19">
                  <a:extLst>
                    <a:ext uri="{FF2B5EF4-FFF2-40B4-BE49-F238E27FC236}">
                      <a16:creationId xmlns:a16="http://schemas.microsoft.com/office/drawing/2014/main" id="{B57961F7-9259-4C57-AE49-057DE9D137D8}"/>
                    </a:ext>
                  </a:extLst>
                </p:cNvPr>
                <p:cNvSpPr/>
                <p:nvPr/>
              </p:nvSpPr>
              <p:spPr>
                <a:xfrm>
                  <a:off x="4843611" y="2133600"/>
                  <a:ext cx="203200" cy="2429869"/>
                </a:xfrm>
                <a:prstGeom prst="arc">
                  <a:avLst>
                    <a:gd name="adj1" fmla="val 16302084"/>
                    <a:gd name="adj2" fmla="val 0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1" name="円弧 20">
                  <a:extLst>
                    <a:ext uri="{FF2B5EF4-FFF2-40B4-BE49-F238E27FC236}">
                      <a16:creationId xmlns:a16="http://schemas.microsoft.com/office/drawing/2014/main" id="{63093D6F-7CA8-4CC7-844E-560A4F86C3EB}"/>
                    </a:ext>
                  </a:extLst>
                </p:cNvPr>
                <p:cNvSpPr/>
                <p:nvPr/>
              </p:nvSpPr>
              <p:spPr>
                <a:xfrm flipH="1">
                  <a:off x="5561871" y="2133600"/>
                  <a:ext cx="203200" cy="2429869"/>
                </a:xfrm>
                <a:prstGeom prst="arc">
                  <a:avLst>
                    <a:gd name="adj1" fmla="val 16302084"/>
                    <a:gd name="adj2" fmla="val 0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8F7F722F-2B4A-45B6-B407-ABCCAD501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9218" y="2212334"/>
                <a:ext cx="65024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CEA44B8B-79EA-4102-AF30-6FCE6C6ABDE7}"/>
                  </a:ext>
                </a:extLst>
              </p:cNvPr>
              <p:cNvSpPr/>
              <p:nvPr/>
            </p:nvSpPr>
            <p:spPr>
              <a:xfrm flipV="1">
                <a:off x="4837261" y="2629810"/>
                <a:ext cx="203200" cy="2429869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" name="円弧 26">
                <a:extLst>
                  <a:ext uri="{FF2B5EF4-FFF2-40B4-BE49-F238E27FC236}">
                    <a16:creationId xmlns:a16="http://schemas.microsoft.com/office/drawing/2014/main" id="{D79241F6-C617-4F9E-8D2E-D720A4EFD898}"/>
                  </a:ext>
                </a:extLst>
              </p:cNvPr>
              <p:cNvSpPr/>
              <p:nvPr/>
            </p:nvSpPr>
            <p:spPr>
              <a:xfrm flipH="1" flipV="1">
                <a:off x="5555521" y="2629810"/>
                <a:ext cx="203200" cy="2429869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F5B662E-CF11-43A6-8B42-8C4EC7D28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9218" y="4988871"/>
                <a:ext cx="650246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3A523537-DE12-42A2-B530-ACC3B7048499}"/>
                  </a:ext>
                </a:extLst>
              </p:cNvPr>
              <p:cNvCxnSpPr>
                <a:cxnSpLocks/>
                <a:stCxn id="26" idx="2"/>
                <a:endCxn id="20" idx="2"/>
              </p:cNvCxnSpPr>
              <p:nvPr/>
            </p:nvCxnSpPr>
            <p:spPr>
              <a:xfrm flipV="1">
                <a:off x="5040461" y="3348535"/>
                <a:ext cx="0" cy="49620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EF9F12D-6769-4BF6-B206-6190EE9588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5521" y="3348535"/>
                <a:ext cx="0" cy="49620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sp>
        <p:nvSpPr>
          <p:cNvPr id="37" name="矢印: 下 36">
            <a:extLst>
              <a:ext uri="{FF2B5EF4-FFF2-40B4-BE49-F238E27FC236}">
                <a16:creationId xmlns:a16="http://schemas.microsoft.com/office/drawing/2014/main" id="{1F82A356-C3F6-469F-9244-E3FC7F35CAE3}"/>
              </a:ext>
            </a:extLst>
          </p:cNvPr>
          <p:cNvSpPr/>
          <p:nvPr/>
        </p:nvSpPr>
        <p:spPr>
          <a:xfrm rot="10800000">
            <a:off x="6496878" y="735784"/>
            <a:ext cx="296143" cy="3019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849D1895-744D-43CE-A3B8-FF45A8AE8FF6}"/>
              </a:ext>
            </a:extLst>
          </p:cNvPr>
          <p:cNvSpPr/>
          <p:nvPr/>
        </p:nvSpPr>
        <p:spPr>
          <a:xfrm>
            <a:off x="6496878" y="4074462"/>
            <a:ext cx="296143" cy="301960"/>
          </a:xfrm>
          <a:prstGeom prst="downArrow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D99E5F93-E5AF-424F-BBE3-D1218B1E6515}"/>
              </a:ext>
            </a:extLst>
          </p:cNvPr>
          <p:cNvGrpSpPr/>
          <p:nvPr/>
        </p:nvGrpSpPr>
        <p:grpSpPr>
          <a:xfrm>
            <a:off x="8049792" y="827120"/>
            <a:ext cx="869178" cy="3350372"/>
            <a:chOff x="6049322" y="1509372"/>
            <a:chExt cx="869178" cy="3350372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D3257982-1E65-4AC5-919D-98E83707314A}"/>
                </a:ext>
              </a:extLst>
            </p:cNvPr>
            <p:cNvGrpSpPr/>
            <p:nvPr/>
          </p:nvGrpSpPr>
          <p:grpSpPr>
            <a:xfrm>
              <a:off x="6049322" y="1509372"/>
              <a:ext cx="857978" cy="2585534"/>
              <a:chOff x="6049322" y="1628776"/>
              <a:chExt cx="857978" cy="2585534"/>
            </a:xfrm>
          </p:grpSpPr>
          <p:sp>
            <p:nvSpPr>
              <p:cNvPr id="50" name="円弧 49">
                <a:extLst>
                  <a:ext uri="{FF2B5EF4-FFF2-40B4-BE49-F238E27FC236}">
                    <a16:creationId xmlns:a16="http://schemas.microsoft.com/office/drawing/2014/main" id="{1906750A-FAE4-421A-B045-C86C66DAE134}"/>
                  </a:ext>
                </a:extLst>
              </p:cNvPr>
              <p:cNvSpPr/>
              <p:nvPr/>
            </p:nvSpPr>
            <p:spPr>
              <a:xfrm flipH="1">
                <a:off x="6611157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821BA4D0-A78F-42EC-A5C9-BFF009F8E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0902" y="1674026"/>
                <a:ext cx="49374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9D263504-7B82-4BD3-8182-040884B927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157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54" name="円弧 53">
                <a:extLst>
                  <a:ext uri="{FF2B5EF4-FFF2-40B4-BE49-F238E27FC236}">
                    <a16:creationId xmlns:a16="http://schemas.microsoft.com/office/drawing/2014/main" id="{8828657E-FED5-42B6-99FD-81A62332AEDD}"/>
                  </a:ext>
                </a:extLst>
              </p:cNvPr>
              <p:cNvSpPr/>
              <p:nvPr/>
            </p:nvSpPr>
            <p:spPr>
              <a:xfrm>
                <a:off x="6049322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E6E4AFFF-AEB5-4A73-B34B-41F4361490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6272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C4EE503E-CC3A-45A8-8AEE-E85FCA5DB89D}"/>
                  </a:ext>
                </a:extLst>
              </p:cNvPr>
              <p:cNvSpPr/>
              <p:nvPr/>
            </p:nvSpPr>
            <p:spPr>
              <a:xfrm>
                <a:off x="6348413" y="3007519"/>
                <a:ext cx="250031" cy="140494"/>
              </a:xfrm>
              <a:custGeom>
                <a:avLst/>
                <a:gdLst>
                  <a:gd name="connsiteX0" fmla="*/ 0 w 250031"/>
                  <a:gd name="connsiteY0" fmla="*/ 69056 h 140494"/>
                  <a:gd name="connsiteX1" fmla="*/ 28575 w 250031"/>
                  <a:gd name="connsiteY1" fmla="*/ 9525 h 140494"/>
                  <a:gd name="connsiteX2" fmla="*/ 45243 w 250031"/>
                  <a:gd name="connsiteY2" fmla="*/ 104775 h 140494"/>
                  <a:gd name="connsiteX3" fmla="*/ 73818 w 250031"/>
                  <a:gd name="connsiteY3" fmla="*/ 0 h 140494"/>
                  <a:gd name="connsiteX4" fmla="*/ 104775 w 250031"/>
                  <a:gd name="connsiteY4" fmla="*/ 140494 h 140494"/>
                  <a:gd name="connsiteX5" fmla="*/ 130968 w 250031"/>
                  <a:gd name="connsiteY5" fmla="*/ 33337 h 140494"/>
                  <a:gd name="connsiteX6" fmla="*/ 140493 w 250031"/>
                  <a:gd name="connsiteY6" fmla="*/ 76200 h 140494"/>
                  <a:gd name="connsiteX7" fmla="*/ 154781 w 250031"/>
                  <a:gd name="connsiteY7" fmla="*/ 33337 h 140494"/>
                  <a:gd name="connsiteX8" fmla="*/ 173831 w 250031"/>
                  <a:gd name="connsiteY8" fmla="*/ 97631 h 140494"/>
                  <a:gd name="connsiteX9" fmla="*/ 195262 w 250031"/>
                  <a:gd name="connsiteY9" fmla="*/ 19050 h 140494"/>
                  <a:gd name="connsiteX10" fmla="*/ 209550 w 250031"/>
                  <a:gd name="connsiteY10" fmla="*/ 76200 h 140494"/>
                  <a:gd name="connsiteX11" fmla="*/ 226218 w 250031"/>
                  <a:gd name="connsiteY11" fmla="*/ 35719 h 140494"/>
                  <a:gd name="connsiteX12" fmla="*/ 240506 w 250031"/>
                  <a:gd name="connsiteY12" fmla="*/ 95250 h 140494"/>
                  <a:gd name="connsiteX13" fmla="*/ 250031 w 250031"/>
                  <a:gd name="connsiteY13" fmla="*/ 59531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0031" h="140494">
                    <a:moveTo>
                      <a:pt x="0" y="69056"/>
                    </a:moveTo>
                    <a:lnTo>
                      <a:pt x="28575" y="9525"/>
                    </a:lnTo>
                    <a:lnTo>
                      <a:pt x="45243" y="104775"/>
                    </a:lnTo>
                    <a:lnTo>
                      <a:pt x="73818" y="0"/>
                    </a:lnTo>
                    <a:lnTo>
                      <a:pt x="104775" y="140494"/>
                    </a:lnTo>
                    <a:lnTo>
                      <a:pt x="130968" y="33337"/>
                    </a:lnTo>
                    <a:lnTo>
                      <a:pt x="140493" y="76200"/>
                    </a:lnTo>
                    <a:lnTo>
                      <a:pt x="154781" y="33337"/>
                    </a:lnTo>
                    <a:lnTo>
                      <a:pt x="173831" y="97631"/>
                    </a:lnTo>
                    <a:lnTo>
                      <a:pt x="195262" y="19050"/>
                    </a:lnTo>
                    <a:lnTo>
                      <a:pt x="209550" y="76200"/>
                    </a:lnTo>
                    <a:lnTo>
                      <a:pt x="226218" y="35719"/>
                    </a:lnTo>
                    <a:lnTo>
                      <a:pt x="240506" y="95250"/>
                    </a:lnTo>
                    <a:lnTo>
                      <a:pt x="250031" y="59531"/>
                    </a:lnTo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F156800E-555A-4087-9A77-483E1A61EC1C}"/>
                </a:ext>
              </a:extLst>
            </p:cNvPr>
            <p:cNvGrpSpPr/>
            <p:nvPr/>
          </p:nvGrpSpPr>
          <p:grpSpPr>
            <a:xfrm rot="10800000">
              <a:off x="6060522" y="2274210"/>
              <a:ext cx="857978" cy="2585534"/>
              <a:chOff x="6049322" y="1628776"/>
              <a:chExt cx="857978" cy="2585534"/>
            </a:xfrm>
          </p:grpSpPr>
          <p:sp>
            <p:nvSpPr>
              <p:cNvPr id="62" name="円弧 61">
                <a:extLst>
                  <a:ext uri="{FF2B5EF4-FFF2-40B4-BE49-F238E27FC236}">
                    <a16:creationId xmlns:a16="http://schemas.microsoft.com/office/drawing/2014/main" id="{B043886E-8295-4CD1-B60A-C8C7FA1E05CC}"/>
                  </a:ext>
                </a:extLst>
              </p:cNvPr>
              <p:cNvSpPr/>
              <p:nvPr/>
            </p:nvSpPr>
            <p:spPr>
              <a:xfrm flipH="1">
                <a:off x="6611157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57FA6E20-CF2F-49E6-86E1-A86EABACE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0902" y="1674026"/>
                <a:ext cx="49374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2B8A2E1B-874D-4AC3-B755-D52D2C476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1157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65" name="円弧 64">
                <a:extLst>
                  <a:ext uri="{FF2B5EF4-FFF2-40B4-BE49-F238E27FC236}">
                    <a16:creationId xmlns:a16="http://schemas.microsoft.com/office/drawing/2014/main" id="{9E2D816C-0162-44F8-9FA4-AB409AA7D1E8}"/>
                  </a:ext>
                </a:extLst>
              </p:cNvPr>
              <p:cNvSpPr/>
              <p:nvPr/>
            </p:nvSpPr>
            <p:spPr>
              <a:xfrm>
                <a:off x="6049322" y="1628776"/>
                <a:ext cx="296143" cy="2585534"/>
              </a:xfrm>
              <a:prstGeom prst="arc">
                <a:avLst>
                  <a:gd name="adj1" fmla="val 16302084"/>
                  <a:gd name="adj2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CA316750-596A-4AA9-B96D-52C5B9FC3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6272" y="2921542"/>
                <a:ext cx="0" cy="1574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67" name="フリーフォーム: 図形 66">
                <a:extLst>
                  <a:ext uri="{FF2B5EF4-FFF2-40B4-BE49-F238E27FC236}">
                    <a16:creationId xmlns:a16="http://schemas.microsoft.com/office/drawing/2014/main" id="{ABBECE5B-232E-47F5-B2FA-54FA87A42A17}"/>
                  </a:ext>
                </a:extLst>
              </p:cNvPr>
              <p:cNvSpPr/>
              <p:nvPr/>
            </p:nvSpPr>
            <p:spPr>
              <a:xfrm>
                <a:off x="6348413" y="3007519"/>
                <a:ext cx="250031" cy="140494"/>
              </a:xfrm>
              <a:custGeom>
                <a:avLst/>
                <a:gdLst>
                  <a:gd name="connsiteX0" fmla="*/ 0 w 250031"/>
                  <a:gd name="connsiteY0" fmla="*/ 69056 h 140494"/>
                  <a:gd name="connsiteX1" fmla="*/ 28575 w 250031"/>
                  <a:gd name="connsiteY1" fmla="*/ 9525 h 140494"/>
                  <a:gd name="connsiteX2" fmla="*/ 45243 w 250031"/>
                  <a:gd name="connsiteY2" fmla="*/ 104775 h 140494"/>
                  <a:gd name="connsiteX3" fmla="*/ 73818 w 250031"/>
                  <a:gd name="connsiteY3" fmla="*/ 0 h 140494"/>
                  <a:gd name="connsiteX4" fmla="*/ 104775 w 250031"/>
                  <a:gd name="connsiteY4" fmla="*/ 140494 h 140494"/>
                  <a:gd name="connsiteX5" fmla="*/ 130968 w 250031"/>
                  <a:gd name="connsiteY5" fmla="*/ 33337 h 140494"/>
                  <a:gd name="connsiteX6" fmla="*/ 140493 w 250031"/>
                  <a:gd name="connsiteY6" fmla="*/ 76200 h 140494"/>
                  <a:gd name="connsiteX7" fmla="*/ 154781 w 250031"/>
                  <a:gd name="connsiteY7" fmla="*/ 33337 h 140494"/>
                  <a:gd name="connsiteX8" fmla="*/ 173831 w 250031"/>
                  <a:gd name="connsiteY8" fmla="*/ 97631 h 140494"/>
                  <a:gd name="connsiteX9" fmla="*/ 195262 w 250031"/>
                  <a:gd name="connsiteY9" fmla="*/ 19050 h 140494"/>
                  <a:gd name="connsiteX10" fmla="*/ 209550 w 250031"/>
                  <a:gd name="connsiteY10" fmla="*/ 76200 h 140494"/>
                  <a:gd name="connsiteX11" fmla="*/ 226218 w 250031"/>
                  <a:gd name="connsiteY11" fmla="*/ 35719 h 140494"/>
                  <a:gd name="connsiteX12" fmla="*/ 240506 w 250031"/>
                  <a:gd name="connsiteY12" fmla="*/ 95250 h 140494"/>
                  <a:gd name="connsiteX13" fmla="*/ 250031 w 250031"/>
                  <a:gd name="connsiteY13" fmla="*/ 59531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0031" h="140494">
                    <a:moveTo>
                      <a:pt x="0" y="69056"/>
                    </a:moveTo>
                    <a:lnTo>
                      <a:pt x="28575" y="9525"/>
                    </a:lnTo>
                    <a:lnTo>
                      <a:pt x="45243" y="104775"/>
                    </a:lnTo>
                    <a:lnTo>
                      <a:pt x="73818" y="0"/>
                    </a:lnTo>
                    <a:lnTo>
                      <a:pt x="104775" y="140494"/>
                    </a:lnTo>
                    <a:lnTo>
                      <a:pt x="130968" y="33337"/>
                    </a:lnTo>
                    <a:lnTo>
                      <a:pt x="140493" y="76200"/>
                    </a:lnTo>
                    <a:lnTo>
                      <a:pt x="154781" y="33337"/>
                    </a:lnTo>
                    <a:lnTo>
                      <a:pt x="173831" y="97631"/>
                    </a:lnTo>
                    <a:lnTo>
                      <a:pt x="195262" y="19050"/>
                    </a:lnTo>
                    <a:lnTo>
                      <a:pt x="209550" y="76200"/>
                    </a:lnTo>
                    <a:lnTo>
                      <a:pt x="226218" y="35719"/>
                    </a:lnTo>
                    <a:lnTo>
                      <a:pt x="240506" y="95250"/>
                    </a:lnTo>
                    <a:lnTo>
                      <a:pt x="250031" y="59531"/>
                    </a:lnTo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D68A4666-107C-4162-80CD-E79353B3EB5E}"/>
                </a:ext>
              </a:extLst>
            </p:cNvPr>
            <p:cNvSpPr/>
            <p:nvPr/>
          </p:nvSpPr>
          <p:spPr>
            <a:xfrm>
              <a:off x="6089345" y="2236837"/>
              <a:ext cx="811369" cy="1957588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86CA2156-ECE7-4D1A-B271-51647B7FEDD2}"/>
              </a:ext>
            </a:extLst>
          </p:cNvPr>
          <p:cNvSpPr/>
          <p:nvPr/>
        </p:nvSpPr>
        <p:spPr>
          <a:xfrm rot="5400000">
            <a:off x="3079773" y="2400146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3EB9BD92-2A59-4786-87AD-8CE5E94C3155}"/>
              </a:ext>
            </a:extLst>
          </p:cNvPr>
          <p:cNvSpPr/>
          <p:nvPr/>
        </p:nvSpPr>
        <p:spPr>
          <a:xfrm rot="5400000">
            <a:off x="5394577" y="2400146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5F3C6E5A-0B47-4267-A7A4-39243C1B330F}"/>
              </a:ext>
            </a:extLst>
          </p:cNvPr>
          <p:cNvSpPr/>
          <p:nvPr/>
        </p:nvSpPr>
        <p:spPr>
          <a:xfrm rot="5400000">
            <a:off x="7291460" y="2400146"/>
            <a:ext cx="643944" cy="1347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9757A9-5A56-4BC5-9F63-1F307A26B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9" t="23837" r="18863" b="10589"/>
          <a:stretch/>
        </p:blipFill>
        <p:spPr bwMode="auto">
          <a:xfrm>
            <a:off x="9650684" y="976721"/>
            <a:ext cx="1703116" cy="336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A3C4FE7-D064-4EE4-950B-C0BA50527019}"/>
              </a:ext>
            </a:extLst>
          </p:cNvPr>
          <p:cNvCxnSpPr>
            <a:cxnSpLocks/>
          </p:cNvCxnSpPr>
          <p:nvPr/>
        </p:nvCxnSpPr>
        <p:spPr>
          <a:xfrm flipH="1">
            <a:off x="1478751" y="3498727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FEF3E7B-A56B-4C49-BB4C-96F73C4ACB5E}"/>
              </a:ext>
            </a:extLst>
          </p:cNvPr>
          <p:cNvCxnSpPr>
            <a:cxnSpLocks/>
          </p:cNvCxnSpPr>
          <p:nvPr/>
        </p:nvCxnSpPr>
        <p:spPr>
          <a:xfrm flipH="1">
            <a:off x="1478751" y="1554583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3DBD0B0-3EC8-43F4-9A56-27C852BB8A72}"/>
              </a:ext>
            </a:extLst>
          </p:cNvPr>
          <p:cNvCxnSpPr>
            <a:cxnSpLocks/>
          </p:cNvCxnSpPr>
          <p:nvPr/>
        </p:nvCxnSpPr>
        <p:spPr>
          <a:xfrm>
            <a:off x="1638771" y="1554583"/>
            <a:ext cx="0" cy="1944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98F5AD8-371A-4D70-B7AA-68EA470B1768}"/>
                  </a:ext>
                </a:extLst>
              </p:cNvPr>
              <p:cNvSpPr txBox="1"/>
              <p:nvPr/>
            </p:nvSpPr>
            <p:spPr>
              <a:xfrm>
                <a:off x="1354944" y="2388156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98F5AD8-371A-4D70-B7AA-68EA470B1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944" y="2388156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34211" r="-2105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D78E627-7D72-413D-8795-C979890558E6}"/>
              </a:ext>
            </a:extLst>
          </p:cNvPr>
          <p:cNvCxnSpPr>
            <a:cxnSpLocks/>
          </p:cNvCxnSpPr>
          <p:nvPr/>
        </p:nvCxnSpPr>
        <p:spPr>
          <a:xfrm flipH="1">
            <a:off x="3808190" y="1430423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6660C4E-C3FB-436B-A2FD-D90C367127CA}"/>
              </a:ext>
            </a:extLst>
          </p:cNvPr>
          <p:cNvCxnSpPr>
            <a:cxnSpLocks/>
          </p:cNvCxnSpPr>
          <p:nvPr/>
        </p:nvCxnSpPr>
        <p:spPr>
          <a:xfrm flipH="1">
            <a:off x="3808190" y="3606292"/>
            <a:ext cx="47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3DAA2D9-C294-4734-9303-8ED9ACEBB08B}"/>
              </a:ext>
            </a:extLst>
          </p:cNvPr>
          <p:cNvCxnSpPr>
            <a:cxnSpLocks/>
          </p:cNvCxnSpPr>
          <p:nvPr/>
        </p:nvCxnSpPr>
        <p:spPr>
          <a:xfrm>
            <a:off x="3968210" y="1433853"/>
            <a:ext cx="0" cy="2168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992CFBB-0827-49D9-ABBA-5102D7047659}"/>
                  </a:ext>
                </a:extLst>
              </p:cNvPr>
              <p:cNvSpPr txBox="1"/>
              <p:nvPr/>
            </p:nvSpPr>
            <p:spPr>
              <a:xfrm>
                <a:off x="3672709" y="2379785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992CFBB-0827-49D9-ABBA-5102D7047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09" y="2379785"/>
                <a:ext cx="232371" cy="276999"/>
              </a:xfrm>
              <a:prstGeom prst="rect">
                <a:avLst/>
              </a:prstGeom>
              <a:blipFill>
                <a:blip r:embed="rId4"/>
                <a:stretch>
                  <a:fillRect l="-10256" r="-1025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027D8EE-596C-4C97-8269-AE4ED6D1E4BF}"/>
              </a:ext>
            </a:extLst>
          </p:cNvPr>
          <p:cNvGrpSpPr/>
          <p:nvPr/>
        </p:nvGrpSpPr>
        <p:grpSpPr>
          <a:xfrm rot="16200000">
            <a:off x="2376206" y="2805422"/>
            <a:ext cx="301963" cy="807870"/>
            <a:chOff x="1847525" y="2389237"/>
            <a:chExt cx="471039" cy="1944144"/>
          </a:xfrm>
        </p:grpSpPr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B8681C67-BD9F-4480-832A-58AB86998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7525" y="4333381"/>
              <a:ext cx="471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63E8574-0C04-4571-8E6E-262243238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7525" y="2389237"/>
              <a:ext cx="471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8E1C66B9-02D6-49D0-AE83-1FB080B90FD5}"/>
                </a:ext>
              </a:extLst>
            </p:cNvPr>
            <p:cNvCxnSpPr>
              <a:cxnSpLocks/>
            </p:cNvCxnSpPr>
            <p:nvPr/>
          </p:nvCxnSpPr>
          <p:spPr>
            <a:xfrm>
              <a:off x="2007545" y="2389237"/>
              <a:ext cx="0" cy="19441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910756D-98F8-4858-AE10-4FCE1F525C10}"/>
                  </a:ext>
                </a:extLst>
              </p:cNvPr>
              <p:cNvSpPr txBox="1"/>
              <p:nvPr/>
            </p:nvSpPr>
            <p:spPr>
              <a:xfrm>
                <a:off x="2411002" y="2980758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910756D-98F8-4858-AE10-4FCE1F525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02" y="2980758"/>
                <a:ext cx="232371" cy="276999"/>
              </a:xfrm>
              <a:prstGeom prst="rect">
                <a:avLst/>
              </a:prstGeom>
              <a:blipFill>
                <a:blip r:embed="rId5"/>
                <a:stretch>
                  <a:fillRect l="-36842" r="-236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7388C43-3643-4E0E-8DFA-4015DD443FCE}"/>
              </a:ext>
            </a:extLst>
          </p:cNvPr>
          <p:cNvGrpSpPr/>
          <p:nvPr/>
        </p:nvGrpSpPr>
        <p:grpSpPr>
          <a:xfrm rot="16200000">
            <a:off x="4675848" y="2848402"/>
            <a:ext cx="301963" cy="748801"/>
            <a:chOff x="1847525" y="2389237"/>
            <a:chExt cx="471039" cy="1944144"/>
          </a:xfrm>
        </p:grpSpPr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A893891-DB89-4DE8-A22D-FCDEC2161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7525" y="4333381"/>
              <a:ext cx="471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2430692A-9B57-4E40-98D5-0E4A9E8B3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7525" y="2389237"/>
              <a:ext cx="471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2A495378-E521-4267-ACDB-3B1CAED667C9}"/>
                </a:ext>
              </a:extLst>
            </p:cNvPr>
            <p:cNvCxnSpPr>
              <a:cxnSpLocks/>
            </p:cNvCxnSpPr>
            <p:nvPr/>
          </p:nvCxnSpPr>
          <p:spPr>
            <a:xfrm>
              <a:off x="2007545" y="2389237"/>
              <a:ext cx="0" cy="19441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12DC72B0-204D-4B95-A540-97B4F3BB4FA5}"/>
                  </a:ext>
                </a:extLst>
              </p:cNvPr>
              <p:cNvSpPr txBox="1"/>
              <p:nvPr/>
            </p:nvSpPr>
            <p:spPr>
              <a:xfrm>
                <a:off x="4710644" y="3012510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fr-FR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12DC72B0-204D-4B95-A540-97B4F3BB4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44" y="3012510"/>
                <a:ext cx="232371" cy="276999"/>
              </a:xfrm>
              <a:prstGeom prst="rect">
                <a:avLst/>
              </a:prstGeom>
              <a:blipFill>
                <a:blip r:embed="rId6"/>
                <a:stretch>
                  <a:fillRect l="-15789" r="-15789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3E64D65-7E96-45CA-BF9B-45104CE21127}"/>
              </a:ext>
            </a:extLst>
          </p:cNvPr>
          <p:cNvSpPr txBox="1"/>
          <p:nvPr/>
        </p:nvSpPr>
        <p:spPr>
          <a:xfrm>
            <a:off x="313687" y="644806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FR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fr-FR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kumimoji="1" lang="fr-FR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ja-JP" altLang="en-US" dirty="0">
                <a:latin typeface="Cambria Math" panose="02040503050406030204" pitchFamily="18" charset="0"/>
              </a:rPr>
              <a:t>は力の方向に伸び </a:t>
            </a:r>
            <a:r>
              <a:rPr lang="en-US" altLang="ja-JP" dirty="0">
                <a:latin typeface="Cambria Math" panose="02040503050406030204" pitchFamily="18" charset="0"/>
              </a:rPr>
              <a:t>(</a:t>
            </a:r>
            <a:r>
              <a:rPr lang="en-US" altLang="ja-JP" i="1" dirty="0">
                <a:latin typeface="Cambria Math" panose="02040503050406030204" pitchFamily="18" charset="0"/>
              </a:rPr>
              <a:t>L</a:t>
            </a:r>
            <a:r>
              <a:rPr lang="en-US" altLang="ja-JP" i="1" baseline="-25000" dirty="0">
                <a:latin typeface="Cambria Math" panose="02040503050406030204" pitchFamily="18" charset="0"/>
              </a:rPr>
              <a:t>0</a:t>
            </a:r>
            <a:r>
              <a:rPr lang="en-US" altLang="ja-JP" i="1" dirty="0">
                <a:latin typeface="Cambria Math" panose="02040503050406030204" pitchFamily="18" charset="0"/>
              </a:rPr>
              <a:t> </a:t>
            </a:r>
            <a:r>
              <a:rPr lang="ja-JP" altLang="en-US" dirty="0">
                <a:latin typeface="Cambria Math" panose="02040503050406030204" pitchFamily="18" charset="0"/>
              </a:rPr>
              <a:t>⇒ </a:t>
            </a:r>
            <a:r>
              <a:rPr lang="en-US" altLang="ja-JP" i="1" dirty="0">
                <a:latin typeface="Cambria Math" panose="02040503050406030204" pitchFamily="18" charset="0"/>
              </a:rPr>
              <a:t>L</a:t>
            </a:r>
            <a:r>
              <a:rPr lang="en-US" altLang="ja-JP" dirty="0">
                <a:latin typeface="Cambria Math" panose="02040503050406030204" pitchFamily="18" charset="0"/>
              </a:rPr>
              <a:t>)</a:t>
            </a:r>
            <a:r>
              <a:rPr lang="ja-JP" altLang="en-US" dirty="0">
                <a:latin typeface="Cambria Math" panose="02040503050406030204" pitchFamily="18" charset="0"/>
              </a:rPr>
              <a:t>、</a:t>
            </a:r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ja-JP" altLang="en-US" dirty="0">
                <a:latin typeface="Cambria Math" panose="02040503050406030204" pitchFamily="18" charset="0"/>
              </a:rPr>
              <a:t>は縮む</a:t>
            </a:r>
            <a:r>
              <a:rPr lang="en-US" altLang="ja-JP" dirty="0">
                <a:latin typeface="Cambria Math" panose="02040503050406030204" pitchFamily="18" charset="0"/>
              </a:rPr>
              <a:t>(</a:t>
            </a:r>
            <a:r>
              <a:rPr lang="en-US" altLang="ja-JP" i="1" dirty="0">
                <a:latin typeface="Cambria Math" panose="02040503050406030204" pitchFamily="18" charset="0"/>
              </a:rPr>
              <a:t>d</a:t>
            </a:r>
            <a:r>
              <a:rPr lang="en-US" altLang="ja-JP" i="1" baseline="-25000" dirty="0">
                <a:latin typeface="Cambria Math" panose="02040503050406030204" pitchFamily="18" charset="0"/>
              </a:rPr>
              <a:t>0</a:t>
            </a:r>
            <a:r>
              <a:rPr lang="en-US" altLang="ja-JP" i="1" dirty="0">
                <a:latin typeface="Cambria Math" panose="02040503050406030204" pitchFamily="18" charset="0"/>
              </a:rPr>
              <a:t> </a:t>
            </a:r>
            <a:r>
              <a:rPr lang="ja-JP" altLang="en-US" dirty="0">
                <a:latin typeface="Cambria Math" panose="02040503050406030204" pitchFamily="18" charset="0"/>
              </a:rPr>
              <a:t>→ </a:t>
            </a:r>
            <a:r>
              <a:rPr lang="en-US" altLang="ja-JP" i="1" dirty="0">
                <a:latin typeface="Cambria Math" panose="02040503050406030204" pitchFamily="18" charset="0"/>
              </a:rPr>
              <a:t>d</a:t>
            </a:r>
            <a:r>
              <a:rPr lang="en-US" altLang="ja-JP" dirty="0">
                <a:latin typeface="Cambria Math" panose="02040503050406030204" pitchFamily="18" charset="0"/>
              </a:rPr>
              <a:t>)</a:t>
            </a:r>
            <a:endParaRPr kumimoji="1" lang="fr-FR" altLang="ja-JP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8D05982-1159-4F9D-A67C-65BAB89C4077}"/>
              </a:ext>
            </a:extLst>
          </p:cNvPr>
          <p:cNvSpPr txBox="1"/>
          <p:nvPr/>
        </p:nvSpPr>
        <p:spPr>
          <a:xfrm>
            <a:off x="1354944" y="446401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>
                <a:solidFill>
                  <a:srgbClr val="0070C0"/>
                </a:solidFill>
              </a:rPr>
              <a:t>応力  </a:t>
            </a:r>
            <a:r>
              <a:rPr kumimoji="1" lang="en-US" altLang="ja-JP" sz="2000" u="sng" dirty="0">
                <a:solidFill>
                  <a:srgbClr val="0070C0"/>
                </a:solidFill>
              </a:rPr>
              <a:t>σ</a:t>
            </a:r>
            <a:endParaRPr kumimoji="1" lang="ja-JP" altLang="en-US" sz="2000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6D6DD8B6-6A69-4C4B-9366-0665A5E6FD2E}"/>
                  </a:ext>
                </a:extLst>
              </p:cNvPr>
              <p:cNvSpPr txBox="1"/>
              <p:nvPr/>
            </p:nvSpPr>
            <p:spPr>
              <a:xfrm>
                <a:off x="1782098" y="5001847"/>
                <a:ext cx="1173783" cy="803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6D6DD8B6-6A69-4C4B-9366-0665A5E6F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98" y="5001847"/>
                <a:ext cx="1173783" cy="803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BE6D535-F835-42F6-BC69-D4927C206B6A}"/>
              </a:ext>
            </a:extLst>
          </p:cNvPr>
          <p:cNvSpPr txBox="1"/>
          <p:nvPr/>
        </p:nvSpPr>
        <p:spPr>
          <a:xfrm>
            <a:off x="3093655" y="4464018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>
                <a:solidFill>
                  <a:srgbClr val="0070C0"/>
                </a:solidFill>
              </a:rPr>
              <a:t>縦ひずみ </a:t>
            </a:r>
            <a:r>
              <a:rPr kumimoji="1" lang="en-US" altLang="ja-JP" sz="2000" u="sng" dirty="0">
                <a:solidFill>
                  <a:srgbClr val="0070C0"/>
                </a:solidFill>
              </a:rPr>
              <a:t>ε</a:t>
            </a:r>
            <a:endParaRPr kumimoji="1" lang="ja-JP" altLang="en-US" sz="2000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5E3C6B1-86CF-4247-B137-E200D5016BF8}"/>
                  </a:ext>
                </a:extLst>
              </p:cNvPr>
              <p:cNvSpPr txBox="1"/>
              <p:nvPr/>
            </p:nvSpPr>
            <p:spPr>
              <a:xfrm>
                <a:off x="3525658" y="4914451"/>
                <a:ext cx="1807803" cy="891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kumimoji="1" lang="en-US" altLang="ja-JP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800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5E3C6B1-86CF-4247-B137-E200D501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58" y="4914451"/>
                <a:ext cx="1807803" cy="8912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FC1535A-A442-495B-AAF7-E1BCF1EEA766}"/>
              </a:ext>
            </a:extLst>
          </p:cNvPr>
          <p:cNvSpPr txBox="1"/>
          <p:nvPr/>
        </p:nvSpPr>
        <p:spPr>
          <a:xfrm>
            <a:off x="1327652" y="475797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内力の度合い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51DD005-4BE7-4CF6-AC62-675D0C2863D1}"/>
              </a:ext>
            </a:extLst>
          </p:cNvPr>
          <p:cNvSpPr txBox="1"/>
          <p:nvPr/>
        </p:nvSpPr>
        <p:spPr>
          <a:xfrm>
            <a:off x="3198597" y="475797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変形の度合い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C3D57CA-281C-4A68-B465-73ECED26B444}"/>
              </a:ext>
            </a:extLst>
          </p:cNvPr>
          <p:cNvSpPr txBox="1"/>
          <p:nvPr/>
        </p:nvSpPr>
        <p:spPr>
          <a:xfrm>
            <a:off x="5471654" y="4464018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横ひずみ </a:t>
            </a:r>
            <a:r>
              <a:rPr kumimoji="1" lang="en-US" altLang="ja-JP" sz="2000" u="sng" dirty="0"/>
              <a:t>ε</a:t>
            </a:r>
            <a:endParaRPr kumimoji="1" lang="ja-JP" altLang="en-US" sz="2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B4E2A3-6A4D-46C7-9826-EF742087D918}"/>
                  </a:ext>
                </a:extLst>
              </p:cNvPr>
              <p:cNvSpPr txBox="1"/>
              <p:nvPr/>
            </p:nvSpPr>
            <p:spPr>
              <a:xfrm>
                <a:off x="5729499" y="4914451"/>
                <a:ext cx="2147062" cy="891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EB4E2A3-6A4D-46C7-9826-EF742087D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99" y="4914451"/>
                <a:ext cx="2147062" cy="8912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A3D8A16-63D3-4A74-8EDB-8B5401B44FB0}"/>
              </a:ext>
            </a:extLst>
          </p:cNvPr>
          <p:cNvSpPr txBox="1"/>
          <p:nvPr/>
        </p:nvSpPr>
        <p:spPr>
          <a:xfrm>
            <a:off x="8014754" y="446401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 dirty="0">
                <a:solidFill>
                  <a:srgbClr val="0070C0"/>
                </a:solidFill>
              </a:rPr>
              <a:t>ポアソン比</a:t>
            </a:r>
            <a:endParaRPr kumimoji="1" lang="ja-JP" altLang="en-US" sz="2000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3429502-B9DC-49E1-9189-E799B786B002}"/>
                  </a:ext>
                </a:extLst>
              </p:cNvPr>
              <p:cNvSpPr txBox="1"/>
              <p:nvPr/>
            </p:nvSpPr>
            <p:spPr>
              <a:xfrm>
                <a:off x="8078604" y="4959015"/>
                <a:ext cx="1807803" cy="846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kumimoji="1" lang="en-US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53429502-B9DC-49E1-9189-E799B786B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04" y="4959015"/>
                <a:ext cx="1807803" cy="8466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D15102-72CC-4377-B37A-022B4DA54C0C}"/>
              </a:ext>
            </a:extLst>
          </p:cNvPr>
          <p:cNvSpPr txBox="1"/>
          <p:nvPr/>
        </p:nvSpPr>
        <p:spPr>
          <a:xfrm>
            <a:off x="1410465" y="5939200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+mn-ea"/>
              </a:rPr>
              <a:t>SUS304 </a:t>
            </a:r>
            <a:r>
              <a:rPr kumimoji="1" lang="ja-JP" altLang="en-US" sz="1400" dirty="0">
                <a:latin typeface="+mn-ea"/>
              </a:rPr>
              <a:t>では常温では</a:t>
            </a:r>
            <a:endParaRPr kumimoji="1"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129 (N/mm</a:t>
            </a:r>
            <a:r>
              <a:rPr lang="en-US" altLang="ja-JP" sz="1400" baseline="30000" dirty="0">
                <a:latin typeface="+mn-ea"/>
              </a:rPr>
              <a:t>2</a:t>
            </a:r>
            <a:r>
              <a:rPr lang="en-US" altLang="ja-JP" sz="1400" dirty="0">
                <a:latin typeface="+mn-ea"/>
              </a:rPr>
              <a:t>)</a:t>
            </a:r>
            <a:r>
              <a:rPr lang="ja-JP" altLang="en-US" sz="1400" dirty="0">
                <a:latin typeface="+mn-ea"/>
              </a:rPr>
              <a:t>まで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4872FC4-EF2E-4515-9340-345C3BC6758B}"/>
              </a:ext>
            </a:extLst>
          </p:cNvPr>
          <p:cNvSpPr txBox="1"/>
          <p:nvPr/>
        </p:nvSpPr>
        <p:spPr>
          <a:xfrm>
            <a:off x="3968210" y="5939200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設計では</a:t>
            </a:r>
            <a:endParaRPr kumimoji="1" lang="en-US" altLang="ja-JP" sz="1400" dirty="0">
              <a:latin typeface="+mn-ea"/>
            </a:endParaRPr>
          </a:p>
          <a:p>
            <a:r>
              <a:rPr kumimoji="1" lang="en-US" altLang="ja-JP" sz="1400" dirty="0">
                <a:latin typeface="+mn-ea"/>
              </a:rPr>
              <a:t>0.02%</a:t>
            </a:r>
            <a:r>
              <a:rPr kumimoji="1" lang="ja-JP" altLang="en-US" sz="1400" dirty="0">
                <a:latin typeface="+mn-ea"/>
              </a:rPr>
              <a:t>まで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F144C4E-77F2-4B1E-A838-A1E5730FEB51}"/>
              </a:ext>
            </a:extLst>
          </p:cNvPr>
          <p:cNvSpPr txBox="1"/>
          <p:nvPr/>
        </p:nvSpPr>
        <p:spPr>
          <a:xfrm>
            <a:off x="6612220" y="59392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ー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CAD0042-1E4A-4B8E-9425-1D1D19E3997D}"/>
              </a:ext>
            </a:extLst>
          </p:cNvPr>
          <p:cNvSpPr txBox="1"/>
          <p:nvPr/>
        </p:nvSpPr>
        <p:spPr>
          <a:xfrm>
            <a:off x="8000937" y="593920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+mn-ea"/>
              </a:rPr>
              <a:t>工業用金属材料では</a:t>
            </a:r>
            <a:endParaRPr kumimoji="1"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約</a:t>
            </a:r>
            <a:r>
              <a:rPr lang="en-US" altLang="ja-JP" sz="1400" dirty="0">
                <a:latin typeface="+mn-ea"/>
              </a:rPr>
              <a:t> </a:t>
            </a:r>
            <a:r>
              <a:rPr kumimoji="1" lang="en-US" altLang="ja-JP" sz="1400" dirty="0">
                <a:latin typeface="+mn-ea"/>
              </a:rPr>
              <a:t>0.3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7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72CBBC-41DB-4C1E-9B37-74F2328805BA}"/>
                  </a:ext>
                </a:extLst>
              </p:cNvPr>
              <p:cNvSpPr txBox="1"/>
              <p:nvPr/>
            </p:nvSpPr>
            <p:spPr>
              <a:xfrm>
                <a:off x="4356935" y="937446"/>
                <a:ext cx="300133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66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kumimoji="1" lang="en-US" altLang="ja-JP" sz="6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6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66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ja-JP" sz="6600" dirty="0">
                    <a:latin typeface="+mn-ea"/>
                  </a:rPr>
                  <a:t>ε</a:t>
                </a:r>
                <a:endParaRPr kumimoji="1" lang="ja-JP" altLang="en-US" sz="660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72CBBC-41DB-4C1E-9B37-74F232880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935" y="937446"/>
                <a:ext cx="3001334" cy="1015663"/>
              </a:xfrm>
              <a:prstGeom prst="rect">
                <a:avLst/>
              </a:prstGeom>
              <a:blipFill>
                <a:blip r:embed="rId2"/>
                <a:stretch>
                  <a:fillRect t="-23494" r="-16260" b="-51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9F2002A-D85A-4AE0-BC4B-76E4D355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118" y="67919"/>
            <a:ext cx="9243647" cy="5556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dirty="0"/>
              <a:t>最初におことわり： 材料力学の範囲 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AB9B05-7E81-4C96-BC41-A70351C953B6}"/>
              </a:ext>
            </a:extLst>
          </p:cNvPr>
          <p:cNvSpPr txBox="1"/>
          <p:nvPr/>
        </p:nvSpPr>
        <p:spPr>
          <a:xfrm>
            <a:off x="4841939" y="196046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>
                <a:latin typeface="+mn-ea"/>
              </a:rPr>
              <a:t>フックの法則</a:t>
            </a:r>
            <a:endParaRPr kumimoji="1" lang="en-US" altLang="ja-JP" sz="2400" dirty="0">
              <a:latin typeface="+mn-ea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2DA7D31-608F-4058-B367-90941CD212CA}"/>
              </a:ext>
            </a:extLst>
          </p:cNvPr>
          <p:cNvGrpSpPr/>
          <p:nvPr/>
        </p:nvGrpSpPr>
        <p:grpSpPr>
          <a:xfrm>
            <a:off x="1709146" y="2862294"/>
            <a:ext cx="3354355" cy="2564793"/>
            <a:chOff x="8071995" y="2622034"/>
            <a:chExt cx="3877066" cy="296446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D037CB6-B530-4F71-BD92-C29355EBCB64}"/>
                </a:ext>
              </a:extLst>
            </p:cNvPr>
            <p:cNvGrpSpPr/>
            <p:nvPr/>
          </p:nvGrpSpPr>
          <p:grpSpPr>
            <a:xfrm>
              <a:off x="9075059" y="2806700"/>
              <a:ext cx="2332831" cy="2332832"/>
              <a:chOff x="8282579" y="2768600"/>
              <a:chExt cx="2332831" cy="2332832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80A449FE-4484-4150-8E38-C71AB5D1D1AE}"/>
                  </a:ext>
                </a:extLst>
              </p:cNvPr>
              <p:cNvCxnSpPr/>
              <p:nvPr/>
            </p:nvCxnSpPr>
            <p:spPr>
              <a:xfrm flipV="1">
                <a:off x="8282579" y="2768600"/>
                <a:ext cx="0" cy="233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518D7603-98B6-4403-B5A0-3CE094E303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448995" y="3935016"/>
                <a:ext cx="0" cy="233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944AC91-78BA-419E-A085-11133F935D8A}"/>
                </a:ext>
              </a:extLst>
            </p:cNvPr>
            <p:cNvSpPr/>
            <p:nvPr/>
          </p:nvSpPr>
          <p:spPr>
            <a:xfrm>
              <a:off x="9082203" y="3360420"/>
              <a:ext cx="2011680" cy="1767840"/>
            </a:xfrm>
            <a:custGeom>
              <a:avLst/>
              <a:gdLst>
                <a:gd name="connsiteX0" fmla="*/ 0 w 2011680"/>
                <a:gd name="connsiteY0" fmla="*/ 1767840 h 1767840"/>
                <a:gd name="connsiteX1" fmla="*/ 297180 w 2011680"/>
                <a:gd name="connsiteY1" fmla="*/ 335280 h 1767840"/>
                <a:gd name="connsiteX2" fmla="*/ 350520 w 2011680"/>
                <a:gd name="connsiteY2" fmla="*/ 167640 h 1767840"/>
                <a:gd name="connsiteX3" fmla="*/ 434340 w 2011680"/>
                <a:gd name="connsiteY3" fmla="*/ 563880 h 1767840"/>
                <a:gd name="connsiteX4" fmla="*/ 495300 w 2011680"/>
                <a:gd name="connsiteY4" fmla="*/ 525780 h 1767840"/>
                <a:gd name="connsiteX5" fmla="*/ 541020 w 2011680"/>
                <a:gd name="connsiteY5" fmla="*/ 556260 h 1767840"/>
                <a:gd name="connsiteX6" fmla="*/ 617220 w 2011680"/>
                <a:gd name="connsiteY6" fmla="*/ 510540 h 1767840"/>
                <a:gd name="connsiteX7" fmla="*/ 662940 w 2011680"/>
                <a:gd name="connsiteY7" fmla="*/ 556260 h 1767840"/>
                <a:gd name="connsiteX8" fmla="*/ 708660 w 2011680"/>
                <a:gd name="connsiteY8" fmla="*/ 480060 h 1767840"/>
                <a:gd name="connsiteX9" fmla="*/ 746760 w 2011680"/>
                <a:gd name="connsiteY9" fmla="*/ 541020 h 1767840"/>
                <a:gd name="connsiteX10" fmla="*/ 861060 w 2011680"/>
                <a:gd name="connsiteY10" fmla="*/ 327660 h 1767840"/>
                <a:gd name="connsiteX11" fmla="*/ 1036320 w 2011680"/>
                <a:gd name="connsiteY11" fmla="*/ 152400 h 1767840"/>
                <a:gd name="connsiteX12" fmla="*/ 1150620 w 2011680"/>
                <a:gd name="connsiteY12" fmla="*/ 60960 h 1767840"/>
                <a:gd name="connsiteX13" fmla="*/ 1287780 w 2011680"/>
                <a:gd name="connsiteY13" fmla="*/ 22860 h 1767840"/>
                <a:gd name="connsiteX14" fmla="*/ 1402080 w 2011680"/>
                <a:gd name="connsiteY14" fmla="*/ 7620 h 1767840"/>
                <a:gd name="connsiteX15" fmla="*/ 1478280 w 2011680"/>
                <a:gd name="connsiteY15" fmla="*/ 0 h 1767840"/>
                <a:gd name="connsiteX16" fmla="*/ 1577340 w 2011680"/>
                <a:gd name="connsiteY16" fmla="*/ 0 h 1767840"/>
                <a:gd name="connsiteX17" fmla="*/ 1691640 w 2011680"/>
                <a:gd name="connsiteY17" fmla="*/ 30480 h 1767840"/>
                <a:gd name="connsiteX18" fmla="*/ 1836420 w 2011680"/>
                <a:gd name="connsiteY18" fmla="*/ 91440 h 1767840"/>
                <a:gd name="connsiteX19" fmla="*/ 2011680 w 2011680"/>
                <a:gd name="connsiteY19" fmla="*/ 15240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1680" h="1767840">
                  <a:moveTo>
                    <a:pt x="0" y="1767840"/>
                  </a:moveTo>
                  <a:lnTo>
                    <a:pt x="297180" y="335280"/>
                  </a:lnTo>
                  <a:lnTo>
                    <a:pt x="350520" y="167640"/>
                  </a:lnTo>
                  <a:lnTo>
                    <a:pt x="434340" y="563880"/>
                  </a:lnTo>
                  <a:lnTo>
                    <a:pt x="495300" y="525780"/>
                  </a:lnTo>
                  <a:lnTo>
                    <a:pt x="541020" y="556260"/>
                  </a:lnTo>
                  <a:lnTo>
                    <a:pt x="617220" y="510540"/>
                  </a:lnTo>
                  <a:lnTo>
                    <a:pt x="662940" y="556260"/>
                  </a:lnTo>
                  <a:lnTo>
                    <a:pt x="708660" y="480060"/>
                  </a:lnTo>
                  <a:lnTo>
                    <a:pt x="746760" y="541020"/>
                  </a:lnTo>
                  <a:lnTo>
                    <a:pt x="861060" y="327660"/>
                  </a:lnTo>
                  <a:lnTo>
                    <a:pt x="1036320" y="152400"/>
                  </a:lnTo>
                  <a:lnTo>
                    <a:pt x="1150620" y="60960"/>
                  </a:lnTo>
                  <a:lnTo>
                    <a:pt x="1287780" y="22860"/>
                  </a:lnTo>
                  <a:lnTo>
                    <a:pt x="1402080" y="7620"/>
                  </a:lnTo>
                  <a:lnTo>
                    <a:pt x="1478280" y="0"/>
                  </a:lnTo>
                  <a:lnTo>
                    <a:pt x="1577340" y="0"/>
                  </a:lnTo>
                  <a:lnTo>
                    <a:pt x="1691640" y="30480"/>
                  </a:lnTo>
                  <a:lnTo>
                    <a:pt x="1836420" y="91440"/>
                  </a:lnTo>
                  <a:lnTo>
                    <a:pt x="2011680" y="15240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5B36980-9704-4855-9F2B-BA25D6638AD7}"/>
                </a:ext>
              </a:extLst>
            </p:cNvPr>
            <p:cNvSpPr/>
            <p:nvPr/>
          </p:nvSpPr>
          <p:spPr>
            <a:xfrm>
              <a:off x="9077326" y="3043165"/>
              <a:ext cx="2257426" cy="2076522"/>
            </a:xfrm>
            <a:custGeom>
              <a:avLst/>
              <a:gdLst>
                <a:gd name="connsiteX0" fmla="*/ 0 w 1495425"/>
                <a:gd name="connsiteY0" fmla="*/ 1928813 h 1928813"/>
                <a:gd name="connsiteX1" fmla="*/ 228600 w 1495425"/>
                <a:gd name="connsiteY1" fmla="*/ 790575 h 1928813"/>
                <a:gd name="connsiteX2" fmla="*/ 328613 w 1495425"/>
                <a:gd name="connsiteY2" fmla="*/ 581025 h 1928813"/>
                <a:gd name="connsiteX3" fmla="*/ 619125 w 1495425"/>
                <a:gd name="connsiteY3" fmla="*/ 347663 h 1928813"/>
                <a:gd name="connsiteX4" fmla="*/ 1104900 w 1495425"/>
                <a:gd name="connsiteY4" fmla="*/ 71438 h 1928813"/>
                <a:gd name="connsiteX5" fmla="*/ 1495425 w 1495425"/>
                <a:gd name="connsiteY5" fmla="*/ 0 h 1928813"/>
                <a:gd name="connsiteX0" fmla="*/ 0 w 2014538"/>
                <a:gd name="connsiteY0" fmla="*/ 1860057 h 1860057"/>
                <a:gd name="connsiteX1" fmla="*/ 228600 w 2014538"/>
                <a:gd name="connsiteY1" fmla="*/ 721819 h 1860057"/>
                <a:gd name="connsiteX2" fmla="*/ 328613 w 2014538"/>
                <a:gd name="connsiteY2" fmla="*/ 512269 h 1860057"/>
                <a:gd name="connsiteX3" fmla="*/ 619125 w 2014538"/>
                <a:gd name="connsiteY3" fmla="*/ 278907 h 1860057"/>
                <a:gd name="connsiteX4" fmla="*/ 1104900 w 2014538"/>
                <a:gd name="connsiteY4" fmla="*/ 2682 h 1860057"/>
                <a:gd name="connsiteX5" fmla="*/ 2014538 w 2014538"/>
                <a:gd name="connsiteY5" fmla="*/ 98331 h 1860057"/>
                <a:gd name="connsiteX0" fmla="*/ 0 w 2014538"/>
                <a:gd name="connsiteY0" fmla="*/ 1862437 h 1862437"/>
                <a:gd name="connsiteX1" fmla="*/ 228600 w 2014538"/>
                <a:gd name="connsiteY1" fmla="*/ 724199 h 1862437"/>
                <a:gd name="connsiteX2" fmla="*/ 328613 w 2014538"/>
                <a:gd name="connsiteY2" fmla="*/ 514649 h 1862437"/>
                <a:gd name="connsiteX3" fmla="*/ 619125 w 2014538"/>
                <a:gd name="connsiteY3" fmla="*/ 281287 h 1862437"/>
                <a:gd name="connsiteX4" fmla="*/ 1104900 w 2014538"/>
                <a:gd name="connsiteY4" fmla="*/ 5062 h 1862437"/>
                <a:gd name="connsiteX5" fmla="*/ 2014538 w 2014538"/>
                <a:gd name="connsiteY5" fmla="*/ 100711 h 1862437"/>
                <a:gd name="connsiteX0" fmla="*/ 0 w 2014538"/>
                <a:gd name="connsiteY0" fmla="*/ 1935172 h 1935172"/>
                <a:gd name="connsiteX1" fmla="*/ 228600 w 2014538"/>
                <a:gd name="connsiteY1" fmla="*/ 796934 h 1935172"/>
                <a:gd name="connsiteX2" fmla="*/ 328613 w 2014538"/>
                <a:gd name="connsiteY2" fmla="*/ 587384 h 1935172"/>
                <a:gd name="connsiteX3" fmla="*/ 619125 w 2014538"/>
                <a:gd name="connsiteY3" fmla="*/ 354022 h 1935172"/>
                <a:gd name="connsiteX4" fmla="*/ 1104900 w 2014538"/>
                <a:gd name="connsiteY4" fmla="*/ 77797 h 1935172"/>
                <a:gd name="connsiteX5" fmla="*/ 1519237 w 2014538"/>
                <a:gd name="connsiteY5" fmla="*/ 3228 h 1935172"/>
                <a:gd name="connsiteX6" fmla="*/ 2014538 w 2014538"/>
                <a:gd name="connsiteY6" fmla="*/ 173446 h 1935172"/>
                <a:gd name="connsiteX0" fmla="*/ 0 w 2014538"/>
                <a:gd name="connsiteY0" fmla="*/ 1935173 h 1935173"/>
                <a:gd name="connsiteX1" fmla="*/ 228600 w 2014538"/>
                <a:gd name="connsiteY1" fmla="*/ 796935 h 1935173"/>
                <a:gd name="connsiteX2" fmla="*/ 328613 w 2014538"/>
                <a:gd name="connsiteY2" fmla="*/ 587385 h 1935173"/>
                <a:gd name="connsiteX3" fmla="*/ 619125 w 2014538"/>
                <a:gd name="connsiteY3" fmla="*/ 354023 h 1935173"/>
                <a:gd name="connsiteX4" fmla="*/ 1104900 w 2014538"/>
                <a:gd name="connsiteY4" fmla="*/ 77798 h 1935173"/>
                <a:gd name="connsiteX5" fmla="*/ 1519237 w 2014538"/>
                <a:gd name="connsiteY5" fmla="*/ 3229 h 1935173"/>
                <a:gd name="connsiteX6" fmla="*/ 1728787 w 2014538"/>
                <a:gd name="connsiteY6" fmla="*/ 55444 h 1935173"/>
                <a:gd name="connsiteX7" fmla="*/ 2014538 w 2014538"/>
                <a:gd name="connsiteY7" fmla="*/ 173447 h 1935173"/>
                <a:gd name="connsiteX0" fmla="*/ 0 w 2257426"/>
                <a:gd name="connsiteY0" fmla="*/ 1935173 h 1935173"/>
                <a:gd name="connsiteX1" fmla="*/ 228600 w 2257426"/>
                <a:gd name="connsiteY1" fmla="*/ 796935 h 1935173"/>
                <a:gd name="connsiteX2" fmla="*/ 328613 w 2257426"/>
                <a:gd name="connsiteY2" fmla="*/ 587385 h 1935173"/>
                <a:gd name="connsiteX3" fmla="*/ 619125 w 2257426"/>
                <a:gd name="connsiteY3" fmla="*/ 354023 h 1935173"/>
                <a:gd name="connsiteX4" fmla="*/ 1104900 w 2257426"/>
                <a:gd name="connsiteY4" fmla="*/ 77798 h 1935173"/>
                <a:gd name="connsiteX5" fmla="*/ 1519237 w 2257426"/>
                <a:gd name="connsiteY5" fmla="*/ 3229 h 1935173"/>
                <a:gd name="connsiteX6" fmla="*/ 1728787 w 2257426"/>
                <a:gd name="connsiteY6" fmla="*/ 55444 h 1935173"/>
                <a:gd name="connsiteX7" fmla="*/ 2257426 w 2257426"/>
                <a:gd name="connsiteY7" fmla="*/ 324013 h 193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7426" h="1935173">
                  <a:moveTo>
                    <a:pt x="0" y="1935173"/>
                  </a:moveTo>
                  <a:lnTo>
                    <a:pt x="228600" y="796935"/>
                  </a:lnTo>
                  <a:lnTo>
                    <a:pt x="328613" y="587385"/>
                  </a:lnTo>
                  <a:lnTo>
                    <a:pt x="619125" y="354023"/>
                  </a:lnTo>
                  <a:lnTo>
                    <a:pt x="1104900" y="77798"/>
                  </a:lnTo>
                  <a:cubicBezTo>
                    <a:pt x="1251744" y="33256"/>
                    <a:pt x="1367631" y="-12712"/>
                    <a:pt x="1519237" y="3229"/>
                  </a:cubicBezTo>
                  <a:cubicBezTo>
                    <a:pt x="1620043" y="374"/>
                    <a:pt x="1646237" y="27074"/>
                    <a:pt x="1728787" y="55444"/>
                  </a:cubicBezTo>
                  <a:cubicBezTo>
                    <a:pt x="1811337" y="83814"/>
                    <a:pt x="2206626" y="305216"/>
                    <a:pt x="2257426" y="324013"/>
                  </a:cubicBezTo>
                </a:path>
              </a:pathLst>
            </a:cu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AC695380-48AC-4D64-8FD8-91D07AF95EE2}"/>
                </a:ext>
              </a:extLst>
            </p:cNvPr>
            <p:cNvSpPr txBox="1"/>
            <p:nvPr/>
          </p:nvSpPr>
          <p:spPr>
            <a:xfrm>
              <a:off x="8071995" y="2622034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応力  </a:t>
              </a:r>
              <a:r>
                <a:rPr kumimoji="1" lang="en-US" altLang="ja-JP" dirty="0"/>
                <a:t>σ</a:t>
              </a:r>
              <a:endParaRPr kumimoji="1" lang="ja-JP" altLang="en-US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19AB073A-C907-493A-9EDC-452871359959}"/>
                </a:ext>
              </a:extLst>
            </p:cNvPr>
            <p:cNvSpPr txBox="1"/>
            <p:nvPr/>
          </p:nvSpPr>
          <p:spPr>
            <a:xfrm>
              <a:off x="10913200" y="5217168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ひずみ </a:t>
              </a:r>
              <a:r>
                <a:rPr kumimoji="1" lang="en-US" altLang="ja-JP" dirty="0"/>
                <a:t>ε</a:t>
              </a:r>
              <a:endParaRPr kumimoji="1" lang="ja-JP" altLang="en-US" dirty="0"/>
            </a:p>
          </p:txBody>
        </p:sp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98BF7B4-372F-4D0E-AE89-D97F2C4A034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819064" y="3791207"/>
            <a:ext cx="21206" cy="12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A6690E4-9BA6-4228-84BB-E5BEBE569611}"/>
              </a:ext>
            </a:extLst>
          </p:cNvPr>
          <p:cNvCxnSpPr>
            <a:cxnSpLocks/>
          </p:cNvCxnSpPr>
          <p:nvPr/>
        </p:nvCxnSpPr>
        <p:spPr>
          <a:xfrm>
            <a:off x="2704272" y="4396934"/>
            <a:ext cx="1" cy="62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8F4D82A-0083-44FF-8C7F-5F1DF77C0FCA}"/>
              </a:ext>
            </a:extLst>
          </p:cNvPr>
          <p:cNvSpPr txBox="1"/>
          <p:nvPr/>
        </p:nvSpPr>
        <p:spPr>
          <a:xfrm>
            <a:off x="2145798" y="52429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0.02%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021ED3F-AA98-480D-AEDC-4D1CE4B9F2EF}"/>
                  </a:ext>
                </a:extLst>
              </p:cNvPr>
              <p:cNvSpPr txBox="1"/>
              <p:nvPr/>
            </p:nvSpPr>
            <p:spPr>
              <a:xfrm>
                <a:off x="2169216" y="3582806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021ED3F-AA98-480D-AEDC-4D1CE4B9F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16" y="3582806"/>
                <a:ext cx="232371" cy="276999"/>
              </a:xfrm>
              <a:prstGeom prst="rect">
                <a:avLst/>
              </a:prstGeom>
              <a:blipFill>
                <a:blip r:embed="rId3"/>
                <a:stretch>
                  <a:fillRect l="-26316" r="-736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1CC66C22-9ACF-436D-9EA0-81D75FD86125}"/>
                  </a:ext>
                </a:extLst>
              </p:cNvPr>
              <p:cNvSpPr txBox="1"/>
              <p:nvPr/>
            </p:nvSpPr>
            <p:spPr>
              <a:xfrm>
                <a:off x="2226197" y="3824112"/>
                <a:ext cx="232371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1CC66C22-9ACF-436D-9EA0-81D75FD86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97" y="3824112"/>
                <a:ext cx="232371" cy="298928"/>
              </a:xfrm>
              <a:prstGeom prst="rect">
                <a:avLst/>
              </a:prstGeom>
              <a:blipFill>
                <a:blip r:embed="rId4"/>
                <a:stretch>
                  <a:fillRect l="-26316" r="-23684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6754452-2E45-460C-9CB0-260EFD0BE88F}"/>
              </a:ext>
            </a:extLst>
          </p:cNvPr>
          <p:cNvSpPr txBox="1"/>
          <p:nvPr/>
        </p:nvSpPr>
        <p:spPr>
          <a:xfrm>
            <a:off x="2866173" y="524297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0.2%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9D5923-A459-490B-B0A0-933E3E338565}"/>
              </a:ext>
            </a:extLst>
          </p:cNvPr>
          <p:cNvCxnSpPr>
            <a:cxnSpLocks/>
          </p:cNvCxnSpPr>
          <p:nvPr/>
        </p:nvCxnSpPr>
        <p:spPr>
          <a:xfrm flipH="1">
            <a:off x="2648908" y="5054264"/>
            <a:ext cx="55364" cy="18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1D22F5A-C6F6-467B-84FE-2B54824EBB38}"/>
              </a:ext>
            </a:extLst>
          </p:cNvPr>
          <p:cNvCxnSpPr>
            <a:cxnSpLocks/>
          </p:cNvCxnSpPr>
          <p:nvPr/>
        </p:nvCxnSpPr>
        <p:spPr>
          <a:xfrm>
            <a:off x="2831987" y="5043474"/>
            <a:ext cx="248100" cy="22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C336C52-2688-44A5-B3E5-ECCF4F358416}"/>
              </a:ext>
            </a:extLst>
          </p:cNvPr>
          <p:cNvCxnSpPr>
            <a:cxnSpLocks/>
          </p:cNvCxnSpPr>
          <p:nvPr/>
        </p:nvCxnSpPr>
        <p:spPr>
          <a:xfrm flipH="1">
            <a:off x="2571656" y="3800051"/>
            <a:ext cx="26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CD5C06BB-13A9-4DE9-A6FE-3709467DC74A}"/>
              </a:ext>
            </a:extLst>
          </p:cNvPr>
          <p:cNvCxnSpPr>
            <a:cxnSpLocks/>
          </p:cNvCxnSpPr>
          <p:nvPr/>
        </p:nvCxnSpPr>
        <p:spPr>
          <a:xfrm flipH="1">
            <a:off x="2597829" y="4005317"/>
            <a:ext cx="197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テキスト ボックス 2054">
            <a:extLst>
              <a:ext uri="{FF2B5EF4-FFF2-40B4-BE49-F238E27FC236}">
                <a16:creationId xmlns:a16="http://schemas.microsoft.com/office/drawing/2014/main" id="{FCAA60E5-4188-4684-924E-B0D684DFC42D}"/>
              </a:ext>
            </a:extLst>
          </p:cNvPr>
          <p:cNvSpPr txBox="1"/>
          <p:nvPr/>
        </p:nvSpPr>
        <p:spPr>
          <a:xfrm>
            <a:off x="5703713" y="3152280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ひずみ </a:t>
            </a:r>
            <a:r>
              <a:rPr kumimoji="1" lang="en-US" altLang="ja-JP" dirty="0"/>
              <a:t>0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0.02%</a:t>
            </a:r>
            <a:r>
              <a:rPr kumimoji="1" lang="ja-JP" altLang="en-US" dirty="0"/>
              <a:t>付近までは直線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C8C527D-637A-47A9-960A-93FEA300163C}"/>
              </a:ext>
            </a:extLst>
          </p:cNvPr>
          <p:cNvSpPr txBox="1"/>
          <p:nvPr/>
        </p:nvSpPr>
        <p:spPr>
          <a:xfrm>
            <a:off x="6096000" y="3536639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⇒ </a:t>
            </a:r>
            <a:r>
              <a:rPr lang="ja-JP" altLang="en-US" dirty="0">
                <a:solidFill>
                  <a:schemeClr val="accent2"/>
                </a:solidFill>
              </a:rPr>
              <a:t>弾性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除荷すれば元に戻る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5BEEAEB-E9F3-40DD-869A-9E7DEA8A4512}"/>
              </a:ext>
            </a:extLst>
          </p:cNvPr>
          <p:cNvSpPr txBox="1"/>
          <p:nvPr/>
        </p:nvSpPr>
        <p:spPr>
          <a:xfrm>
            <a:off x="5691961" y="4730121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ひずみ </a:t>
            </a:r>
            <a:r>
              <a:rPr kumimoji="1" lang="en-US" altLang="ja-JP" dirty="0"/>
              <a:t>0.02%</a:t>
            </a:r>
            <a:r>
              <a:rPr kumimoji="1" lang="ja-JP" altLang="en-US" dirty="0"/>
              <a:t>以降 直線関係ではない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C2F1534-FD85-4479-9158-84FD6DFF8B94}"/>
              </a:ext>
            </a:extLst>
          </p:cNvPr>
          <p:cNvSpPr txBox="1"/>
          <p:nvPr/>
        </p:nvSpPr>
        <p:spPr>
          <a:xfrm>
            <a:off x="6096000" y="5058310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⇒ 塑性 </a:t>
            </a:r>
            <a:r>
              <a:rPr lang="en-US" altLang="ja-JP" dirty="0"/>
              <a:t>(</a:t>
            </a:r>
            <a:r>
              <a:rPr lang="ja-JP" altLang="en-US" dirty="0"/>
              <a:t>元に戻らない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056" name="テキスト ボックス 2055">
            <a:extLst>
              <a:ext uri="{FF2B5EF4-FFF2-40B4-BE49-F238E27FC236}">
                <a16:creationId xmlns:a16="http://schemas.microsoft.com/office/drawing/2014/main" id="{F57EA0AA-3F0D-45C1-9511-32C1878F19E9}"/>
              </a:ext>
            </a:extLst>
          </p:cNvPr>
          <p:cNvSpPr txBox="1"/>
          <p:nvPr/>
        </p:nvSpPr>
        <p:spPr>
          <a:xfrm>
            <a:off x="6164325" y="383507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バネのようである</a:t>
            </a:r>
          </a:p>
        </p:txBody>
      </p:sp>
      <p:sp>
        <p:nvSpPr>
          <p:cNvPr id="2057" name="テキスト ボックス 2056">
            <a:extLst>
              <a:ext uri="{FF2B5EF4-FFF2-40B4-BE49-F238E27FC236}">
                <a16:creationId xmlns:a16="http://schemas.microsoft.com/office/drawing/2014/main" id="{3FD1948A-C4CB-4222-A60F-A2523B49C5DC}"/>
              </a:ext>
            </a:extLst>
          </p:cNvPr>
          <p:cNvSpPr txBox="1"/>
          <p:nvPr/>
        </p:nvSpPr>
        <p:spPr>
          <a:xfrm>
            <a:off x="2586162" y="6199179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濾過器の設計は、</a:t>
            </a:r>
            <a:r>
              <a:rPr kumimoji="1" lang="ja-JP" altLang="en-US" sz="2800" dirty="0">
                <a:solidFill>
                  <a:schemeClr val="accent2"/>
                </a:solidFill>
                <a:latin typeface="+mn-ea"/>
              </a:rPr>
              <a:t>弾性</a:t>
            </a:r>
            <a:r>
              <a:rPr kumimoji="1" lang="ja-JP" altLang="en-US" sz="2800" dirty="0">
                <a:latin typeface="+mn-ea"/>
              </a:rPr>
              <a:t>域内で行う。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9D0DCE2-E7A7-4126-A55B-26D36F608740}"/>
                  </a:ext>
                </a:extLst>
              </p:cNvPr>
              <p:cNvSpPr txBox="1"/>
              <p:nvPr/>
            </p:nvSpPr>
            <p:spPr>
              <a:xfrm>
                <a:off x="6332539" y="4137209"/>
                <a:ext cx="9099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kumimoji="1" lang="en-US" altLang="ja-JP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20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ja-JP" sz="2000" dirty="0">
                    <a:latin typeface="+mn-ea"/>
                  </a:rPr>
                  <a:t>ε</a:t>
                </a:r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9D0DCE2-E7A7-4126-A55B-26D36F60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539" y="4137209"/>
                <a:ext cx="909993" cy="307777"/>
              </a:xfrm>
              <a:prstGeom prst="rect">
                <a:avLst/>
              </a:prstGeom>
              <a:blipFill>
                <a:blip r:embed="rId5"/>
                <a:stretch>
                  <a:fillRect l="-7383" t="-26000" r="-1610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DB24E61-7055-47BF-9813-919FEE33AE1E}"/>
              </a:ext>
            </a:extLst>
          </p:cNvPr>
          <p:cNvSpPr txBox="1"/>
          <p:nvPr/>
        </p:nvSpPr>
        <p:spPr>
          <a:xfrm>
            <a:off x="7352969" y="41333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で検討できる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D257A0D-054D-4BBC-B9E1-3A09432774AA}"/>
                  </a:ext>
                </a:extLst>
              </p:cNvPr>
              <p:cNvSpPr txBox="1"/>
              <p:nvPr/>
            </p:nvSpPr>
            <p:spPr>
              <a:xfrm>
                <a:off x="3738022" y="2842098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AD257A0D-054D-4BBC-B9E1-3A094327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22" y="2842098"/>
                <a:ext cx="232371" cy="276999"/>
              </a:xfrm>
              <a:prstGeom prst="rect">
                <a:avLst/>
              </a:prstGeom>
              <a:blipFill>
                <a:blip r:embed="rId6"/>
                <a:stretch>
                  <a:fillRect l="-26316" r="-2631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9185522-26DC-4780-B9C6-A80586700A66}"/>
                  </a:ext>
                </a:extLst>
              </p:cNvPr>
              <p:cNvSpPr txBox="1"/>
              <p:nvPr/>
            </p:nvSpPr>
            <p:spPr>
              <a:xfrm>
                <a:off x="4587162" y="3295692"/>
                <a:ext cx="2323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9185522-26DC-4780-B9C6-A80586700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62" y="3295692"/>
                <a:ext cx="232371" cy="276999"/>
              </a:xfrm>
              <a:prstGeom prst="rect">
                <a:avLst/>
              </a:prstGeom>
              <a:blipFill>
                <a:blip r:embed="rId7"/>
                <a:stretch>
                  <a:fillRect l="-25641" r="-3846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9B3569-724F-4FCD-B206-E2DEB2C41CDB}"/>
              </a:ext>
            </a:extLst>
          </p:cNvPr>
          <p:cNvSpPr txBox="1"/>
          <p:nvPr/>
        </p:nvSpPr>
        <p:spPr>
          <a:xfrm>
            <a:off x="8069717" y="1429056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 : </a:t>
            </a:r>
            <a:r>
              <a:rPr kumimoji="1" lang="ja-JP" altLang="en-US" dirty="0"/>
              <a:t>縦弾性係数（ヤング率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01C7263-C24C-4366-9861-199374226AB0}"/>
              </a:ext>
            </a:extLst>
          </p:cNvPr>
          <p:cNvSpPr txBox="1"/>
          <p:nvPr/>
        </p:nvSpPr>
        <p:spPr>
          <a:xfrm>
            <a:off x="669851" y="13539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応力とひずみは比例関係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0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6EAAD06-5C5B-4D6E-A98D-2F57E119DE69}"/>
              </a:ext>
            </a:extLst>
          </p:cNvPr>
          <p:cNvSpPr/>
          <p:nvPr/>
        </p:nvSpPr>
        <p:spPr>
          <a:xfrm>
            <a:off x="8974256" y="4951426"/>
            <a:ext cx="1597727" cy="553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43D96F44-4210-4565-B1B7-3A28D2B297D3}"/>
              </a:ext>
            </a:extLst>
          </p:cNvPr>
          <p:cNvGrpSpPr/>
          <p:nvPr/>
        </p:nvGrpSpPr>
        <p:grpSpPr>
          <a:xfrm>
            <a:off x="5906438" y="1847538"/>
            <a:ext cx="1584056" cy="1582870"/>
            <a:chOff x="5906438" y="1460787"/>
            <a:chExt cx="1584056" cy="1582870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F96DDAAD-2947-45FB-8AB8-0E81361EE473}"/>
                </a:ext>
              </a:extLst>
            </p:cNvPr>
            <p:cNvGrpSpPr/>
            <p:nvPr/>
          </p:nvGrpSpPr>
          <p:grpSpPr>
            <a:xfrm>
              <a:off x="5907624" y="1460787"/>
              <a:ext cx="1582870" cy="1582870"/>
              <a:chOff x="7861840" y="1424872"/>
              <a:chExt cx="1582870" cy="1582870"/>
            </a:xfrm>
          </p:grpSpPr>
          <p:sp>
            <p:nvSpPr>
              <p:cNvPr id="133" name="円弧 132">
                <a:extLst>
                  <a:ext uri="{FF2B5EF4-FFF2-40B4-BE49-F238E27FC236}">
                    <a16:creationId xmlns:a16="http://schemas.microsoft.com/office/drawing/2014/main" id="{0D099297-2586-440F-9D76-DC2AD0944403}"/>
                  </a:ext>
                </a:extLst>
              </p:cNvPr>
              <p:cNvSpPr/>
              <p:nvPr/>
            </p:nvSpPr>
            <p:spPr>
              <a:xfrm>
                <a:off x="7861840" y="1424872"/>
                <a:ext cx="1582870" cy="1582870"/>
              </a:xfrm>
              <a:prstGeom prst="arc">
                <a:avLst>
                  <a:gd name="adj1" fmla="val 10814098"/>
                  <a:gd name="adj2" fmla="val 0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4" name="円弧 133">
                <a:extLst>
                  <a:ext uri="{FF2B5EF4-FFF2-40B4-BE49-F238E27FC236}">
                    <a16:creationId xmlns:a16="http://schemas.microsoft.com/office/drawing/2014/main" id="{1BCBDB76-F50A-4ABF-B0BC-C276ACA5332B}"/>
                  </a:ext>
                </a:extLst>
              </p:cNvPr>
              <p:cNvSpPr/>
              <p:nvPr/>
            </p:nvSpPr>
            <p:spPr>
              <a:xfrm>
                <a:off x="7899542" y="1460255"/>
                <a:ext cx="1505894" cy="1505894"/>
              </a:xfrm>
              <a:prstGeom prst="arc">
                <a:avLst>
                  <a:gd name="adj1" fmla="val 10814098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59A75D56-5380-4618-9A77-423344C07DEF}"/>
                </a:ext>
              </a:extLst>
            </p:cNvPr>
            <p:cNvCxnSpPr/>
            <p:nvPr/>
          </p:nvCxnSpPr>
          <p:spPr>
            <a:xfrm>
              <a:off x="5906438" y="2249117"/>
              <a:ext cx="4252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FC39DD53-9107-4D7C-AFB5-F17EC47E8BA7}"/>
                </a:ext>
              </a:extLst>
            </p:cNvPr>
            <p:cNvCxnSpPr/>
            <p:nvPr/>
          </p:nvCxnSpPr>
          <p:spPr>
            <a:xfrm>
              <a:off x="7447971" y="2249117"/>
              <a:ext cx="42523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101EF2-762D-4E26-B6D8-A7D7654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フープ応力 </a:t>
            </a:r>
            <a:r>
              <a:rPr kumimoji="1" lang="en-US" altLang="ja-JP" baseline="-25000" dirty="0"/>
              <a:t>(</a:t>
            </a:r>
            <a:r>
              <a:rPr lang="ja-JP" altLang="en-US" baseline="-25000" dirty="0"/>
              <a:t>周方向応力</a:t>
            </a:r>
            <a:r>
              <a:rPr lang="en-US" altLang="ja-JP" baseline="-25000" dirty="0"/>
              <a:t>)</a:t>
            </a:r>
            <a:r>
              <a:rPr kumimoji="1" lang="ja-JP" altLang="en-US" dirty="0"/>
              <a:t> 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C7787A-9900-4DD3-9A4B-78D598437008}"/>
              </a:ext>
            </a:extLst>
          </p:cNvPr>
          <p:cNvSpPr txBox="1"/>
          <p:nvPr/>
        </p:nvSpPr>
        <p:spPr>
          <a:xfrm>
            <a:off x="838200" y="674914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ja-JP" altLang="en-US" dirty="0"/>
              <a:t>計算モデル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F0FC217-0B10-477A-9461-8BD38AA9A8AE}"/>
              </a:ext>
            </a:extLst>
          </p:cNvPr>
          <p:cNvGrpSpPr/>
          <p:nvPr/>
        </p:nvGrpSpPr>
        <p:grpSpPr>
          <a:xfrm>
            <a:off x="247655" y="2867204"/>
            <a:ext cx="2305035" cy="1742525"/>
            <a:chOff x="505934" y="1296718"/>
            <a:chExt cx="2305035" cy="174252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AE85129-45D3-4DDD-9FB6-06EFFA009797}"/>
                </a:ext>
              </a:extLst>
            </p:cNvPr>
            <p:cNvGrpSpPr/>
            <p:nvPr/>
          </p:nvGrpSpPr>
          <p:grpSpPr>
            <a:xfrm>
              <a:off x="1027349" y="1296718"/>
              <a:ext cx="1272938" cy="369332"/>
              <a:chOff x="1146412" y="1364776"/>
              <a:chExt cx="1272938" cy="36933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DB04C3D9-8313-430B-B8B8-978164DCBCBF}"/>
                  </a:ext>
                </a:extLst>
              </p:cNvPr>
              <p:cNvSpPr/>
              <p:nvPr/>
            </p:nvSpPr>
            <p:spPr>
              <a:xfrm>
                <a:off x="1146412" y="1364776"/>
                <a:ext cx="1272938" cy="36933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0C3597F2-E1EF-438F-B1AF-D3BCC30C8FDC}"/>
                  </a:ext>
                </a:extLst>
              </p:cNvPr>
              <p:cNvSpPr/>
              <p:nvPr/>
            </p:nvSpPr>
            <p:spPr>
              <a:xfrm>
                <a:off x="1185703" y="1390793"/>
                <a:ext cx="1194357" cy="31729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04240842-22AF-4B54-ABE3-221D4BB67262}"/>
                </a:ext>
              </a:extLst>
            </p:cNvPr>
            <p:cNvSpPr/>
            <p:nvPr/>
          </p:nvSpPr>
          <p:spPr>
            <a:xfrm>
              <a:off x="505934" y="2050256"/>
              <a:ext cx="2305035" cy="304978"/>
            </a:xfrm>
            <a:prstGeom prst="parallelogram">
              <a:avLst>
                <a:gd name="adj" fmla="val 9734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C00AC024-86AC-4D9E-83F7-5C8542E41618}"/>
                </a:ext>
              </a:extLst>
            </p:cNvPr>
            <p:cNvGrpSpPr/>
            <p:nvPr/>
          </p:nvGrpSpPr>
          <p:grpSpPr>
            <a:xfrm>
              <a:off x="1027347" y="1481384"/>
              <a:ext cx="1272940" cy="1557859"/>
              <a:chOff x="1027347" y="1481384"/>
              <a:chExt cx="1272940" cy="1557859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726C0CF7-DC0A-4CAB-B13A-10390AE07B1D}"/>
                  </a:ext>
                </a:extLst>
              </p:cNvPr>
              <p:cNvGrpSpPr/>
              <p:nvPr/>
            </p:nvGrpSpPr>
            <p:grpSpPr>
              <a:xfrm>
                <a:off x="1027347" y="1481384"/>
                <a:ext cx="1272940" cy="1557859"/>
                <a:chOff x="1027347" y="1481384"/>
                <a:chExt cx="1272940" cy="1557859"/>
              </a:xfrm>
            </p:grpSpPr>
            <p:sp>
              <p:nvSpPr>
                <p:cNvPr id="7" name="円弧 6">
                  <a:extLst>
                    <a:ext uri="{FF2B5EF4-FFF2-40B4-BE49-F238E27FC236}">
                      <a16:creationId xmlns:a16="http://schemas.microsoft.com/office/drawing/2014/main" id="{DE8F1901-4EDC-4120-B51C-8E98F80CF790}"/>
                    </a:ext>
                  </a:extLst>
                </p:cNvPr>
                <p:cNvSpPr/>
                <p:nvPr/>
              </p:nvSpPr>
              <p:spPr>
                <a:xfrm rot="10800000">
                  <a:off x="1027348" y="2669911"/>
                  <a:ext cx="1272936" cy="369332"/>
                </a:xfrm>
                <a:prstGeom prst="arc">
                  <a:avLst>
                    <a:gd name="adj1" fmla="val 10820338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687615B1-2747-4D49-BCCD-BCD009596206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 flipH="1">
                  <a:off x="1027347" y="1481384"/>
                  <a:ext cx="2" cy="1373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BEBCE844-7B60-4DA2-9AC9-51B281DC4449}"/>
                    </a:ext>
                  </a:extLst>
                </p:cNvPr>
                <p:cNvCxnSpPr>
                  <a:cxnSpLocks/>
                  <a:stCxn id="4" idx="6"/>
                </p:cNvCxnSpPr>
                <p:nvPr/>
              </p:nvCxnSpPr>
              <p:spPr>
                <a:xfrm flipH="1">
                  <a:off x="2300285" y="1481384"/>
                  <a:ext cx="2" cy="13731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DB4FAAB8-22C9-4A0D-812F-82666832A5C8}"/>
                  </a:ext>
                </a:extLst>
              </p:cNvPr>
              <p:cNvGrpSpPr/>
              <p:nvPr/>
            </p:nvGrpSpPr>
            <p:grpSpPr>
              <a:xfrm>
                <a:off x="1027347" y="1680892"/>
                <a:ext cx="1272937" cy="652732"/>
                <a:chOff x="1027347" y="2138861"/>
                <a:chExt cx="1272937" cy="652732"/>
              </a:xfrm>
            </p:grpSpPr>
            <p:sp>
              <p:nvSpPr>
                <p:cNvPr id="23" name="円弧 22">
                  <a:extLst>
                    <a:ext uri="{FF2B5EF4-FFF2-40B4-BE49-F238E27FC236}">
                      <a16:creationId xmlns:a16="http://schemas.microsoft.com/office/drawing/2014/main" id="{8CD41786-FA52-4E89-82D0-A65792E6DDB6}"/>
                    </a:ext>
                  </a:extLst>
                </p:cNvPr>
                <p:cNvSpPr/>
                <p:nvPr/>
              </p:nvSpPr>
              <p:spPr>
                <a:xfrm rot="10800000">
                  <a:off x="1027348" y="2422261"/>
                  <a:ext cx="1272936" cy="369332"/>
                </a:xfrm>
                <a:prstGeom prst="arc">
                  <a:avLst>
                    <a:gd name="adj1" fmla="val 10820338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054EBFE4-344A-4774-B624-CD4AE3C3B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347" y="2138861"/>
                  <a:ext cx="0" cy="4680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F9ADA6DD-6B90-49E3-B617-1A81136A4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284" y="2138861"/>
                  <a:ext cx="0" cy="4680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B1F3A75F-2D3D-4DC9-BD13-51F4EEF1C0B3}"/>
                  </a:ext>
                </a:extLst>
              </p:cNvPr>
              <p:cNvSpPr/>
              <p:nvPr/>
            </p:nvSpPr>
            <p:spPr>
              <a:xfrm>
                <a:off x="1038225" y="2050256"/>
                <a:ext cx="1250156" cy="992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6B16F7B-FEA5-41AD-91A4-E16DCD24164E}"/>
              </a:ext>
            </a:extLst>
          </p:cNvPr>
          <p:cNvSpPr/>
          <p:nvPr/>
        </p:nvSpPr>
        <p:spPr>
          <a:xfrm>
            <a:off x="2876550" y="1685611"/>
            <a:ext cx="2124051" cy="18465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788AA74-A372-44BF-A553-850AFF88F153}"/>
              </a:ext>
            </a:extLst>
          </p:cNvPr>
          <p:cNvSpPr/>
          <p:nvPr/>
        </p:nvSpPr>
        <p:spPr>
          <a:xfrm>
            <a:off x="3147999" y="1818301"/>
            <a:ext cx="1581153" cy="158115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E9C00869-1624-4201-B678-FAB5C64EC578}"/>
              </a:ext>
            </a:extLst>
          </p:cNvPr>
          <p:cNvSpPr/>
          <p:nvPr/>
        </p:nvSpPr>
        <p:spPr>
          <a:xfrm>
            <a:off x="3204168" y="1874470"/>
            <a:ext cx="1468814" cy="14688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9444AAE6-B0B0-41DC-87CB-DD7631DD323B}"/>
              </a:ext>
            </a:extLst>
          </p:cNvPr>
          <p:cNvGrpSpPr/>
          <p:nvPr/>
        </p:nvGrpSpPr>
        <p:grpSpPr>
          <a:xfrm>
            <a:off x="433026" y="3290140"/>
            <a:ext cx="238848" cy="494511"/>
            <a:chOff x="433026" y="1721796"/>
            <a:chExt cx="238848" cy="494511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2986CB8-1BB5-4150-B1DA-0F965C150BF8}"/>
                </a:ext>
              </a:extLst>
            </p:cNvPr>
            <p:cNvCxnSpPr>
              <a:cxnSpLocks/>
            </p:cNvCxnSpPr>
            <p:nvPr/>
          </p:nvCxnSpPr>
          <p:spPr>
            <a:xfrm>
              <a:off x="552450" y="1987707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B07856E-ACC7-4767-9A4D-E2DDBAEC3647}"/>
                </a:ext>
              </a:extLst>
            </p:cNvPr>
            <p:cNvSpPr txBox="1"/>
            <p:nvPr/>
          </p:nvSpPr>
          <p:spPr>
            <a:xfrm>
              <a:off x="433026" y="1721796"/>
              <a:ext cx="23884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A 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86351AC-EE61-45BE-BB50-ECDC91CBB87C}"/>
              </a:ext>
            </a:extLst>
          </p:cNvPr>
          <p:cNvGrpSpPr/>
          <p:nvPr/>
        </p:nvGrpSpPr>
        <p:grpSpPr>
          <a:xfrm>
            <a:off x="2153876" y="3290140"/>
            <a:ext cx="238848" cy="494511"/>
            <a:chOff x="2153876" y="1721796"/>
            <a:chExt cx="238848" cy="494511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C2C669B7-247C-4A06-A474-4C108ECFEA5E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1987707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3972F3-18A5-4A3E-BEB7-FE3A562A82E1}"/>
                </a:ext>
              </a:extLst>
            </p:cNvPr>
            <p:cNvSpPr txBox="1"/>
            <p:nvPr/>
          </p:nvSpPr>
          <p:spPr>
            <a:xfrm>
              <a:off x="2153876" y="1721796"/>
              <a:ext cx="23884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A 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6AA7848-C306-4B7A-8187-C799480E4E04}"/>
              </a:ext>
            </a:extLst>
          </p:cNvPr>
          <p:cNvSpPr txBox="1"/>
          <p:nvPr/>
        </p:nvSpPr>
        <p:spPr>
          <a:xfrm>
            <a:off x="3509949" y="3664833"/>
            <a:ext cx="105477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u="sng" dirty="0">
                <a:solidFill>
                  <a:schemeClr val="accent1"/>
                </a:solidFill>
              </a:rPr>
              <a:t> A – A </a:t>
            </a:r>
            <a:r>
              <a:rPr kumimoji="1" lang="ja-JP" altLang="en-US" u="sng" dirty="0">
                <a:solidFill>
                  <a:schemeClr val="accent1"/>
                </a:solidFill>
              </a:rPr>
              <a:t>断面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FDFF1F19-B373-4AC2-807E-F97567677B48}"/>
              </a:ext>
            </a:extLst>
          </p:cNvPr>
          <p:cNvGrpSpPr/>
          <p:nvPr/>
        </p:nvGrpSpPr>
        <p:grpSpPr>
          <a:xfrm>
            <a:off x="3216868" y="1874470"/>
            <a:ext cx="1450808" cy="1468814"/>
            <a:chOff x="3216868" y="1487719"/>
            <a:chExt cx="1450808" cy="1468814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658B0162-FC17-49E6-84EE-7ACB095C0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575" y="1487719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8020138-A5AF-4AA9-9C6F-5A8EA1E0C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38575" y="2722456"/>
              <a:ext cx="0" cy="234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ACC7E6E-7CEB-46BA-8D77-F64CB03BA14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33907" y="2105088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996E11C7-3D93-4683-895D-AB26972C52E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49932" y="2105087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EF1B08B9-3D40-45CE-898F-489FFA4C38FE}"/>
                </a:ext>
              </a:extLst>
            </p:cNvPr>
            <p:cNvGrpSpPr/>
            <p:nvPr/>
          </p:nvGrpSpPr>
          <p:grpSpPr>
            <a:xfrm>
              <a:off x="4030551" y="1501566"/>
              <a:ext cx="632255" cy="621957"/>
              <a:chOff x="4030551" y="1501566"/>
              <a:chExt cx="632255" cy="621957"/>
            </a:xfrm>
          </p:grpSpPr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9B10561F-1E27-40F3-BAE3-301B58725CB8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95C74F3A-0B1B-49F0-B80A-DC172D61B7A4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E8331931-B2D1-4811-9885-CEE77C8677A3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62940ED0-E40E-4996-876A-B2178D313DFA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5E96465A-4A81-43FE-85D0-9B5EEC4287A1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8C110A14-8B9C-43F6-A7C2-3F381B76729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45541496-4769-4CD6-A8AC-F2D5564CB31A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3CB66CE8-23A3-43E1-806F-7B034D65226E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C1EA5690-926E-44BB-8D3A-74790C7F2A78}"/>
                </a:ext>
              </a:extLst>
            </p:cNvPr>
            <p:cNvGrpSpPr/>
            <p:nvPr/>
          </p:nvGrpSpPr>
          <p:grpSpPr>
            <a:xfrm flipH="1">
              <a:off x="3219174" y="1501566"/>
              <a:ext cx="632255" cy="621957"/>
              <a:chOff x="4030551" y="1501566"/>
              <a:chExt cx="632255" cy="621957"/>
            </a:xfrm>
          </p:grpSpPr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330132DE-A938-44E4-B422-7A349B11EA7E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C7887F13-733C-4C25-B75E-18F02D08C4C8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AB10EB3C-CA3D-4F0F-A7A8-166C210FD573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CB96909D-B8BB-4F85-865F-F9740542A5BE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E29BF049-DD2A-40FC-A308-483FF4686DB8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82C15858-52DF-4F12-942B-7F71121A3C4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80F9DF44-038E-41D3-B056-DB93D1145790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29CA25EE-0AD3-4CBC-9373-D9E61A39CC30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7D1DC449-24FB-4B82-85B0-278F0B526EDB}"/>
                </a:ext>
              </a:extLst>
            </p:cNvPr>
            <p:cNvGrpSpPr/>
            <p:nvPr/>
          </p:nvGrpSpPr>
          <p:grpSpPr>
            <a:xfrm flipV="1">
              <a:off x="4035421" y="2322325"/>
              <a:ext cx="632255" cy="621957"/>
              <a:chOff x="4030551" y="1501566"/>
              <a:chExt cx="632255" cy="621957"/>
            </a:xfrm>
          </p:grpSpPr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1E87D80B-674D-44AD-BDEB-73B9D219C8F7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054137AE-9CE6-46ED-B6F5-55CAD07898CE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>
                <a:extLst>
                  <a:ext uri="{FF2B5EF4-FFF2-40B4-BE49-F238E27FC236}">
                    <a16:creationId xmlns:a16="http://schemas.microsoft.com/office/drawing/2014/main" id="{D709610B-DE7E-4D6C-8990-DE8390B4F5E7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矢印コネクタ 73">
                <a:extLst>
                  <a:ext uri="{FF2B5EF4-FFF2-40B4-BE49-F238E27FC236}">
                    <a16:creationId xmlns:a16="http://schemas.microsoft.com/office/drawing/2014/main" id="{3743070E-F17E-4367-8E33-55F509A4857A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>
                <a:extLst>
                  <a:ext uri="{FF2B5EF4-FFF2-40B4-BE49-F238E27FC236}">
                    <a16:creationId xmlns:a16="http://schemas.microsoft.com/office/drawing/2014/main" id="{65E59571-C9E5-4637-945C-BF11549DDCF9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4D25427A-4457-4139-B012-30AD7FA6CE33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>
                <a:extLst>
                  <a:ext uri="{FF2B5EF4-FFF2-40B4-BE49-F238E27FC236}">
                    <a16:creationId xmlns:a16="http://schemas.microsoft.com/office/drawing/2014/main" id="{31900E0C-BEDE-44C7-9A66-03B86B56DCC5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7225E207-9C0B-48EE-98D9-EE251BD1856F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FBCE2CAD-B0D1-423B-9FCC-831E0479764F}"/>
                </a:ext>
              </a:extLst>
            </p:cNvPr>
            <p:cNvGrpSpPr/>
            <p:nvPr/>
          </p:nvGrpSpPr>
          <p:grpSpPr>
            <a:xfrm flipH="1" flipV="1">
              <a:off x="3224044" y="2322325"/>
              <a:ext cx="632255" cy="621957"/>
              <a:chOff x="4030551" y="1501566"/>
              <a:chExt cx="632255" cy="621957"/>
            </a:xfrm>
          </p:grpSpPr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B37E8CF9-29FA-4004-AD32-C1CA1516898B}"/>
                  </a:ext>
                </a:extLst>
              </p:cNvPr>
              <p:cNvCxnSpPr>
                <a:cxnSpLocks/>
              </p:cNvCxnSpPr>
              <p:nvPr/>
            </p:nvCxnSpPr>
            <p:spPr>
              <a:xfrm rot="4800000" flipH="1" flipV="1">
                <a:off x="4545767" y="200648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FA7AB672-2FB5-4ACA-BB89-7B718211B33F}"/>
                  </a:ext>
                </a:extLst>
              </p:cNvPr>
              <p:cNvCxnSpPr>
                <a:cxnSpLocks/>
              </p:cNvCxnSpPr>
              <p:nvPr/>
            </p:nvCxnSpPr>
            <p:spPr>
              <a:xfrm rot="4200000" flipH="1" flipV="1">
                <a:off x="4512854" y="1897128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C85D6F8B-8041-458F-A92F-74A4B0C5CBAD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 flipV="1">
                <a:off x="4467252" y="1801754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25FD4C9A-0471-4906-8D7A-C5AA76FCF3A6}"/>
                  </a:ext>
                </a:extLst>
              </p:cNvPr>
              <p:cNvCxnSpPr>
                <a:cxnSpLocks/>
              </p:cNvCxnSpPr>
              <p:nvPr/>
            </p:nvCxnSpPr>
            <p:spPr>
              <a:xfrm rot="3000000" flipH="1" flipV="1">
                <a:off x="4403300" y="170662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矢印コネクタ 83">
                <a:extLst>
                  <a:ext uri="{FF2B5EF4-FFF2-40B4-BE49-F238E27FC236}">
                    <a16:creationId xmlns:a16="http://schemas.microsoft.com/office/drawing/2014/main" id="{764BBD71-C0A1-45E0-B0BA-7CFB0B8B0029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 flipH="1" flipV="1">
                <a:off x="4316272" y="1627463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305B0ECA-33D9-4B5C-97FE-C476B7E656F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4224888" y="1564875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矢印コネクタ 85">
                <a:extLst>
                  <a:ext uri="{FF2B5EF4-FFF2-40B4-BE49-F238E27FC236}">
                    <a16:creationId xmlns:a16="http://schemas.microsoft.com/office/drawing/2014/main" id="{7A2DB696-B526-4D74-ABD8-04F5CBB23FCD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 flipV="1">
                <a:off x="4121549" y="1524147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86B25862-055E-4DBE-BED9-1C88ED2E0B2C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0" flipH="1" flipV="1">
                <a:off x="4030551" y="1501566"/>
                <a:ext cx="0" cy="23407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矢印: 下 88">
            <a:extLst>
              <a:ext uri="{FF2B5EF4-FFF2-40B4-BE49-F238E27FC236}">
                <a16:creationId xmlns:a16="http://schemas.microsoft.com/office/drawing/2014/main" id="{747B990B-27F3-44F7-9DFA-7B19E3CD83C3}"/>
              </a:ext>
            </a:extLst>
          </p:cNvPr>
          <p:cNvSpPr/>
          <p:nvPr/>
        </p:nvSpPr>
        <p:spPr>
          <a:xfrm rot="16200000">
            <a:off x="5066403" y="2509476"/>
            <a:ext cx="471488" cy="198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8A81ECB-4034-442A-B4B6-60F6ECBAFB80}"/>
              </a:ext>
            </a:extLst>
          </p:cNvPr>
          <p:cNvSpPr txBox="1"/>
          <p:nvPr/>
        </p:nvSpPr>
        <p:spPr>
          <a:xfrm>
            <a:off x="3621548" y="2459408"/>
            <a:ext cx="68127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  <a:latin typeface="+mn-ea"/>
              </a:rPr>
              <a:t>圧力 </a:t>
            </a:r>
            <a:r>
              <a:rPr kumimoji="1" lang="en-US" altLang="ja-JP" dirty="0">
                <a:solidFill>
                  <a:schemeClr val="accent1"/>
                </a:solidFill>
                <a:latin typeface="+mn-ea"/>
              </a:rPr>
              <a:t>p</a:t>
            </a:r>
            <a:endParaRPr kumimoji="1" lang="ja-JP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44E41CBD-49DD-4563-A5BE-502251CA3CF2}"/>
              </a:ext>
            </a:extLst>
          </p:cNvPr>
          <p:cNvSpPr txBox="1"/>
          <p:nvPr/>
        </p:nvSpPr>
        <p:spPr>
          <a:xfrm>
            <a:off x="6627598" y="2298255"/>
            <a:ext cx="141064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+mn-ea"/>
              </a:rPr>
              <a:t>p</a:t>
            </a:r>
            <a:endParaRPr kumimoji="1" lang="ja-JP" altLang="en-US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7A8F3306-72F9-4384-8E96-0B2742F0334E}"/>
              </a:ext>
            </a:extLst>
          </p:cNvPr>
          <p:cNvGrpSpPr/>
          <p:nvPr/>
        </p:nvGrpSpPr>
        <p:grpSpPr>
          <a:xfrm>
            <a:off x="6016299" y="1890095"/>
            <a:ext cx="1360317" cy="679568"/>
            <a:chOff x="8081749" y="1503344"/>
            <a:chExt cx="1360317" cy="679568"/>
          </a:xfrm>
        </p:grpSpPr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2CBC846A-57A6-4A2E-BDD4-ADD5BEF04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3580" y="1503344"/>
              <a:ext cx="0" cy="23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52B46503-70C1-4612-98A0-2DE217025579}"/>
                </a:ext>
              </a:extLst>
            </p:cNvPr>
            <p:cNvGrpSpPr/>
            <p:nvPr/>
          </p:nvGrpSpPr>
          <p:grpSpPr>
            <a:xfrm>
              <a:off x="8081749" y="1510162"/>
              <a:ext cx="568195" cy="672750"/>
              <a:chOff x="8081749" y="1510162"/>
              <a:chExt cx="568195" cy="672750"/>
            </a:xfrm>
          </p:grpSpPr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76F074E6-2116-4083-BE2B-79B13C9B11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9944" y="1510162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矢印コネクタ 181">
                <a:extLst>
                  <a:ext uri="{FF2B5EF4-FFF2-40B4-BE49-F238E27FC236}">
                    <a16:creationId xmlns:a16="http://schemas.microsoft.com/office/drawing/2014/main" id="{64460CF5-E7EE-45C3-A789-52B62785F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6305" y="1540755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C190078E-2733-4A5D-8513-4CFFD4AD6F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2666" y="15940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5C8E99D1-E479-43A0-86F4-BBF7C8C95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9027" y="16702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矢印コネクタ 184">
                <a:extLst>
                  <a:ext uri="{FF2B5EF4-FFF2-40B4-BE49-F238E27FC236}">
                    <a16:creationId xmlns:a16="http://schemas.microsoft.com/office/drawing/2014/main" id="{1EAF2968-8457-423F-B73A-A141E31CD7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5388" y="1782146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A35141B6-A8B2-4D1C-B35B-0DFA0E514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1749" y="1948834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CACB2DBB-5CA1-4DEB-8E64-55F88D8EDD9D}"/>
                </a:ext>
              </a:extLst>
            </p:cNvPr>
            <p:cNvGrpSpPr/>
            <p:nvPr/>
          </p:nvGrpSpPr>
          <p:grpSpPr>
            <a:xfrm flipH="1">
              <a:off x="8873871" y="1510162"/>
              <a:ext cx="568195" cy="672750"/>
              <a:chOff x="8081749" y="1510162"/>
              <a:chExt cx="568195" cy="672750"/>
            </a:xfrm>
          </p:grpSpPr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34C97F7D-ADDF-4457-A7F4-25EC7E3267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9944" y="1510162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矢印コネクタ 190">
                <a:extLst>
                  <a:ext uri="{FF2B5EF4-FFF2-40B4-BE49-F238E27FC236}">
                    <a16:creationId xmlns:a16="http://schemas.microsoft.com/office/drawing/2014/main" id="{57774197-9B90-4C99-AF46-D7EEFEE84D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6305" y="1540755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矢印コネクタ 191">
                <a:extLst>
                  <a:ext uri="{FF2B5EF4-FFF2-40B4-BE49-F238E27FC236}">
                    <a16:creationId xmlns:a16="http://schemas.microsoft.com/office/drawing/2014/main" id="{007F5AEE-87CB-4D83-B065-8DD9C8BEA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2666" y="15940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矢印コネクタ 192">
                <a:extLst>
                  <a:ext uri="{FF2B5EF4-FFF2-40B4-BE49-F238E27FC236}">
                    <a16:creationId xmlns:a16="http://schemas.microsoft.com/office/drawing/2014/main" id="{EA16C7FE-58DE-4271-BB95-6E8DE1A92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9027" y="1670228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矢印コネクタ 193">
                <a:extLst>
                  <a:ext uri="{FF2B5EF4-FFF2-40B4-BE49-F238E27FC236}">
                    <a16:creationId xmlns:a16="http://schemas.microsoft.com/office/drawing/2014/main" id="{C8BB93AD-F8BD-45C7-9381-5EC5536A3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5388" y="1782146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矢印コネクタ 194">
                <a:extLst>
                  <a:ext uri="{FF2B5EF4-FFF2-40B4-BE49-F238E27FC236}">
                    <a16:creationId xmlns:a16="http://schemas.microsoft.com/office/drawing/2014/main" id="{5FC47443-C5A4-4E2A-A3B8-1AB9CE83CA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1749" y="1948834"/>
                <a:ext cx="0" cy="234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9BBD7C8B-FF91-4E1E-837F-0BE5BF2932C1}"/>
              </a:ext>
            </a:extLst>
          </p:cNvPr>
          <p:cNvGrpSpPr/>
          <p:nvPr/>
        </p:nvGrpSpPr>
        <p:grpSpPr>
          <a:xfrm>
            <a:off x="5615938" y="2812181"/>
            <a:ext cx="2179356" cy="392832"/>
            <a:chOff x="7681388" y="2314957"/>
            <a:chExt cx="2179356" cy="392832"/>
          </a:xfrm>
        </p:grpSpPr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A5DA749E-96C0-4CBC-B87F-F15CC9E5338A}"/>
                </a:ext>
              </a:extLst>
            </p:cNvPr>
            <p:cNvCxnSpPr>
              <a:cxnSpLocks/>
            </p:cNvCxnSpPr>
            <p:nvPr/>
          </p:nvCxnSpPr>
          <p:spPr>
            <a:xfrm>
              <a:off x="951667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AED95E3F-81B8-46A5-9871-51CEEAB3298D}"/>
                </a:ext>
              </a:extLst>
            </p:cNvPr>
            <p:cNvCxnSpPr>
              <a:cxnSpLocks/>
            </p:cNvCxnSpPr>
            <p:nvPr/>
          </p:nvCxnSpPr>
          <p:spPr>
            <a:xfrm>
              <a:off x="956112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FB47E307-4632-41C8-A508-F189B4E38358}"/>
                </a:ext>
              </a:extLst>
            </p:cNvPr>
            <p:cNvCxnSpPr/>
            <p:nvPr/>
          </p:nvCxnSpPr>
          <p:spPr>
            <a:xfrm flipH="1">
              <a:off x="9570244" y="2658382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矢印コネクタ 201">
              <a:extLst>
                <a:ext uri="{FF2B5EF4-FFF2-40B4-BE49-F238E27FC236}">
                  <a16:creationId xmlns:a16="http://schemas.microsoft.com/office/drawing/2014/main" id="{EAE7F5C9-13DF-4E15-94BB-292CE12A87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661670"/>
              <a:ext cx="1505894" cy="0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7C039A67-C3E3-4CF9-B9AF-E3C6CD84EC35}"/>
                </a:ext>
              </a:extLst>
            </p:cNvPr>
            <p:cNvSpPr txBox="1"/>
            <p:nvPr/>
          </p:nvSpPr>
          <p:spPr>
            <a:xfrm>
              <a:off x="9738545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14D8A7A6-DC44-4999-B02A-76E7F5424372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矢印コネクタ 207">
              <a:extLst>
                <a:ext uri="{FF2B5EF4-FFF2-40B4-BE49-F238E27FC236}">
                  <a16:creationId xmlns:a16="http://schemas.microsoft.com/office/drawing/2014/main" id="{17F9D0E9-1FEB-4618-B829-93B06C97CA7E}"/>
                </a:ext>
              </a:extLst>
            </p:cNvPr>
            <p:cNvCxnSpPr>
              <a:cxnSpLocks/>
            </p:cNvCxnSpPr>
            <p:nvPr/>
          </p:nvCxnSpPr>
          <p:spPr>
            <a:xfrm>
              <a:off x="7681388" y="2656908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FFFA27C0-CC1E-4BAF-BC1B-D86B0C4C8F70}"/>
                </a:ext>
              </a:extLst>
            </p:cNvPr>
            <p:cNvCxnSpPr>
              <a:cxnSpLocks/>
            </p:cNvCxnSpPr>
            <p:nvPr/>
          </p:nvCxnSpPr>
          <p:spPr>
            <a:xfrm>
              <a:off x="7971888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D1D8611B-2F81-405A-88C6-705BA90DD8E0}"/>
                </a:ext>
              </a:extLst>
            </p:cNvPr>
            <p:cNvSpPr txBox="1"/>
            <p:nvPr/>
          </p:nvSpPr>
          <p:spPr>
            <a:xfrm>
              <a:off x="7702492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086271DB-2389-4645-9307-7C75D52D56E5}"/>
                </a:ext>
              </a:extLst>
            </p:cNvPr>
            <p:cNvSpPr txBox="1"/>
            <p:nvPr/>
          </p:nvSpPr>
          <p:spPr>
            <a:xfrm>
              <a:off x="8693191" y="2430790"/>
              <a:ext cx="14106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d</a:t>
              </a:r>
              <a:endParaRPr lang="ja-JP" altLang="en-US" dirty="0"/>
            </a:p>
          </p:txBody>
        </p:sp>
      </p:grp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A9AF4AC0-5BDF-4220-B235-BE96DED5DF8D}"/>
              </a:ext>
            </a:extLst>
          </p:cNvPr>
          <p:cNvSpPr txBox="1"/>
          <p:nvPr/>
        </p:nvSpPr>
        <p:spPr>
          <a:xfrm>
            <a:off x="5463123" y="3431186"/>
            <a:ext cx="2462213" cy="4616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u="sng" dirty="0">
                <a:solidFill>
                  <a:schemeClr val="accent1"/>
                </a:solidFill>
              </a:rPr>
              <a:t> 1</a:t>
            </a:r>
            <a:r>
              <a:rPr kumimoji="1" lang="ja-JP" altLang="en-US" u="sng" dirty="0">
                <a:solidFill>
                  <a:schemeClr val="accent1"/>
                </a:solidFill>
              </a:rPr>
              <a:t>／</a:t>
            </a:r>
            <a:r>
              <a:rPr kumimoji="1" lang="en-US" altLang="ja-JP" u="sng" dirty="0">
                <a:solidFill>
                  <a:schemeClr val="accent1"/>
                </a:solidFill>
              </a:rPr>
              <a:t>2 </a:t>
            </a:r>
            <a:r>
              <a:rPr kumimoji="1" lang="ja-JP" altLang="en-US" u="sng" dirty="0">
                <a:solidFill>
                  <a:schemeClr val="accent1"/>
                </a:solidFill>
              </a:rPr>
              <a:t>モデル</a:t>
            </a:r>
            <a:endParaRPr kumimoji="1" lang="en-US" altLang="ja-JP" u="sng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accent1"/>
                </a:solidFill>
              </a:rPr>
              <a:t>上下方向の力のつり合いのみ考える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7B42DFC7-1229-4DBA-8698-4B840D84676D}"/>
                  </a:ext>
                </a:extLst>
              </p:cNvPr>
              <p:cNvSpPr txBox="1"/>
              <p:nvPr/>
            </p:nvSpPr>
            <p:spPr>
              <a:xfrm>
                <a:off x="8205005" y="2152856"/>
                <a:ext cx="2276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ja-JP" altLang="en-US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id="{7B42DFC7-1229-4DBA-8698-4B840D846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05" y="2152856"/>
                <a:ext cx="2276008" cy="276999"/>
              </a:xfrm>
              <a:prstGeom prst="rect">
                <a:avLst/>
              </a:prstGeom>
              <a:blipFill>
                <a:blip r:embed="rId2"/>
                <a:stretch>
                  <a:fillRect l="-2145" r="-187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A47B663D-7864-465B-835A-29BC7EB7D4F5}"/>
              </a:ext>
            </a:extLst>
          </p:cNvPr>
          <p:cNvGrpSpPr/>
          <p:nvPr/>
        </p:nvGrpSpPr>
        <p:grpSpPr>
          <a:xfrm>
            <a:off x="7449603" y="2641278"/>
            <a:ext cx="40891" cy="137124"/>
            <a:chOff x="7449603" y="2254527"/>
            <a:chExt cx="40891" cy="137124"/>
          </a:xfrm>
        </p:grpSpPr>
        <p:cxnSp>
          <p:nvCxnSpPr>
            <p:cNvPr id="221" name="直線矢印コネクタ 220">
              <a:extLst>
                <a:ext uri="{FF2B5EF4-FFF2-40B4-BE49-F238E27FC236}">
                  <a16:creationId xmlns:a16="http://schemas.microsoft.com/office/drawing/2014/main" id="{D5EB9BD5-BB41-4341-BCFD-529C123823FA}"/>
                </a:ext>
              </a:extLst>
            </p:cNvPr>
            <p:cNvCxnSpPr>
              <a:cxnSpLocks/>
            </p:cNvCxnSpPr>
            <p:nvPr/>
          </p:nvCxnSpPr>
          <p:spPr>
            <a:xfrm>
              <a:off x="7449603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8B5F2C77-299F-4D4F-9843-DAC9D515A4B3}"/>
                </a:ext>
              </a:extLst>
            </p:cNvPr>
            <p:cNvCxnSpPr>
              <a:cxnSpLocks/>
            </p:cNvCxnSpPr>
            <p:nvPr/>
          </p:nvCxnSpPr>
          <p:spPr>
            <a:xfrm>
              <a:off x="7490494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矢印コネクタ 223">
              <a:extLst>
                <a:ext uri="{FF2B5EF4-FFF2-40B4-BE49-F238E27FC236}">
                  <a16:creationId xmlns:a16="http://schemas.microsoft.com/office/drawing/2014/main" id="{F4206241-2D8C-4721-A7E8-C83064540F4C}"/>
                </a:ext>
              </a:extLst>
            </p:cNvPr>
            <p:cNvCxnSpPr>
              <a:cxnSpLocks/>
            </p:cNvCxnSpPr>
            <p:nvPr/>
          </p:nvCxnSpPr>
          <p:spPr>
            <a:xfrm>
              <a:off x="7469232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6E51DFB1-17ED-49A3-BA13-0996F404DD4E}"/>
              </a:ext>
            </a:extLst>
          </p:cNvPr>
          <p:cNvGrpSpPr/>
          <p:nvPr/>
        </p:nvGrpSpPr>
        <p:grpSpPr>
          <a:xfrm>
            <a:off x="5908070" y="2641278"/>
            <a:ext cx="40891" cy="137124"/>
            <a:chOff x="7449603" y="2254527"/>
            <a:chExt cx="40891" cy="137124"/>
          </a:xfrm>
        </p:grpSpPr>
        <p:cxnSp>
          <p:nvCxnSpPr>
            <p:cNvPr id="227" name="直線矢印コネクタ 226">
              <a:extLst>
                <a:ext uri="{FF2B5EF4-FFF2-40B4-BE49-F238E27FC236}">
                  <a16:creationId xmlns:a16="http://schemas.microsoft.com/office/drawing/2014/main" id="{B289A755-F14C-49A8-A700-19DBB73C5945}"/>
                </a:ext>
              </a:extLst>
            </p:cNvPr>
            <p:cNvCxnSpPr>
              <a:cxnSpLocks/>
            </p:cNvCxnSpPr>
            <p:nvPr/>
          </p:nvCxnSpPr>
          <p:spPr>
            <a:xfrm>
              <a:off x="7449603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矢印コネクタ 227">
              <a:extLst>
                <a:ext uri="{FF2B5EF4-FFF2-40B4-BE49-F238E27FC236}">
                  <a16:creationId xmlns:a16="http://schemas.microsoft.com/office/drawing/2014/main" id="{B11A7F2C-FFE9-41F6-B3A6-E369B8620C6A}"/>
                </a:ext>
              </a:extLst>
            </p:cNvPr>
            <p:cNvCxnSpPr>
              <a:cxnSpLocks/>
            </p:cNvCxnSpPr>
            <p:nvPr/>
          </p:nvCxnSpPr>
          <p:spPr>
            <a:xfrm>
              <a:off x="7490494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矢印コネクタ 228">
              <a:extLst>
                <a:ext uri="{FF2B5EF4-FFF2-40B4-BE49-F238E27FC236}">
                  <a16:creationId xmlns:a16="http://schemas.microsoft.com/office/drawing/2014/main" id="{5B38108F-2B64-4456-8721-92CEDA354409}"/>
                </a:ext>
              </a:extLst>
            </p:cNvPr>
            <p:cNvCxnSpPr>
              <a:cxnSpLocks/>
            </p:cNvCxnSpPr>
            <p:nvPr/>
          </p:nvCxnSpPr>
          <p:spPr>
            <a:xfrm>
              <a:off x="7469232" y="2254527"/>
              <a:ext cx="0" cy="137124"/>
            </a:xfrm>
            <a:prstGeom prst="straightConnector1">
              <a:avLst/>
            </a:prstGeom>
            <a:ln w="12700">
              <a:solidFill>
                <a:srgbClr val="FF00FF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D99AA070-387B-42ED-9481-C7675DEF3616}"/>
                  </a:ext>
                </a:extLst>
              </p:cNvPr>
              <p:cNvSpPr txBox="1"/>
              <p:nvPr/>
            </p:nvSpPr>
            <p:spPr>
              <a:xfrm>
                <a:off x="8882510" y="2549224"/>
                <a:ext cx="101790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D99AA070-387B-42ED-9481-C7675DEF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510" y="2549224"/>
                <a:ext cx="1017907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平行四辺形 231">
            <a:extLst>
              <a:ext uri="{FF2B5EF4-FFF2-40B4-BE49-F238E27FC236}">
                <a16:creationId xmlns:a16="http://schemas.microsoft.com/office/drawing/2014/main" id="{9536FF05-FDFE-46A5-AAAF-47106D678EBD}"/>
              </a:ext>
            </a:extLst>
          </p:cNvPr>
          <p:cNvSpPr/>
          <p:nvPr/>
        </p:nvSpPr>
        <p:spPr>
          <a:xfrm rot="16200000" flipH="1">
            <a:off x="77699" y="3540882"/>
            <a:ext cx="2679442" cy="441760"/>
          </a:xfrm>
          <a:prstGeom prst="parallelogram">
            <a:avLst>
              <a:gd name="adj" fmla="val 64491"/>
            </a:avLst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6" name="グループ化 235">
            <a:extLst>
              <a:ext uri="{FF2B5EF4-FFF2-40B4-BE49-F238E27FC236}">
                <a16:creationId xmlns:a16="http://schemas.microsoft.com/office/drawing/2014/main" id="{AADBF100-2FB2-4F7E-93C5-C8179DD32A4D}"/>
              </a:ext>
            </a:extLst>
          </p:cNvPr>
          <p:cNvGrpSpPr/>
          <p:nvPr/>
        </p:nvGrpSpPr>
        <p:grpSpPr>
          <a:xfrm>
            <a:off x="1464981" y="2574865"/>
            <a:ext cx="402811" cy="276999"/>
            <a:chOff x="1496735" y="1203988"/>
            <a:chExt cx="402811" cy="276999"/>
          </a:xfrm>
        </p:grpSpPr>
        <p:cxnSp>
          <p:nvCxnSpPr>
            <p:cNvPr id="234" name="直線矢印コネクタ 233">
              <a:extLst>
                <a:ext uri="{FF2B5EF4-FFF2-40B4-BE49-F238E27FC236}">
                  <a16:creationId xmlns:a16="http://schemas.microsoft.com/office/drawing/2014/main" id="{B9D1FF85-A365-495C-8F35-8D4B859169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1035" y="1232728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119C6F36-2F06-4FB2-B213-0C3CC3749601}"/>
                </a:ext>
              </a:extLst>
            </p:cNvPr>
            <p:cNvSpPr txBox="1"/>
            <p:nvPr/>
          </p:nvSpPr>
          <p:spPr>
            <a:xfrm>
              <a:off x="1721612" y="1203988"/>
              <a:ext cx="17793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B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648C953A-F762-40A9-BB3D-DD4EC2C5B25B}"/>
              </a:ext>
            </a:extLst>
          </p:cNvPr>
          <p:cNvGrpSpPr/>
          <p:nvPr/>
        </p:nvGrpSpPr>
        <p:grpSpPr>
          <a:xfrm>
            <a:off x="1464981" y="4672388"/>
            <a:ext cx="402811" cy="276999"/>
            <a:chOff x="1496735" y="1203988"/>
            <a:chExt cx="402811" cy="276999"/>
          </a:xfrm>
        </p:grpSpPr>
        <p:cxnSp>
          <p:nvCxnSpPr>
            <p:cNvPr id="238" name="直線矢印コネクタ 237">
              <a:extLst>
                <a:ext uri="{FF2B5EF4-FFF2-40B4-BE49-F238E27FC236}">
                  <a16:creationId xmlns:a16="http://schemas.microsoft.com/office/drawing/2014/main" id="{2A3856DE-35C3-49EF-B867-4D7FFBA256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1035" y="1232728"/>
              <a:ext cx="0" cy="228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24BE376A-FD01-4679-85D1-885356E1CE13}"/>
                </a:ext>
              </a:extLst>
            </p:cNvPr>
            <p:cNvSpPr txBox="1"/>
            <p:nvPr/>
          </p:nvSpPr>
          <p:spPr>
            <a:xfrm>
              <a:off x="1721612" y="1203988"/>
              <a:ext cx="17793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</a:rPr>
                <a:t> B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5B854120-6F15-4B3A-BDE6-55A0DD4057B2}"/>
              </a:ext>
            </a:extLst>
          </p:cNvPr>
          <p:cNvSpPr txBox="1"/>
          <p:nvPr/>
        </p:nvSpPr>
        <p:spPr>
          <a:xfrm>
            <a:off x="3420318" y="6439134"/>
            <a:ext cx="105477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en-US" altLang="ja-JP" u="sng" dirty="0">
                <a:solidFill>
                  <a:schemeClr val="accent1"/>
                </a:solidFill>
              </a:rPr>
              <a:t> B – B </a:t>
            </a:r>
            <a:r>
              <a:rPr kumimoji="1" lang="ja-JP" altLang="en-US" u="sng" dirty="0">
                <a:solidFill>
                  <a:schemeClr val="accent1"/>
                </a:solidFill>
              </a:rPr>
              <a:t>断面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36C2BDC1-258A-41FC-BD62-85B16B8F3A43}"/>
                  </a:ext>
                </a:extLst>
              </p:cNvPr>
              <p:cNvSpPr txBox="1"/>
              <p:nvPr/>
            </p:nvSpPr>
            <p:spPr>
              <a:xfrm>
                <a:off x="7490494" y="2457994"/>
                <a:ext cx="4348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36C2BDC1-258A-41FC-BD62-85B16B8F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494" y="2457994"/>
                <a:ext cx="4348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CE123F9B-8681-4641-A09F-0818CA1473F0}"/>
              </a:ext>
            </a:extLst>
          </p:cNvPr>
          <p:cNvSpPr txBox="1"/>
          <p:nvPr/>
        </p:nvSpPr>
        <p:spPr>
          <a:xfrm>
            <a:off x="2273300" y="705692"/>
            <a:ext cx="28777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1400" dirty="0"/>
              <a:t>半径方向と筒軸方向を別に考える</a:t>
            </a: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B2950257-77C7-4024-9616-48E0F63853F0}"/>
              </a:ext>
            </a:extLst>
          </p:cNvPr>
          <p:cNvGrpSpPr/>
          <p:nvPr/>
        </p:nvGrpSpPr>
        <p:grpSpPr>
          <a:xfrm>
            <a:off x="3087688" y="4672388"/>
            <a:ext cx="1733550" cy="1213447"/>
            <a:chOff x="3087688" y="4589850"/>
            <a:chExt cx="1733550" cy="1213447"/>
          </a:xfrm>
        </p:grpSpPr>
        <p:grpSp>
          <p:nvGrpSpPr>
            <p:cNvPr id="244" name="グループ化 243">
              <a:extLst>
                <a:ext uri="{FF2B5EF4-FFF2-40B4-BE49-F238E27FC236}">
                  <a16:creationId xmlns:a16="http://schemas.microsoft.com/office/drawing/2014/main" id="{D6689BF5-C45E-459C-A836-DB3E96CBDE46}"/>
                </a:ext>
              </a:extLst>
            </p:cNvPr>
            <p:cNvGrpSpPr/>
            <p:nvPr/>
          </p:nvGrpSpPr>
          <p:grpSpPr>
            <a:xfrm>
              <a:off x="3163322" y="4635788"/>
              <a:ext cx="1597727" cy="1119336"/>
              <a:chOff x="3140546" y="4222750"/>
              <a:chExt cx="1597727" cy="1593850"/>
            </a:xfrm>
          </p:grpSpPr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F5730423-71A9-4DB5-9D11-04ACD07E9099}"/>
                  </a:ext>
                </a:extLst>
              </p:cNvPr>
              <p:cNvSpPr/>
              <p:nvPr/>
            </p:nvSpPr>
            <p:spPr>
              <a:xfrm>
                <a:off x="3140546" y="4355913"/>
                <a:ext cx="1597727" cy="13275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1" name="正方形/長方形 240">
                <a:extLst>
                  <a:ext uri="{FF2B5EF4-FFF2-40B4-BE49-F238E27FC236}">
                    <a16:creationId xmlns:a16="http://schemas.microsoft.com/office/drawing/2014/main" id="{DE0F2F21-1D98-483C-87A2-DB1658CB6847}"/>
                  </a:ext>
                </a:extLst>
              </p:cNvPr>
              <p:cNvSpPr/>
              <p:nvPr/>
            </p:nvSpPr>
            <p:spPr>
              <a:xfrm>
                <a:off x="3211363" y="4355913"/>
                <a:ext cx="1449665" cy="1327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243" name="直線コネクタ 242">
                <a:extLst>
                  <a:ext uri="{FF2B5EF4-FFF2-40B4-BE49-F238E27FC236}">
                    <a16:creationId xmlns:a16="http://schemas.microsoft.com/office/drawing/2014/main" id="{0EE95031-1CC6-44FB-BBB5-5C2CA1B26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787" y="4222750"/>
                <a:ext cx="0" cy="15938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グループ化 248">
              <a:extLst>
                <a:ext uri="{FF2B5EF4-FFF2-40B4-BE49-F238E27FC236}">
                  <a16:creationId xmlns:a16="http://schemas.microsoft.com/office/drawing/2014/main" id="{10D6EDB4-5D99-4766-B2AB-CF29CDF5A0B3}"/>
                </a:ext>
              </a:extLst>
            </p:cNvPr>
            <p:cNvGrpSpPr/>
            <p:nvPr/>
          </p:nvGrpSpPr>
          <p:grpSpPr>
            <a:xfrm>
              <a:off x="3175406" y="5666173"/>
              <a:ext cx="40891" cy="137124"/>
              <a:chOff x="7449603" y="2254527"/>
              <a:chExt cx="40891" cy="137124"/>
            </a:xfrm>
          </p:grpSpPr>
          <p:cxnSp>
            <p:nvCxnSpPr>
              <p:cNvPr id="250" name="直線矢印コネクタ 249">
                <a:extLst>
                  <a:ext uri="{FF2B5EF4-FFF2-40B4-BE49-F238E27FC236}">
                    <a16:creationId xmlns:a16="http://schemas.microsoft.com/office/drawing/2014/main" id="{F2B8A1F8-1C26-43D5-9560-1CC840EBD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線矢印コネクタ 250">
                <a:extLst>
                  <a:ext uri="{FF2B5EF4-FFF2-40B4-BE49-F238E27FC236}">
                    <a16:creationId xmlns:a16="http://schemas.microsoft.com/office/drawing/2014/main" id="{DA94921D-2C06-4737-BEF7-5055D7DE3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線矢印コネクタ 251">
                <a:extLst>
                  <a:ext uri="{FF2B5EF4-FFF2-40B4-BE49-F238E27FC236}">
                    <a16:creationId xmlns:a16="http://schemas.microsoft.com/office/drawing/2014/main" id="{58F009B4-9972-4F99-BCAE-DC6B350B7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グループ化 252">
              <a:extLst>
                <a:ext uri="{FF2B5EF4-FFF2-40B4-BE49-F238E27FC236}">
                  <a16:creationId xmlns:a16="http://schemas.microsoft.com/office/drawing/2014/main" id="{ECCD9DE9-B223-482E-9B63-E28B7DD784A6}"/>
                </a:ext>
              </a:extLst>
            </p:cNvPr>
            <p:cNvGrpSpPr/>
            <p:nvPr/>
          </p:nvGrpSpPr>
          <p:grpSpPr>
            <a:xfrm>
              <a:off x="4701645" y="5666173"/>
              <a:ext cx="40891" cy="137124"/>
              <a:chOff x="7449603" y="2254527"/>
              <a:chExt cx="40891" cy="137124"/>
            </a:xfrm>
          </p:grpSpPr>
          <p:cxnSp>
            <p:nvCxnSpPr>
              <p:cNvPr id="254" name="直線矢印コネクタ 253">
                <a:extLst>
                  <a:ext uri="{FF2B5EF4-FFF2-40B4-BE49-F238E27FC236}">
                    <a16:creationId xmlns:a16="http://schemas.microsoft.com/office/drawing/2014/main" id="{E82F934C-9640-4E75-B525-15E262F3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矢印コネクタ 254">
                <a:extLst>
                  <a:ext uri="{FF2B5EF4-FFF2-40B4-BE49-F238E27FC236}">
                    <a16:creationId xmlns:a16="http://schemas.microsoft.com/office/drawing/2014/main" id="{69D1F74F-DB13-4DA3-8D60-25EFD52E2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矢印コネクタ 255">
                <a:extLst>
                  <a:ext uri="{FF2B5EF4-FFF2-40B4-BE49-F238E27FC236}">
                    <a16:creationId xmlns:a16="http://schemas.microsoft.com/office/drawing/2014/main" id="{A1B94C89-2FF6-4025-BF62-403EB3B4D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1FFB2A95-33BC-4847-B800-F809B16205C7}"/>
                </a:ext>
              </a:extLst>
            </p:cNvPr>
            <p:cNvGrpSpPr/>
            <p:nvPr/>
          </p:nvGrpSpPr>
          <p:grpSpPr>
            <a:xfrm flipV="1">
              <a:off x="3174589" y="4589850"/>
              <a:ext cx="40891" cy="137124"/>
              <a:chOff x="7449603" y="2254527"/>
              <a:chExt cx="40891" cy="137124"/>
            </a:xfrm>
          </p:grpSpPr>
          <p:cxnSp>
            <p:nvCxnSpPr>
              <p:cNvPr id="258" name="直線矢印コネクタ 257">
                <a:extLst>
                  <a:ext uri="{FF2B5EF4-FFF2-40B4-BE49-F238E27FC236}">
                    <a16:creationId xmlns:a16="http://schemas.microsoft.com/office/drawing/2014/main" id="{07F117A9-99A2-43F2-A980-0F6BB6BCB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矢印コネクタ 258">
                <a:extLst>
                  <a:ext uri="{FF2B5EF4-FFF2-40B4-BE49-F238E27FC236}">
                    <a16:creationId xmlns:a16="http://schemas.microsoft.com/office/drawing/2014/main" id="{96D04003-8B3B-4CEC-A826-C76357B3C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矢印コネクタ 259">
                <a:extLst>
                  <a:ext uri="{FF2B5EF4-FFF2-40B4-BE49-F238E27FC236}">
                    <a16:creationId xmlns:a16="http://schemas.microsoft.com/office/drawing/2014/main" id="{3DD3D288-B5DB-4A3F-A955-EA72D09B6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グループ化 260">
              <a:extLst>
                <a:ext uri="{FF2B5EF4-FFF2-40B4-BE49-F238E27FC236}">
                  <a16:creationId xmlns:a16="http://schemas.microsoft.com/office/drawing/2014/main" id="{46873AAD-9A7B-4715-A9C5-7900EFF09998}"/>
                </a:ext>
              </a:extLst>
            </p:cNvPr>
            <p:cNvGrpSpPr/>
            <p:nvPr/>
          </p:nvGrpSpPr>
          <p:grpSpPr>
            <a:xfrm flipV="1">
              <a:off x="4700828" y="4589850"/>
              <a:ext cx="40891" cy="137124"/>
              <a:chOff x="7449603" y="2254527"/>
              <a:chExt cx="40891" cy="137124"/>
            </a:xfrm>
          </p:grpSpPr>
          <p:cxnSp>
            <p:nvCxnSpPr>
              <p:cNvPr id="262" name="直線矢印コネクタ 261">
                <a:extLst>
                  <a:ext uri="{FF2B5EF4-FFF2-40B4-BE49-F238E27FC236}">
                    <a16:creationId xmlns:a16="http://schemas.microsoft.com/office/drawing/2014/main" id="{2911EFC1-87AC-4A1E-9AC0-EA6FB591F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9603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矢印コネクタ 262">
                <a:extLst>
                  <a:ext uri="{FF2B5EF4-FFF2-40B4-BE49-F238E27FC236}">
                    <a16:creationId xmlns:a16="http://schemas.microsoft.com/office/drawing/2014/main" id="{266E021A-143A-4A0C-9D0D-E3B99158F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0494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矢印コネクタ 263">
                <a:extLst>
                  <a:ext uri="{FF2B5EF4-FFF2-40B4-BE49-F238E27FC236}">
                    <a16:creationId xmlns:a16="http://schemas.microsoft.com/office/drawing/2014/main" id="{72DBB076-9B46-4E40-A8DB-E86B0BEC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232" y="2254527"/>
                <a:ext cx="0" cy="137124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グループ化 269">
              <a:extLst>
                <a:ext uri="{FF2B5EF4-FFF2-40B4-BE49-F238E27FC236}">
                  <a16:creationId xmlns:a16="http://schemas.microsoft.com/office/drawing/2014/main" id="{D5613E1A-1D2A-4F2A-91AD-4A091151E6DB}"/>
                </a:ext>
              </a:extLst>
            </p:cNvPr>
            <p:cNvGrpSpPr/>
            <p:nvPr/>
          </p:nvGrpSpPr>
          <p:grpSpPr>
            <a:xfrm>
              <a:off x="3087688" y="5123635"/>
              <a:ext cx="1733550" cy="191812"/>
              <a:chOff x="3087688" y="5123635"/>
              <a:chExt cx="1733550" cy="191812"/>
            </a:xfrm>
          </p:grpSpPr>
          <p:sp>
            <p:nvSpPr>
              <p:cNvPr id="268" name="フリーフォーム: 図形 267">
                <a:extLst>
                  <a:ext uri="{FF2B5EF4-FFF2-40B4-BE49-F238E27FC236}">
                    <a16:creationId xmlns:a16="http://schemas.microsoft.com/office/drawing/2014/main" id="{1258B5C4-555A-434B-AA8B-3D0C662E8CDE}"/>
                  </a:ext>
                </a:extLst>
              </p:cNvPr>
              <p:cNvSpPr/>
              <p:nvPr/>
            </p:nvSpPr>
            <p:spPr>
              <a:xfrm>
                <a:off x="3155950" y="5178425"/>
                <a:ext cx="82550" cy="79375"/>
              </a:xfrm>
              <a:custGeom>
                <a:avLst/>
                <a:gdLst>
                  <a:gd name="connsiteX0" fmla="*/ 3175 w 79375"/>
                  <a:gd name="connsiteY0" fmla="*/ 79375 h 79375"/>
                  <a:gd name="connsiteX1" fmla="*/ 79375 w 79375"/>
                  <a:gd name="connsiteY1" fmla="*/ 57150 h 79375"/>
                  <a:gd name="connsiteX2" fmla="*/ 79375 w 79375"/>
                  <a:gd name="connsiteY2" fmla="*/ 0 h 79375"/>
                  <a:gd name="connsiteX3" fmla="*/ 0 w 79375"/>
                  <a:gd name="connsiteY3" fmla="*/ 25400 h 79375"/>
                  <a:gd name="connsiteX4" fmla="*/ 3175 w 79375"/>
                  <a:gd name="connsiteY4" fmla="*/ 79375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75" h="79375">
                    <a:moveTo>
                      <a:pt x="3175" y="79375"/>
                    </a:moveTo>
                    <a:lnTo>
                      <a:pt x="79375" y="57150"/>
                    </a:lnTo>
                    <a:lnTo>
                      <a:pt x="79375" y="0"/>
                    </a:lnTo>
                    <a:lnTo>
                      <a:pt x="0" y="25400"/>
                    </a:lnTo>
                    <a:lnTo>
                      <a:pt x="3175" y="793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フリーフォーム: 図形 268">
                <a:extLst>
                  <a:ext uri="{FF2B5EF4-FFF2-40B4-BE49-F238E27FC236}">
                    <a16:creationId xmlns:a16="http://schemas.microsoft.com/office/drawing/2014/main" id="{4B0F4798-4903-4770-9CC9-321E0804AA3B}"/>
                  </a:ext>
                </a:extLst>
              </p:cNvPr>
              <p:cNvSpPr/>
              <p:nvPr/>
            </p:nvSpPr>
            <p:spPr>
              <a:xfrm>
                <a:off x="4674395" y="5178424"/>
                <a:ext cx="90486" cy="79375"/>
              </a:xfrm>
              <a:custGeom>
                <a:avLst/>
                <a:gdLst>
                  <a:gd name="connsiteX0" fmla="*/ 3175 w 79375"/>
                  <a:gd name="connsiteY0" fmla="*/ 79375 h 79375"/>
                  <a:gd name="connsiteX1" fmla="*/ 79375 w 79375"/>
                  <a:gd name="connsiteY1" fmla="*/ 57150 h 79375"/>
                  <a:gd name="connsiteX2" fmla="*/ 79375 w 79375"/>
                  <a:gd name="connsiteY2" fmla="*/ 0 h 79375"/>
                  <a:gd name="connsiteX3" fmla="*/ 0 w 79375"/>
                  <a:gd name="connsiteY3" fmla="*/ 25400 h 79375"/>
                  <a:gd name="connsiteX4" fmla="*/ 3175 w 79375"/>
                  <a:gd name="connsiteY4" fmla="*/ 79375 h 79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75" h="79375">
                    <a:moveTo>
                      <a:pt x="3175" y="79375"/>
                    </a:moveTo>
                    <a:lnTo>
                      <a:pt x="79375" y="57150"/>
                    </a:lnTo>
                    <a:lnTo>
                      <a:pt x="79375" y="0"/>
                    </a:lnTo>
                    <a:lnTo>
                      <a:pt x="0" y="25400"/>
                    </a:lnTo>
                    <a:lnTo>
                      <a:pt x="3175" y="793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フリーフォーム: 図形 264">
                <a:extLst>
                  <a:ext uri="{FF2B5EF4-FFF2-40B4-BE49-F238E27FC236}">
                    <a16:creationId xmlns:a16="http://schemas.microsoft.com/office/drawing/2014/main" id="{07954E8F-E0F7-4817-9CAF-F414849D2487}"/>
                  </a:ext>
                </a:extLst>
              </p:cNvPr>
              <p:cNvSpPr/>
              <p:nvPr/>
            </p:nvSpPr>
            <p:spPr>
              <a:xfrm>
                <a:off x="3087688" y="5171808"/>
                <a:ext cx="1733550" cy="143639"/>
              </a:xfrm>
              <a:custGeom>
                <a:avLst/>
                <a:gdLst>
                  <a:gd name="connsiteX0" fmla="*/ 0 w 1733550"/>
                  <a:gd name="connsiteY0" fmla="*/ 114567 h 143639"/>
                  <a:gd name="connsiteX1" fmla="*/ 485775 w 1733550"/>
                  <a:gd name="connsiteY1" fmla="*/ 267 h 143639"/>
                  <a:gd name="connsiteX2" fmla="*/ 1152525 w 1733550"/>
                  <a:gd name="connsiteY2" fmla="*/ 143142 h 143639"/>
                  <a:gd name="connsiteX3" fmla="*/ 1733550 w 1733550"/>
                  <a:gd name="connsiteY3" fmla="*/ 38367 h 14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550" h="143639">
                    <a:moveTo>
                      <a:pt x="0" y="114567"/>
                    </a:moveTo>
                    <a:cubicBezTo>
                      <a:pt x="146844" y="55036"/>
                      <a:pt x="293688" y="-4495"/>
                      <a:pt x="485775" y="267"/>
                    </a:cubicBezTo>
                    <a:cubicBezTo>
                      <a:pt x="677862" y="5029"/>
                      <a:pt x="944563" y="136792"/>
                      <a:pt x="1152525" y="143142"/>
                    </a:cubicBezTo>
                    <a:cubicBezTo>
                      <a:pt x="1360487" y="149492"/>
                      <a:pt x="1547018" y="93929"/>
                      <a:pt x="1733550" y="3836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フリーフォーム: 図形 265">
                <a:extLst>
                  <a:ext uri="{FF2B5EF4-FFF2-40B4-BE49-F238E27FC236}">
                    <a16:creationId xmlns:a16="http://schemas.microsoft.com/office/drawing/2014/main" id="{B25B882C-9923-4A98-B138-BFD771D8266B}"/>
                  </a:ext>
                </a:extLst>
              </p:cNvPr>
              <p:cNvSpPr/>
              <p:nvPr/>
            </p:nvSpPr>
            <p:spPr>
              <a:xfrm>
                <a:off x="3087688" y="5123635"/>
                <a:ext cx="1733550" cy="143639"/>
              </a:xfrm>
              <a:custGeom>
                <a:avLst/>
                <a:gdLst>
                  <a:gd name="connsiteX0" fmla="*/ 0 w 1733550"/>
                  <a:gd name="connsiteY0" fmla="*/ 114567 h 143639"/>
                  <a:gd name="connsiteX1" fmla="*/ 485775 w 1733550"/>
                  <a:gd name="connsiteY1" fmla="*/ 267 h 143639"/>
                  <a:gd name="connsiteX2" fmla="*/ 1152525 w 1733550"/>
                  <a:gd name="connsiteY2" fmla="*/ 143142 h 143639"/>
                  <a:gd name="connsiteX3" fmla="*/ 1733550 w 1733550"/>
                  <a:gd name="connsiteY3" fmla="*/ 38367 h 14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3550" h="143639">
                    <a:moveTo>
                      <a:pt x="0" y="114567"/>
                    </a:moveTo>
                    <a:cubicBezTo>
                      <a:pt x="146844" y="55036"/>
                      <a:pt x="293688" y="-4495"/>
                      <a:pt x="485775" y="267"/>
                    </a:cubicBezTo>
                    <a:cubicBezTo>
                      <a:pt x="677862" y="5029"/>
                      <a:pt x="944563" y="136792"/>
                      <a:pt x="1152525" y="143142"/>
                    </a:cubicBezTo>
                    <a:cubicBezTo>
                      <a:pt x="1360487" y="149492"/>
                      <a:pt x="1547018" y="93929"/>
                      <a:pt x="1733550" y="3836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B31480B0-88C4-4D2E-84AC-A37E5A917880}"/>
                  </a:ext>
                </a:extLst>
              </p:cNvPr>
              <p:cNvSpPr txBox="1"/>
              <p:nvPr/>
            </p:nvSpPr>
            <p:spPr>
              <a:xfrm>
                <a:off x="4744949" y="5591721"/>
                <a:ext cx="4348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B31480B0-88C4-4D2E-84AC-A37E5A917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949" y="5591721"/>
                <a:ext cx="4348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8650F9B8-AE06-4020-9845-E17B35C8E776}"/>
              </a:ext>
            </a:extLst>
          </p:cNvPr>
          <p:cNvGrpSpPr/>
          <p:nvPr/>
        </p:nvGrpSpPr>
        <p:grpSpPr>
          <a:xfrm>
            <a:off x="2862038" y="5927976"/>
            <a:ext cx="2179356" cy="392832"/>
            <a:chOff x="7681388" y="2314957"/>
            <a:chExt cx="2179356" cy="392832"/>
          </a:xfrm>
        </p:grpSpPr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5BC01B22-4CFF-41C2-BF1B-210820F59DB9}"/>
                </a:ext>
              </a:extLst>
            </p:cNvPr>
            <p:cNvCxnSpPr>
              <a:cxnSpLocks/>
            </p:cNvCxnSpPr>
            <p:nvPr/>
          </p:nvCxnSpPr>
          <p:spPr>
            <a:xfrm>
              <a:off x="951667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D3D40139-85FA-4456-A1CD-763D330AF828}"/>
                </a:ext>
              </a:extLst>
            </p:cNvPr>
            <p:cNvCxnSpPr>
              <a:cxnSpLocks/>
            </p:cNvCxnSpPr>
            <p:nvPr/>
          </p:nvCxnSpPr>
          <p:spPr>
            <a:xfrm>
              <a:off x="9561120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矢印コネクタ 275">
              <a:extLst>
                <a:ext uri="{FF2B5EF4-FFF2-40B4-BE49-F238E27FC236}">
                  <a16:creationId xmlns:a16="http://schemas.microsoft.com/office/drawing/2014/main" id="{851FEBC1-B035-4431-8768-1EC72F2DAD36}"/>
                </a:ext>
              </a:extLst>
            </p:cNvPr>
            <p:cNvCxnSpPr/>
            <p:nvPr/>
          </p:nvCxnSpPr>
          <p:spPr>
            <a:xfrm flipH="1">
              <a:off x="9570244" y="2658382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>
              <a:extLst>
                <a:ext uri="{FF2B5EF4-FFF2-40B4-BE49-F238E27FC236}">
                  <a16:creationId xmlns:a16="http://schemas.microsoft.com/office/drawing/2014/main" id="{2C38F63D-57E3-4EFA-8431-168B974C1825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661670"/>
              <a:ext cx="1505894" cy="0"/>
            </a:xfrm>
            <a:prstGeom prst="straightConnector1">
              <a:avLst/>
            </a:prstGeom>
            <a:ln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テキスト ボックス 277">
              <a:extLst>
                <a:ext uri="{FF2B5EF4-FFF2-40B4-BE49-F238E27FC236}">
                  <a16:creationId xmlns:a16="http://schemas.microsoft.com/office/drawing/2014/main" id="{6CDBCC3B-EF0A-458C-BD38-FE68DF6C6E9B}"/>
                </a:ext>
              </a:extLst>
            </p:cNvPr>
            <p:cNvSpPr txBox="1"/>
            <p:nvPr/>
          </p:nvSpPr>
          <p:spPr>
            <a:xfrm>
              <a:off x="9738545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C01DA477-BD29-40F3-8F08-350533ECC66E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76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>
              <a:extLst>
                <a:ext uri="{FF2B5EF4-FFF2-40B4-BE49-F238E27FC236}">
                  <a16:creationId xmlns:a16="http://schemas.microsoft.com/office/drawing/2014/main" id="{CAB7DA58-C798-4CE8-BCED-2E6C07C0A6FA}"/>
                </a:ext>
              </a:extLst>
            </p:cNvPr>
            <p:cNvCxnSpPr>
              <a:cxnSpLocks/>
            </p:cNvCxnSpPr>
            <p:nvPr/>
          </p:nvCxnSpPr>
          <p:spPr>
            <a:xfrm>
              <a:off x="7681388" y="2656908"/>
              <a:ext cx="290500" cy="0"/>
            </a:xfrm>
            <a:prstGeom prst="straightConnector1">
              <a:avLst/>
            </a:prstGeom>
            <a:ln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ED58B0B-C863-4245-84C7-5575A2ADBD1D}"/>
                </a:ext>
              </a:extLst>
            </p:cNvPr>
            <p:cNvCxnSpPr>
              <a:cxnSpLocks/>
            </p:cNvCxnSpPr>
            <p:nvPr/>
          </p:nvCxnSpPr>
          <p:spPr>
            <a:xfrm>
              <a:off x="7971888" y="2314957"/>
              <a:ext cx="0" cy="372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テキスト ボックス 281">
              <a:extLst>
                <a:ext uri="{FF2B5EF4-FFF2-40B4-BE49-F238E27FC236}">
                  <a16:creationId xmlns:a16="http://schemas.microsoft.com/office/drawing/2014/main" id="{E5D1673B-5578-49A4-BEBC-784B28358DC5}"/>
                </a:ext>
              </a:extLst>
            </p:cNvPr>
            <p:cNvSpPr txBox="1"/>
            <p:nvPr/>
          </p:nvSpPr>
          <p:spPr>
            <a:xfrm>
              <a:off x="7702492" y="2430790"/>
              <a:ext cx="881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t</a:t>
              </a:r>
              <a:endParaRPr lang="ja-JP" altLang="en-US" dirty="0"/>
            </a:p>
          </p:txBody>
        </p:sp>
        <p:sp>
          <p:nvSpPr>
            <p:cNvPr id="283" name="テキスト ボックス 282">
              <a:extLst>
                <a:ext uri="{FF2B5EF4-FFF2-40B4-BE49-F238E27FC236}">
                  <a16:creationId xmlns:a16="http://schemas.microsoft.com/office/drawing/2014/main" id="{848880FE-BB6E-41CF-A99F-1F665A2C9144}"/>
                </a:ext>
              </a:extLst>
            </p:cNvPr>
            <p:cNvSpPr txBox="1"/>
            <p:nvPr/>
          </p:nvSpPr>
          <p:spPr>
            <a:xfrm>
              <a:off x="8693191" y="2430790"/>
              <a:ext cx="141064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</a:lstStyle>
            <a:p>
              <a:r>
                <a:rPr lang="en-US" altLang="ja-JP" dirty="0"/>
                <a:t>d</a:t>
              </a:r>
              <a:endParaRPr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861BAD6C-30B2-44D4-A248-FD2E4E633955}"/>
                  </a:ext>
                </a:extLst>
              </p:cNvPr>
              <p:cNvSpPr txBox="1"/>
              <p:nvPr/>
            </p:nvSpPr>
            <p:spPr>
              <a:xfrm>
                <a:off x="5672384" y="4735536"/>
                <a:ext cx="19635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altLang="ja-JP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l-GR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861BAD6C-30B2-44D4-A248-FD2E4E63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84" y="4735536"/>
                <a:ext cx="196355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40455E45-97A6-44F1-A09D-3139DB671487}"/>
                  </a:ext>
                </a:extLst>
              </p:cNvPr>
              <p:cNvSpPr txBox="1"/>
              <p:nvPr/>
            </p:nvSpPr>
            <p:spPr>
              <a:xfrm>
                <a:off x="6349889" y="5461624"/>
                <a:ext cx="101790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40455E45-97A6-44F1-A09D-3139DB671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89" y="5461624"/>
                <a:ext cx="1017907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0" name="グループ化 299">
            <a:extLst>
              <a:ext uri="{FF2B5EF4-FFF2-40B4-BE49-F238E27FC236}">
                <a16:creationId xmlns:a16="http://schemas.microsoft.com/office/drawing/2014/main" id="{0C95E972-A586-4CB6-AB09-BC10DCEF1170}"/>
              </a:ext>
            </a:extLst>
          </p:cNvPr>
          <p:cNvGrpSpPr/>
          <p:nvPr/>
        </p:nvGrpSpPr>
        <p:grpSpPr>
          <a:xfrm>
            <a:off x="7222400" y="1439017"/>
            <a:ext cx="756285" cy="663470"/>
            <a:chOff x="9235440" y="3396561"/>
            <a:chExt cx="756285" cy="663470"/>
          </a:xfrm>
        </p:grpSpPr>
        <p:sp>
          <p:nvSpPr>
            <p:cNvPr id="286" name="アーチ 285">
              <a:extLst>
                <a:ext uri="{FF2B5EF4-FFF2-40B4-BE49-F238E27FC236}">
                  <a16:creationId xmlns:a16="http://schemas.microsoft.com/office/drawing/2014/main" id="{224745EF-9E7E-4517-8CA7-CAB8D3F6C76A}"/>
                </a:ext>
              </a:extLst>
            </p:cNvPr>
            <p:cNvSpPr/>
            <p:nvPr/>
          </p:nvSpPr>
          <p:spPr>
            <a:xfrm>
              <a:off x="9235440" y="3506100"/>
              <a:ext cx="553931" cy="553931"/>
            </a:xfrm>
            <a:prstGeom prst="blockArc">
              <a:avLst>
                <a:gd name="adj1" fmla="val 10800000"/>
                <a:gd name="adj2" fmla="val 21594020"/>
                <a:gd name="adj3" fmla="val 349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8" name="円弧 287">
              <a:extLst>
                <a:ext uri="{FF2B5EF4-FFF2-40B4-BE49-F238E27FC236}">
                  <a16:creationId xmlns:a16="http://schemas.microsoft.com/office/drawing/2014/main" id="{F63453FD-48C5-4B15-81A5-E4335A1F588B}"/>
                </a:ext>
              </a:extLst>
            </p:cNvPr>
            <p:cNvSpPr/>
            <p:nvPr/>
          </p:nvSpPr>
          <p:spPr>
            <a:xfrm>
              <a:off x="9433824" y="3396562"/>
              <a:ext cx="553931" cy="553931"/>
            </a:xfrm>
            <a:prstGeom prst="arc">
              <a:avLst>
                <a:gd name="adj1" fmla="val 15301424"/>
                <a:gd name="adj2" fmla="val 6161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弧 288">
              <a:extLst>
                <a:ext uri="{FF2B5EF4-FFF2-40B4-BE49-F238E27FC236}">
                  <a16:creationId xmlns:a16="http://schemas.microsoft.com/office/drawing/2014/main" id="{A965208A-1DB3-4C4E-969D-9296E556387A}"/>
                </a:ext>
              </a:extLst>
            </p:cNvPr>
            <p:cNvSpPr/>
            <p:nvPr/>
          </p:nvSpPr>
          <p:spPr>
            <a:xfrm>
              <a:off x="9433824" y="3396561"/>
              <a:ext cx="553931" cy="553931"/>
            </a:xfrm>
            <a:prstGeom prst="arc">
              <a:avLst>
                <a:gd name="adj1" fmla="val 10810481"/>
                <a:gd name="adj2" fmla="val 1267898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9373F100-88BB-4847-BB9C-44DD8A458E5E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 flipV="1">
              <a:off x="9374981" y="3405970"/>
              <a:ext cx="264235" cy="134950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8E59AD8-7F0D-4CE6-9561-B6AA5B45B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9371" y="3676650"/>
              <a:ext cx="202354" cy="111065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D2DCD655-2499-446A-9F9F-CA4E7A37D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4685" y="3667125"/>
              <a:ext cx="186971" cy="118400"/>
            </a:xfrm>
            <a:prstGeom prst="lin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7A26CCC2-0877-48AA-950F-4BE7A39AB206}"/>
              </a:ext>
            </a:extLst>
          </p:cNvPr>
          <p:cNvCxnSpPr>
            <a:cxnSpLocks/>
          </p:cNvCxnSpPr>
          <p:nvPr/>
        </p:nvCxnSpPr>
        <p:spPr>
          <a:xfrm>
            <a:off x="7791701" y="1850406"/>
            <a:ext cx="0" cy="21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D3677F79-BE29-4160-90FA-32F7AE5D11EC}"/>
              </a:ext>
            </a:extLst>
          </p:cNvPr>
          <p:cNvCxnSpPr>
            <a:cxnSpLocks/>
          </p:cNvCxnSpPr>
          <p:nvPr/>
        </p:nvCxnSpPr>
        <p:spPr>
          <a:xfrm>
            <a:off x="7984582" y="1743249"/>
            <a:ext cx="0" cy="21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矢印コネクタ 303">
            <a:extLst>
              <a:ext uri="{FF2B5EF4-FFF2-40B4-BE49-F238E27FC236}">
                <a16:creationId xmlns:a16="http://schemas.microsoft.com/office/drawing/2014/main" id="{AD48F54E-BCD3-49DD-9A1E-EB2C72BB23C8}"/>
              </a:ext>
            </a:extLst>
          </p:cNvPr>
          <p:cNvCxnSpPr>
            <a:cxnSpLocks/>
          </p:cNvCxnSpPr>
          <p:nvPr/>
        </p:nvCxnSpPr>
        <p:spPr>
          <a:xfrm flipV="1">
            <a:off x="7795294" y="1938943"/>
            <a:ext cx="189288" cy="95921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テキスト ボックス 309">
            <a:extLst>
              <a:ext uri="{FF2B5EF4-FFF2-40B4-BE49-F238E27FC236}">
                <a16:creationId xmlns:a16="http://schemas.microsoft.com/office/drawing/2014/main" id="{CC2ECE4C-D453-47CF-8195-458828F1A182}"/>
              </a:ext>
            </a:extLst>
          </p:cNvPr>
          <p:cNvSpPr txBox="1"/>
          <p:nvPr/>
        </p:nvSpPr>
        <p:spPr>
          <a:xfrm>
            <a:off x="7838234" y="1839508"/>
            <a:ext cx="78548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ja-JP"/>
            </a:defPPr>
            <a:lvl1pPr>
              <a:defRPr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en-US" altLang="ja-JP" sz="1000" dirty="0"/>
              <a:t>b</a:t>
            </a:r>
            <a:endParaRPr lang="ja-JP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D7494BFA-8368-4266-86D0-3E759ECDD568}"/>
                  </a:ext>
                </a:extLst>
              </p:cNvPr>
              <p:cNvSpPr txBox="1"/>
              <p:nvPr/>
            </p:nvSpPr>
            <p:spPr>
              <a:xfrm>
                <a:off x="9229357" y="5021146"/>
                <a:ext cx="1173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D7494BFA-8368-4266-86D0-3E759ECD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57" y="5021146"/>
                <a:ext cx="1173206" cy="369332"/>
              </a:xfrm>
              <a:prstGeom prst="rect">
                <a:avLst/>
              </a:prstGeom>
              <a:blipFill>
                <a:blip r:embed="rId8"/>
                <a:stretch>
                  <a:fillRect l="-2604" r="-2083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F20EB799-627E-4395-8CE6-2713B0296914}"/>
              </a:ext>
            </a:extLst>
          </p:cNvPr>
          <p:cNvSpPr txBox="1"/>
          <p:nvPr/>
        </p:nvSpPr>
        <p:spPr>
          <a:xfrm>
            <a:off x="8330536" y="5722887"/>
            <a:ext cx="302326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600" dirty="0"/>
              <a:t> </a:t>
            </a:r>
            <a:r>
              <a:rPr kumimoji="1" lang="ja-JP" altLang="en-US" sz="1600" dirty="0"/>
              <a:t>円周方向の応力は</a:t>
            </a:r>
            <a:r>
              <a:rPr lang="ja-JP" altLang="en-US" sz="1600" dirty="0"/>
              <a:t>、軸方向の</a:t>
            </a:r>
            <a:r>
              <a:rPr lang="en-US" altLang="ja-JP" sz="1600" dirty="0"/>
              <a:t>2</a:t>
            </a:r>
            <a:r>
              <a:rPr lang="ja-JP" altLang="en-US" sz="1600" dirty="0"/>
              <a:t>倍</a:t>
            </a:r>
            <a:endParaRPr kumimoji="1" lang="en-US" altLang="ja-JP" sz="1600" dirty="0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102093E-D5C9-4340-91C9-43B1E3C57AC6}"/>
              </a:ext>
            </a:extLst>
          </p:cNvPr>
          <p:cNvSpPr/>
          <p:nvPr/>
        </p:nvSpPr>
        <p:spPr>
          <a:xfrm>
            <a:off x="9305650" y="2809311"/>
            <a:ext cx="837127" cy="399245"/>
          </a:xfrm>
          <a:custGeom>
            <a:avLst/>
            <a:gdLst>
              <a:gd name="connsiteX0" fmla="*/ 837127 w 837127"/>
              <a:gd name="connsiteY0" fmla="*/ 0 h 399245"/>
              <a:gd name="connsiteX1" fmla="*/ 734096 w 837127"/>
              <a:gd name="connsiteY1" fmla="*/ 399245 h 399245"/>
              <a:gd name="connsiteX2" fmla="*/ 0 w 837127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127" h="399245">
                <a:moveTo>
                  <a:pt x="837127" y="0"/>
                </a:moveTo>
                <a:lnTo>
                  <a:pt x="734096" y="399245"/>
                </a:lnTo>
                <a:lnTo>
                  <a:pt x="0" y="39924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フリーフォーム: 図形 186">
            <a:extLst>
              <a:ext uri="{FF2B5EF4-FFF2-40B4-BE49-F238E27FC236}">
                <a16:creationId xmlns:a16="http://schemas.microsoft.com/office/drawing/2014/main" id="{152DB48E-457A-4BB7-AFA8-D82E01A2B80E}"/>
              </a:ext>
            </a:extLst>
          </p:cNvPr>
          <p:cNvSpPr/>
          <p:nvPr/>
        </p:nvSpPr>
        <p:spPr>
          <a:xfrm>
            <a:off x="6762151" y="5730778"/>
            <a:ext cx="837127" cy="399245"/>
          </a:xfrm>
          <a:custGeom>
            <a:avLst/>
            <a:gdLst>
              <a:gd name="connsiteX0" fmla="*/ 837127 w 837127"/>
              <a:gd name="connsiteY0" fmla="*/ 0 h 399245"/>
              <a:gd name="connsiteX1" fmla="*/ 734096 w 837127"/>
              <a:gd name="connsiteY1" fmla="*/ 399245 h 399245"/>
              <a:gd name="connsiteX2" fmla="*/ 0 w 837127"/>
              <a:gd name="connsiteY2" fmla="*/ 399245 h 3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127" h="399245">
                <a:moveTo>
                  <a:pt x="837127" y="0"/>
                </a:moveTo>
                <a:lnTo>
                  <a:pt x="734096" y="399245"/>
                </a:lnTo>
                <a:lnTo>
                  <a:pt x="0" y="39924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928020F3-CE4C-4AEB-9A92-2E9CDF072D5A}"/>
              </a:ext>
            </a:extLst>
          </p:cNvPr>
          <p:cNvSpPr txBox="1"/>
          <p:nvPr/>
        </p:nvSpPr>
        <p:spPr>
          <a:xfrm>
            <a:off x="2448177" y="1335105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ja-JP" altLang="en-US" u="sng" dirty="0"/>
              <a:t>円周方向</a:t>
            </a: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72A43AC4-6B99-4566-BA9E-75A44ECC188F}"/>
              </a:ext>
            </a:extLst>
          </p:cNvPr>
          <p:cNvSpPr txBox="1"/>
          <p:nvPr/>
        </p:nvSpPr>
        <p:spPr>
          <a:xfrm>
            <a:off x="2638650" y="416591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ja-JP" altLang="en-US" u="sng" dirty="0"/>
              <a:t>軸方向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087F41-8A7C-4DF8-A5A9-B04E0AE32206}"/>
              </a:ext>
            </a:extLst>
          </p:cNvPr>
          <p:cNvSpPr txBox="1"/>
          <p:nvPr/>
        </p:nvSpPr>
        <p:spPr>
          <a:xfrm>
            <a:off x="3350510" y="4246900"/>
            <a:ext cx="4868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：圧力は仕切板･鏡板･蓋にも作用</a:t>
            </a:r>
            <a:r>
              <a:rPr kumimoji="1" lang="ja-JP" altLang="en-US" sz="1100" dirty="0"/>
              <a:t>する </a:t>
            </a:r>
            <a:r>
              <a:rPr kumimoji="1" lang="en-US" altLang="ja-JP" sz="1100" dirty="0"/>
              <a:t>(</a:t>
            </a:r>
            <a:r>
              <a:rPr kumimoji="1" lang="ja-JP" altLang="en-US" sz="1100" dirty="0"/>
              <a:t>仕切板･鏡板･蓋に関しては次回</a:t>
            </a:r>
            <a:r>
              <a:rPr kumimoji="1" lang="en-US" altLang="ja-JP" sz="11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94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F4FE6-B52D-4D8A-B676-FD754E17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参考： </a:t>
            </a:r>
            <a:r>
              <a:rPr kumimoji="1" lang="ja-JP" altLang="en-US" dirty="0"/>
              <a:t>さまざまな応力の計算式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3BF5FFE-AAFB-4140-A23C-5A4A2521C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9585"/>
              </p:ext>
            </p:extLst>
          </p:nvPr>
        </p:nvGraphicFramePr>
        <p:xfrm>
          <a:off x="3338651" y="1203585"/>
          <a:ext cx="2820199" cy="249478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78517">
                  <a:extLst>
                    <a:ext uri="{9D8B030D-6E8A-4147-A177-3AD203B41FA5}">
                      <a16:colId xmlns:a16="http://schemas.microsoft.com/office/drawing/2014/main" val="2230210633"/>
                    </a:ext>
                  </a:extLst>
                </a:gridCol>
                <a:gridCol w="1141682">
                  <a:extLst>
                    <a:ext uri="{9D8B030D-6E8A-4147-A177-3AD203B41FA5}">
                      <a16:colId xmlns:a16="http://schemas.microsoft.com/office/drawing/2014/main" val="3477987829"/>
                    </a:ext>
                  </a:extLst>
                </a:gridCol>
              </a:tblGrid>
              <a:tr h="232816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y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extLst>
                  <a:ext uri="{0D108BD9-81ED-4DB2-BD59-A6C34878D82A}">
                    <a16:rowId xmlns:a16="http://schemas.microsoft.com/office/drawing/2014/main" val="4036582101"/>
                  </a:ext>
                </a:extLst>
              </a:tr>
              <a:tr h="232816"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solidFill>
                            <a:srgbClr val="0070C0"/>
                          </a:solidFill>
                          <a:latin typeface="Century" panose="02040604050505020304" pitchFamily="18" charset="0"/>
                        </a:rPr>
                        <a:t>外径の式</a:t>
                      </a:r>
                      <a:r>
                        <a:rPr kumimoji="1" lang="en-US" altLang="ja-JP" sz="1300" dirty="0">
                          <a:solidFill>
                            <a:srgbClr val="0070C0"/>
                          </a:solidFill>
                          <a:latin typeface="Century" panose="02040604050505020304" pitchFamily="18" charset="0"/>
                        </a:rPr>
                        <a:t>: Barlow</a:t>
                      </a:r>
                      <a:r>
                        <a:rPr kumimoji="1" lang="ja-JP" altLang="en-US" sz="1300" dirty="0">
                          <a:solidFill>
                            <a:srgbClr val="0070C0"/>
                          </a:solidFill>
                          <a:latin typeface="Century" panose="02040604050505020304" pitchFamily="18" charset="0"/>
                        </a:rPr>
                        <a:t>の公式</a:t>
                      </a:r>
                      <a:r>
                        <a:rPr kumimoji="1" lang="ja-JP" altLang="en-US" sz="1300" dirty="0">
                          <a:latin typeface="Century" panose="02040604050505020304" pitchFamily="18" charset="0"/>
                        </a:rPr>
                        <a:t> </a:t>
                      </a:r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(</a:t>
                      </a:r>
                      <a:r>
                        <a:rPr kumimoji="1" lang="ja-JP" altLang="en-US" sz="1300" dirty="0">
                          <a:latin typeface="Century" panose="02040604050505020304" pitchFamily="18" charset="0"/>
                        </a:rPr>
                        <a:t>前項</a:t>
                      </a:r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, JIS)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0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extLst>
                  <a:ext uri="{0D108BD9-81ED-4DB2-BD59-A6C34878D82A}">
                    <a16:rowId xmlns:a16="http://schemas.microsoft.com/office/drawing/2014/main" val="877163417"/>
                  </a:ext>
                </a:extLst>
              </a:tr>
              <a:tr h="232816">
                <a:tc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Lame</a:t>
                      </a:r>
                      <a:r>
                        <a:rPr kumimoji="1" lang="ja-JP" altLang="en-US" sz="1300" dirty="0">
                          <a:latin typeface="Century" panose="02040604050505020304" pitchFamily="18" charset="0"/>
                        </a:rPr>
                        <a:t>の式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-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extLst>
                  <a:ext uri="{0D108BD9-81ED-4DB2-BD59-A6C34878D82A}">
                    <a16:rowId xmlns:a16="http://schemas.microsoft.com/office/drawing/2014/main" val="3154888674"/>
                  </a:ext>
                </a:extLst>
              </a:tr>
              <a:tr h="232816"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Century" panose="02040604050505020304" pitchFamily="18" charset="0"/>
                        </a:rPr>
                        <a:t>修正 </a:t>
                      </a:r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Lame</a:t>
                      </a:r>
                      <a:r>
                        <a:rPr kumimoji="1" lang="ja-JP" altLang="en-US" sz="1300" dirty="0">
                          <a:latin typeface="Century" panose="02040604050505020304" pitchFamily="18" charset="0"/>
                        </a:rPr>
                        <a:t>の式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0.4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extLst>
                  <a:ext uri="{0D108BD9-81ED-4DB2-BD59-A6C34878D82A}">
                    <a16:rowId xmlns:a16="http://schemas.microsoft.com/office/drawing/2014/main" val="385618858"/>
                  </a:ext>
                </a:extLst>
              </a:tr>
              <a:tr h="232816"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Century" panose="02040604050505020304" pitchFamily="18" charset="0"/>
                        </a:rPr>
                        <a:t>内径の式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1.0</a:t>
                      </a:r>
                      <a:endParaRPr kumimoji="1" lang="en-US" altLang="ja-JP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extLst>
                  <a:ext uri="{0D108BD9-81ED-4DB2-BD59-A6C34878D82A}">
                    <a16:rowId xmlns:a16="http://schemas.microsoft.com/office/drawing/2014/main" val="368905317"/>
                  </a:ext>
                </a:extLst>
              </a:tr>
              <a:tr h="232816"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Century" panose="02040604050505020304" pitchFamily="18" charset="0"/>
                        </a:rPr>
                        <a:t>平均径の式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0.5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extLst>
                  <a:ext uri="{0D108BD9-81ED-4DB2-BD59-A6C34878D82A}">
                    <a16:rowId xmlns:a16="http://schemas.microsoft.com/office/drawing/2014/main" val="3028095005"/>
                  </a:ext>
                </a:extLst>
              </a:tr>
              <a:tr h="315329">
                <a:tc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Creep Common</a:t>
                      </a:r>
                      <a:r>
                        <a:rPr kumimoji="1" lang="ja-JP" altLang="en-US" sz="1300" dirty="0">
                          <a:latin typeface="Century" panose="02040604050505020304" pitchFamily="18" charset="0"/>
                        </a:rPr>
                        <a:t>の式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0.7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extLst>
                  <a:ext uri="{0D108BD9-81ED-4DB2-BD59-A6C34878D82A}">
                    <a16:rowId xmlns:a16="http://schemas.microsoft.com/office/drawing/2014/main" val="2010312354"/>
                  </a:ext>
                </a:extLst>
              </a:tr>
              <a:tr h="156355">
                <a:tc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ASME </a:t>
                      </a:r>
                      <a:r>
                        <a:rPr kumimoji="1" lang="ja-JP" altLang="en-US" sz="1300" dirty="0">
                          <a:latin typeface="Century" panose="02040604050505020304" pitchFamily="18" charset="0"/>
                        </a:rPr>
                        <a:t>の式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0.4</a:t>
                      </a:r>
                      <a:r>
                        <a:rPr kumimoji="1" lang="ja-JP" altLang="en-US" sz="1300" dirty="0">
                          <a:latin typeface="Century" panose="02040604050505020304" pitchFamily="18" charset="0"/>
                        </a:rPr>
                        <a:t>～</a:t>
                      </a:r>
                      <a:r>
                        <a:rPr kumimoji="1" lang="en-US" altLang="ja-JP" sz="1300" dirty="0">
                          <a:latin typeface="Century" panose="02040604050505020304" pitchFamily="18" charset="0"/>
                        </a:rPr>
                        <a:t>0.7</a:t>
                      </a:r>
                      <a:endParaRPr kumimoji="1" lang="ja-JP" altLang="en-US" sz="1300" dirty="0">
                        <a:latin typeface="Century" panose="02040604050505020304" pitchFamily="18" charset="0"/>
                        <a:ea typeface="+mn-ea"/>
                      </a:endParaRPr>
                    </a:p>
                  </a:txBody>
                  <a:tcPr marL="84928" marR="84928" marT="42464" marB="42464"/>
                </a:tc>
                <a:extLst>
                  <a:ext uri="{0D108BD9-81ED-4DB2-BD59-A6C34878D82A}">
                    <a16:rowId xmlns:a16="http://schemas.microsoft.com/office/drawing/2014/main" val="343779591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EB9721-68A1-4FEA-9B21-1718D33C9232}"/>
              </a:ext>
            </a:extLst>
          </p:cNvPr>
          <p:cNvSpPr txBox="1"/>
          <p:nvPr/>
        </p:nvSpPr>
        <p:spPr>
          <a:xfrm>
            <a:off x="937262" y="1035649"/>
            <a:ext cx="1851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整理された 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kumimoji="1" lang="ja-JP" altLang="en-US" u="sng" dirty="0"/>
              <a:t>応力計算式</a:t>
            </a:r>
            <a:endParaRPr lang="ja-JP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D7CA65-FB2F-48B5-AE7C-B607A67B355F}"/>
                  </a:ext>
                </a:extLst>
              </p:cNvPr>
              <p:cNvSpPr txBox="1"/>
              <p:nvPr/>
            </p:nvSpPr>
            <p:spPr>
              <a:xfrm>
                <a:off x="1163782" y="1824515"/>
                <a:ext cx="1722010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D7CA65-FB2F-48B5-AE7C-B607A67B3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2" y="1824515"/>
                <a:ext cx="1722010" cy="526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0736A3-4CFC-4588-BA9B-44A814A4F7BE}"/>
                  </a:ext>
                </a:extLst>
              </p:cNvPr>
              <p:cNvSpPr txBox="1"/>
              <p:nvPr/>
            </p:nvSpPr>
            <p:spPr>
              <a:xfrm>
                <a:off x="1195049" y="2753797"/>
                <a:ext cx="1593513" cy="565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0736A3-4CFC-4588-BA9B-44A814A4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49" y="2753797"/>
                <a:ext cx="1593513" cy="565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EEBCF603-64A5-4F54-A0FF-1D18B6920913}"/>
              </a:ext>
            </a:extLst>
          </p:cNvPr>
          <p:cNvGrpSpPr/>
          <p:nvPr/>
        </p:nvGrpSpPr>
        <p:grpSpPr>
          <a:xfrm>
            <a:off x="-1110202" y="3656699"/>
            <a:ext cx="3491738" cy="3138033"/>
            <a:chOff x="2050012" y="4013200"/>
            <a:chExt cx="3491738" cy="3138033"/>
          </a:xfrm>
        </p:grpSpPr>
        <p:sp>
          <p:nvSpPr>
            <p:cNvPr id="3" name="円弧 2">
              <a:extLst>
                <a:ext uri="{FF2B5EF4-FFF2-40B4-BE49-F238E27FC236}">
                  <a16:creationId xmlns:a16="http://schemas.microsoft.com/office/drawing/2014/main" id="{658ABFC2-9908-448B-B82B-FF6D84DDE655}"/>
                </a:ext>
              </a:extLst>
            </p:cNvPr>
            <p:cNvSpPr/>
            <p:nvPr/>
          </p:nvSpPr>
          <p:spPr>
            <a:xfrm>
              <a:off x="2050012" y="4376389"/>
              <a:ext cx="2596321" cy="2596321"/>
            </a:xfrm>
            <a:prstGeom prst="arc">
              <a:avLst>
                <a:gd name="adj1" fmla="val 18668567"/>
                <a:gd name="adj2" fmla="val 122997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C5D83F36-5E8B-4793-94EB-F9FCDB1E7811}"/>
                </a:ext>
              </a:extLst>
            </p:cNvPr>
            <p:cNvSpPr/>
            <p:nvPr/>
          </p:nvSpPr>
          <p:spPr>
            <a:xfrm>
              <a:off x="2083647" y="4157597"/>
              <a:ext cx="2993636" cy="2993636"/>
            </a:xfrm>
            <a:prstGeom prst="arc">
              <a:avLst>
                <a:gd name="adj1" fmla="val 18414592"/>
                <a:gd name="adj2" fmla="val 122997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0DC2212F-CDC0-4BA8-A58E-6059822BB3FE}"/>
                </a:ext>
              </a:extLst>
            </p:cNvPr>
            <p:cNvSpPr/>
            <p:nvPr/>
          </p:nvSpPr>
          <p:spPr>
            <a:xfrm>
              <a:off x="4563269" y="6108108"/>
              <a:ext cx="411957" cy="79004"/>
            </a:xfrm>
            <a:custGeom>
              <a:avLst/>
              <a:gdLst>
                <a:gd name="connsiteX0" fmla="*/ 0 w 211931"/>
                <a:gd name="connsiteY0" fmla="*/ 17552 h 76008"/>
                <a:gd name="connsiteX1" fmla="*/ 88106 w 211931"/>
                <a:gd name="connsiteY1" fmla="*/ 3264 h 76008"/>
                <a:gd name="connsiteX2" fmla="*/ 140494 w 211931"/>
                <a:gd name="connsiteY2" fmla="*/ 72321 h 76008"/>
                <a:gd name="connsiteX3" fmla="*/ 211931 w 211931"/>
                <a:gd name="connsiteY3" fmla="*/ 60414 h 76008"/>
                <a:gd name="connsiteX0" fmla="*/ 0 w 211931"/>
                <a:gd name="connsiteY0" fmla="*/ 17552 h 87382"/>
                <a:gd name="connsiteX1" fmla="*/ 88106 w 211931"/>
                <a:gd name="connsiteY1" fmla="*/ 3264 h 87382"/>
                <a:gd name="connsiteX2" fmla="*/ 140494 w 211931"/>
                <a:gd name="connsiteY2" fmla="*/ 72321 h 87382"/>
                <a:gd name="connsiteX3" fmla="*/ 211931 w 211931"/>
                <a:gd name="connsiteY3" fmla="*/ 83180 h 87382"/>
                <a:gd name="connsiteX0" fmla="*/ 0 w 211931"/>
                <a:gd name="connsiteY0" fmla="*/ 7014 h 76844"/>
                <a:gd name="connsiteX1" fmla="*/ 80962 w 211931"/>
                <a:gd name="connsiteY1" fmla="*/ 8987 h 76844"/>
                <a:gd name="connsiteX2" fmla="*/ 140494 w 211931"/>
                <a:gd name="connsiteY2" fmla="*/ 61783 h 76844"/>
                <a:gd name="connsiteX3" fmla="*/ 211931 w 211931"/>
                <a:gd name="connsiteY3" fmla="*/ 72642 h 76844"/>
                <a:gd name="connsiteX0" fmla="*/ 0 w 211931"/>
                <a:gd name="connsiteY0" fmla="*/ 7014 h 76844"/>
                <a:gd name="connsiteX1" fmla="*/ 80962 w 211931"/>
                <a:gd name="connsiteY1" fmla="*/ 8987 h 76844"/>
                <a:gd name="connsiteX2" fmla="*/ 135732 w 211931"/>
                <a:gd name="connsiteY2" fmla="*/ 61784 h 76844"/>
                <a:gd name="connsiteX3" fmla="*/ 211931 w 211931"/>
                <a:gd name="connsiteY3" fmla="*/ 72642 h 76844"/>
                <a:gd name="connsiteX0" fmla="*/ 0 w 214410"/>
                <a:gd name="connsiteY0" fmla="*/ 7014 h 68294"/>
                <a:gd name="connsiteX1" fmla="*/ 80962 w 214410"/>
                <a:gd name="connsiteY1" fmla="*/ 8987 h 68294"/>
                <a:gd name="connsiteX2" fmla="*/ 135732 w 214410"/>
                <a:gd name="connsiteY2" fmla="*/ 61784 h 68294"/>
                <a:gd name="connsiteX3" fmla="*/ 214410 w 214410"/>
                <a:gd name="connsiteY3" fmla="*/ 59522 h 68294"/>
                <a:gd name="connsiteX0" fmla="*/ 0 w 214410"/>
                <a:gd name="connsiteY0" fmla="*/ 14021 h 62182"/>
                <a:gd name="connsiteX1" fmla="*/ 80962 w 214410"/>
                <a:gd name="connsiteY1" fmla="*/ 2875 h 62182"/>
                <a:gd name="connsiteX2" fmla="*/ 135732 w 214410"/>
                <a:gd name="connsiteY2" fmla="*/ 55672 h 62182"/>
                <a:gd name="connsiteX3" fmla="*/ 214410 w 214410"/>
                <a:gd name="connsiteY3" fmla="*/ 53410 h 6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410" h="62182">
                  <a:moveTo>
                    <a:pt x="0" y="14021"/>
                  </a:moveTo>
                  <a:cubicBezTo>
                    <a:pt x="32345" y="2313"/>
                    <a:pt x="58340" y="-4067"/>
                    <a:pt x="80962" y="2875"/>
                  </a:cubicBezTo>
                  <a:cubicBezTo>
                    <a:pt x="103584" y="9817"/>
                    <a:pt x="115095" y="46147"/>
                    <a:pt x="135732" y="55672"/>
                  </a:cubicBezTo>
                  <a:cubicBezTo>
                    <a:pt x="156369" y="65197"/>
                    <a:pt x="189010" y="64126"/>
                    <a:pt x="214410" y="5341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02F5751-4651-4A42-B51A-69C71D578080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>
              <a:off x="4563269" y="6125922"/>
              <a:ext cx="6545" cy="2729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C5D41DD-E649-4D73-9763-6A1ED1130962}"/>
                </a:ext>
              </a:extLst>
            </p:cNvPr>
            <p:cNvCxnSpPr>
              <a:cxnSpLocks/>
            </p:cNvCxnSpPr>
            <p:nvPr/>
          </p:nvCxnSpPr>
          <p:spPr>
            <a:xfrm>
              <a:off x="4982968" y="6180109"/>
              <a:ext cx="6545" cy="269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58E901C3-E558-4489-9D08-7ACEFAB5284C}"/>
                </a:ext>
              </a:extLst>
            </p:cNvPr>
            <p:cNvSpPr/>
            <p:nvPr/>
          </p:nvSpPr>
          <p:spPr>
            <a:xfrm rot="18055191">
              <a:off x="4165026" y="4514037"/>
              <a:ext cx="348412" cy="119315"/>
            </a:xfrm>
            <a:custGeom>
              <a:avLst/>
              <a:gdLst>
                <a:gd name="connsiteX0" fmla="*/ 0 w 211931"/>
                <a:gd name="connsiteY0" fmla="*/ 17552 h 76008"/>
                <a:gd name="connsiteX1" fmla="*/ 88106 w 211931"/>
                <a:gd name="connsiteY1" fmla="*/ 3264 h 76008"/>
                <a:gd name="connsiteX2" fmla="*/ 140494 w 211931"/>
                <a:gd name="connsiteY2" fmla="*/ 72321 h 76008"/>
                <a:gd name="connsiteX3" fmla="*/ 211931 w 211931"/>
                <a:gd name="connsiteY3" fmla="*/ 60414 h 76008"/>
                <a:gd name="connsiteX0" fmla="*/ 0 w 211931"/>
                <a:gd name="connsiteY0" fmla="*/ 17552 h 87382"/>
                <a:gd name="connsiteX1" fmla="*/ 88106 w 211931"/>
                <a:gd name="connsiteY1" fmla="*/ 3264 h 87382"/>
                <a:gd name="connsiteX2" fmla="*/ 140494 w 211931"/>
                <a:gd name="connsiteY2" fmla="*/ 72321 h 87382"/>
                <a:gd name="connsiteX3" fmla="*/ 211931 w 211931"/>
                <a:gd name="connsiteY3" fmla="*/ 83180 h 87382"/>
                <a:gd name="connsiteX0" fmla="*/ 0 w 211931"/>
                <a:gd name="connsiteY0" fmla="*/ 7014 h 76844"/>
                <a:gd name="connsiteX1" fmla="*/ 80962 w 211931"/>
                <a:gd name="connsiteY1" fmla="*/ 8987 h 76844"/>
                <a:gd name="connsiteX2" fmla="*/ 140494 w 211931"/>
                <a:gd name="connsiteY2" fmla="*/ 61783 h 76844"/>
                <a:gd name="connsiteX3" fmla="*/ 211931 w 211931"/>
                <a:gd name="connsiteY3" fmla="*/ 72642 h 76844"/>
                <a:gd name="connsiteX0" fmla="*/ 0 w 211931"/>
                <a:gd name="connsiteY0" fmla="*/ 7014 h 76844"/>
                <a:gd name="connsiteX1" fmla="*/ 80962 w 211931"/>
                <a:gd name="connsiteY1" fmla="*/ 8987 h 76844"/>
                <a:gd name="connsiteX2" fmla="*/ 135732 w 211931"/>
                <a:gd name="connsiteY2" fmla="*/ 61784 h 76844"/>
                <a:gd name="connsiteX3" fmla="*/ 211931 w 211931"/>
                <a:gd name="connsiteY3" fmla="*/ 72642 h 7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76844">
                  <a:moveTo>
                    <a:pt x="0" y="7014"/>
                  </a:moveTo>
                  <a:cubicBezTo>
                    <a:pt x="32345" y="-4694"/>
                    <a:pt x="58340" y="-141"/>
                    <a:pt x="80962" y="8987"/>
                  </a:cubicBezTo>
                  <a:cubicBezTo>
                    <a:pt x="103584" y="18115"/>
                    <a:pt x="115095" y="52259"/>
                    <a:pt x="135732" y="61784"/>
                  </a:cubicBezTo>
                  <a:cubicBezTo>
                    <a:pt x="156369" y="71309"/>
                    <a:pt x="186531" y="83358"/>
                    <a:pt x="211931" y="72642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543EE25-B6E0-4A5F-AE7E-C6F4057CF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2304" y="4714311"/>
              <a:ext cx="360848" cy="22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C48A0317-52A7-4152-902B-2C311711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6050" y="4879880"/>
              <a:ext cx="409577" cy="210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B4475280-B666-4E0F-AEBA-AFE5CEB38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3425" y="5062543"/>
              <a:ext cx="499348" cy="196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BBC4134E-7DD7-4395-8C21-7C51FB202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826" y="5273767"/>
              <a:ext cx="505580" cy="15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46B8A1CA-3960-4954-946E-A0DE7D5EA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3688" y="5501948"/>
              <a:ext cx="535822" cy="83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8FE7DAE-18F2-474F-94F5-AD247164A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8450" y="5726487"/>
              <a:ext cx="533400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DE9B51BF-053C-4608-B6DF-10E8AB718A85}"/>
                </a:ext>
              </a:extLst>
            </p:cNvPr>
            <p:cNvCxnSpPr>
              <a:cxnSpLocks/>
            </p:cNvCxnSpPr>
            <p:nvPr/>
          </p:nvCxnSpPr>
          <p:spPr>
            <a:xfrm>
              <a:off x="4103688" y="5888412"/>
              <a:ext cx="506324" cy="36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1C5D04CF-0D2A-453B-A11C-55459933D48A}"/>
                </a:ext>
              </a:extLst>
            </p:cNvPr>
            <p:cNvCxnSpPr>
              <a:cxnSpLocks/>
            </p:cNvCxnSpPr>
            <p:nvPr/>
          </p:nvCxnSpPr>
          <p:spPr>
            <a:xfrm>
              <a:off x="4075113" y="6031287"/>
              <a:ext cx="488156" cy="59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8E988543-EA89-4E3B-A1C9-E86025F02504}"/>
                </a:ext>
              </a:extLst>
            </p:cNvPr>
            <p:cNvSpPr txBox="1"/>
            <p:nvPr/>
          </p:nvSpPr>
          <p:spPr>
            <a:xfrm>
              <a:off x="3667993" y="52850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kumimoji="1" lang="ja-JP" altLang="en-US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C570F044-76F1-4936-8993-CF9050429907}"/>
                </a:ext>
              </a:extLst>
            </p:cNvPr>
            <p:cNvGrpSpPr/>
            <p:nvPr/>
          </p:nvGrpSpPr>
          <p:grpSpPr>
            <a:xfrm>
              <a:off x="4361201" y="6140862"/>
              <a:ext cx="594195" cy="303416"/>
              <a:chOff x="4361201" y="6140862"/>
              <a:chExt cx="594195" cy="303416"/>
            </a:xfrm>
          </p:grpSpPr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E57F56C1-3DC7-4613-902D-63BFC0608A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1201" y="6141049"/>
                <a:ext cx="193674" cy="303229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1AC1F8F8-B70B-46A4-B2D6-D317FDB50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6750" y="6140862"/>
                <a:ext cx="176629" cy="276542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24C19E0-C76D-4A89-9DC2-7D3189A85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6925" y="6147280"/>
                <a:ext cx="156430" cy="244917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A6072018-F0AB-4E45-9A4F-563099BDF0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7575" y="6163796"/>
                <a:ext cx="127428" cy="199510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2397813-1934-4FE7-834E-38D039C79C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1400" y="6170967"/>
                <a:ext cx="103996" cy="162823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38600C94-E2A3-46AB-8D92-11BFC9BD9FBB}"/>
                </a:ext>
              </a:extLst>
            </p:cNvPr>
            <p:cNvGrpSpPr/>
            <p:nvPr/>
          </p:nvGrpSpPr>
          <p:grpSpPr>
            <a:xfrm>
              <a:off x="3894741" y="4368800"/>
              <a:ext cx="572739" cy="318255"/>
              <a:chOff x="3894741" y="4368800"/>
              <a:chExt cx="572739" cy="318255"/>
            </a:xfrm>
          </p:grpSpPr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95E4B938-FC15-4EB4-9BAF-72EF97AC7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94741" y="4465474"/>
                <a:ext cx="311078" cy="221581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26776B0C-15A2-409C-B269-06FA4292A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07509" y="4448175"/>
                <a:ext cx="265646" cy="189222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013E96D-8B05-472F-A9B2-9BE99CFD0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08275" y="4419600"/>
                <a:ext cx="230703" cy="164331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7034D5C6-9220-44C2-B742-747D6FCC3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3052" y="4397375"/>
                <a:ext cx="180177" cy="128341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625C5021-BC64-423C-8042-3C6739E5D1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35630" y="4368800"/>
                <a:ext cx="131850" cy="93918"/>
              </a:xfrm>
              <a:prstGeom prst="straightConnector1">
                <a:avLst/>
              </a:prstGeom>
              <a:ln w="19050">
                <a:solidFill>
                  <a:srgbClr val="FF00FF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C7E49E43-FDD3-435A-A20F-88FA37CF9288}"/>
                </a:ext>
              </a:extLst>
            </p:cNvPr>
            <p:cNvGrpSpPr/>
            <p:nvPr/>
          </p:nvGrpSpPr>
          <p:grpSpPr>
            <a:xfrm>
              <a:off x="4585104" y="5936028"/>
              <a:ext cx="397256" cy="198252"/>
              <a:chOff x="4569814" y="5906712"/>
              <a:chExt cx="397256" cy="198252"/>
            </a:xfrm>
          </p:grpSpPr>
          <p:cxnSp>
            <p:nvCxnSpPr>
              <p:cNvPr id="91" name="直線矢印コネクタ 90">
                <a:extLst>
                  <a:ext uri="{FF2B5EF4-FFF2-40B4-BE49-F238E27FC236}">
                    <a16:creationId xmlns:a16="http://schemas.microsoft.com/office/drawing/2014/main" id="{20E836E4-A7BA-4FBD-8E61-1AE832F52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9814" y="5906712"/>
                <a:ext cx="0" cy="198252"/>
              </a:xfrm>
              <a:prstGeom prst="straightConnector1">
                <a:avLst/>
              </a:prstGeom>
              <a:ln w="6350">
                <a:solidFill>
                  <a:srgbClr val="FFC0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D4BE92B1-B6CD-4A20-927C-9F50E67AB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9128" y="5906712"/>
                <a:ext cx="0" cy="198252"/>
              </a:xfrm>
              <a:prstGeom prst="straightConnector1">
                <a:avLst/>
              </a:prstGeom>
              <a:ln w="6350">
                <a:solidFill>
                  <a:srgbClr val="FFC0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C71C042A-41BF-433A-A2BC-D8D93DE40D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442" y="5906712"/>
                <a:ext cx="0" cy="198252"/>
              </a:xfrm>
              <a:prstGeom prst="straightConnector1">
                <a:avLst/>
              </a:prstGeom>
              <a:ln w="6350">
                <a:solidFill>
                  <a:srgbClr val="FFC0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6A274B98-3BC0-484F-88E5-1FBB7E438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7756" y="5906712"/>
                <a:ext cx="0" cy="198252"/>
              </a:xfrm>
              <a:prstGeom prst="straightConnector1">
                <a:avLst/>
              </a:prstGeom>
              <a:ln w="6350">
                <a:solidFill>
                  <a:srgbClr val="FFC0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FD21F057-3F1C-4232-9060-9D21A52C0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7070" y="5906712"/>
                <a:ext cx="0" cy="198252"/>
              </a:xfrm>
              <a:prstGeom prst="straightConnector1">
                <a:avLst/>
              </a:prstGeom>
              <a:ln w="6350">
                <a:solidFill>
                  <a:srgbClr val="FFC00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F03C1411-4025-4427-9BB4-978401CCA1A7}"/>
                </a:ext>
              </a:extLst>
            </p:cNvPr>
            <p:cNvGrpSpPr/>
            <p:nvPr/>
          </p:nvGrpSpPr>
          <p:grpSpPr>
            <a:xfrm>
              <a:off x="4223052" y="4269691"/>
              <a:ext cx="244198" cy="430417"/>
              <a:chOff x="4223052" y="4269691"/>
              <a:chExt cx="244198" cy="430417"/>
            </a:xfrm>
          </p:grpSpPr>
          <p:cxnSp>
            <p:nvCxnSpPr>
              <p:cNvPr id="100" name="直線矢印コネクタ 99">
                <a:extLst>
                  <a:ext uri="{FF2B5EF4-FFF2-40B4-BE49-F238E27FC236}">
                    <a16:creationId xmlns:a16="http://schemas.microsoft.com/office/drawing/2014/main" id="{3469F53D-8D1E-4CA5-909E-6F28DA4D29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3052" y="4501856"/>
                <a:ext cx="0" cy="198252"/>
              </a:xfrm>
              <a:prstGeom prst="straightConnector1">
                <a:avLst/>
              </a:prstGeom>
              <a:ln w="6350">
                <a:solidFill>
                  <a:schemeClr val="accent4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>
                <a:extLst>
                  <a:ext uri="{FF2B5EF4-FFF2-40B4-BE49-F238E27FC236}">
                    <a16:creationId xmlns:a16="http://schemas.microsoft.com/office/drawing/2014/main" id="{292ECFB7-A46D-49E7-B048-D433764238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3155" y="4437861"/>
                <a:ext cx="0" cy="198252"/>
              </a:xfrm>
              <a:prstGeom prst="straightConnector1">
                <a:avLst/>
              </a:prstGeom>
              <a:ln w="6350">
                <a:solidFill>
                  <a:schemeClr val="accent4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B2F9E070-1A87-4657-8AC5-7156D9E824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5630" y="4395731"/>
                <a:ext cx="0" cy="198252"/>
              </a:xfrm>
              <a:prstGeom prst="straightConnector1">
                <a:avLst/>
              </a:prstGeom>
              <a:ln w="6350">
                <a:solidFill>
                  <a:schemeClr val="accent4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8089844A-4E93-4510-AAE5-8530CCA66A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1555" y="4338735"/>
                <a:ext cx="0" cy="198252"/>
              </a:xfrm>
              <a:prstGeom prst="straightConnector1">
                <a:avLst/>
              </a:prstGeom>
              <a:ln w="6350">
                <a:solidFill>
                  <a:schemeClr val="accent4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84F6DC53-DD01-4018-B7A4-81F392C108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7250" y="4269691"/>
                <a:ext cx="0" cy="198252"/>
              </a:xfrm>
              <a:prstGeom prst="straightConnector1">
                <a:avLst/>
              </a:prstGeom>
              <a:ln w="6350">
                <a:solidFill>
                  <a:schemeClr val="accent4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8CEC63C1-F892-4B4E-A7F7-B33B15C02BC8}"/>
                    </a:ext>
                  </a:extLst>
                </p:cNvPr>
                <p:cNvSpPr txBox="1"/>
                <p:nvPr/>
              </p:nvSpPr>
              <p:spPr>
                <a:xfrm>
                  <a:off x="5106908" y="5846621"/>
                  <a:ext cx="4348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8CEC63C1-F892-4B4E-A7F7-B33B15C02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908" y="5846621"/>
                  <a:ext cx="43484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5EE5B49B-9271-461E-89A9-19B06D1F257B}"/>
                    </a:ext>
                  </a:extLst>
                </p:cNvPr>
                <p:cNvSpPr txBox="1"/>
                <p:nvPr/>
              </p:nvSpPr>
              <p:spPr>
                <a:xfrm>
                  <a:off x="4501661" y="4074646"/>
                  <a:ext cx="4348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5EE5B49B-9271-461E-89A9-19B06D1F2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661" y="4074646"/>
                  <a:ext cx="4348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AFA74F86-B8A2-4857-82EB-53FC0AD68F81}"/>
                    </a:ext>
                  </a:extLst>
                </p:cNvPr>
                <p:cNvSpPr txBox="1"/>
                <p:nvPr/>
              </p:nvSpPr>
              <p:spPr>
                <a:xfrm>
                  <a:off x="4184134" y="6478479"/>
                  <a:ext cx="4348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AFA74F86-B8A2-4857-82EB-53FC0AD68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134" y="6478479"/>
                  <a:ext cx="4348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F16A6B2A-34F2-47EA-8D3B-B3E853D8FCF7}"/>
                    </a:ext>
                  </a:extLst>
                </p:cNvPr>
                <p:cNvSpPr txBox="1"/>
                <p:nvPr/>
              </p:nvSpPr>
              <p:spPr>
                <a:xfrm>
                  <a:off x="3664075" y="4013200"/>
                  <a:ext cx="4348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F16A6B2A-34F2-47EA-8D3B-B3E853D8F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75" y="4013200"/>
                  <a:ext cx="4348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8C8BB407-A7AF-4436-B6D7-A9F51B948BA8}"/>
                  </a:ext>
                </a:extLst>
              </p:cNvPr>
              <p:cNvSpPr txBox="1"/>
              <p:nvPr/>
            </p:nvSpPr>
            <p:spPr>
              <a:xfrm>
                <a:off x="71162" y="6486955"/>
                <a:ext cx="3120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/>
                  <a:t>実際は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4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1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400" dirty="0"/>
                  <a:t>は一様ではなく分布がある</a:t>
                </a:r>
              </a:p>
            </p:txBody>
          </p:sp>
        </mc:Choice>
        <mc:Fallback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8C8BB407-A7AF-4436-B6D7-A9F51B948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" y="6486955"/>
                <a:ext cx="3120085" cy="307777"/>
              </a:xfrm>
              <a:prstGeom prst="rect">
                <a:avLst/>
              </a:prstGeom>
              <a:blipFill>
                <a:blip r:embed="rId9"/>
                <a:stretch>
                  <a:fillRect l="-587" t="-1961" b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>
            <a:extLst>
              <a:ext uri="{FF2B5EF4-FFF2-40B4-BE49-F238E27FC236}">
                <a16:creationId xmlns:a16="http://schemas.microsoft.com/office/drawing/2014/main" id="{23A3098D-B098-47BC-966C-FD68700EEF71}"/>
              </a:ext>
            </a:extLst>
          </p:cNvPr>
          <p:cNvSpPr/>
          <p:nvPr/>
        </p:nvSpPr>
        <p:spPr>
          <a:xfrm>
            <a:off x="3117930" y="2866903"/>
            <a:ext cx="189223" cy="18922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8E0564-564F-4036-9A30-6CDE859AB042}"/>
              </a:ext>
            </a:extLst>
          </p:cNvPr>
          <p:cNvSpPr txBox="1"/>
          <p:nvPr/>
        </p:nvSpPr>
        <p:spPr>
          <a:xfrm>
            <a:off x="6733269" y="5018994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平均径の式が最も妥当性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実験結果と合う</a:t>
            </a:r>
            <a:r>
              <a:rPr kumimoji="1" lang="en-US" altLang="ja-JP" sz="1400" dirty="0"/>
              <a:t>)</a:t>
            </a:r>
            <a:r>
              <a:rPr kumimoji="1" lang="ja-JP" altLang="en-US" dirty="0"/>
              <a:t>がある。</a:t>
            </a:r>
            <a:endParaRPr kumimoji="1" lang="en-US" altLang="ja-JP" dirty="0"/>
          </a:p>
          <a:p>
            <a:r>
              <a:rPr lang="ja-JP" altLang="en-US" dirty="0"/>
              <a:t>外径の式は過大な値となるが、設計には安全側で</a:t>
            </a:r>
            <a:endParaRPr lang="en-US" altLang="ja-JP" dirty="0"/>
          </a:p>
          <a:p>
            <a:r>
              <a:rPr lang="ja-JP" altLang="en-US" dirty="0"/>
              <a:t>ある</a:t>
            </a:r>
            <a:r>
              <a:rPr kumimoji="1" lang="ja-JP" altLang="en-US" dirty="0"/>
              <a:t>これを用いる。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764F78A-69EB-4909-8A92-5403573271B8}"/>
              </a:ext>
            </a:extLst>
          </p:cNvPr>
          <p:cNvSpPr/>
          <p:nvPr/>
        </p:nvSpPr>
        <p:spPr>
          <a:xfrm>
            <a:off x="6618456" y="4891064"/>
            <a:ext cx="5375503" cy="11299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F791465-3E2B-40F5-B3C2-4012452467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9631" y="1203585"/>
            <a:ext cx="4728587" cy="328312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4604B-771D-41ED-973E-55ACAC6374A3}"/>
              </a:ext>
            </a:extLst>
          </p:cNvPr>
          <p:cNvSpPr txBox="1"/>
          <p:nvPr/>
        </p:nvSpPr>
        <p:spPr>
          <a:xfrm>
            <a:off x="10199858" y="3500250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u="sng" dirty="0">
                <a:latin typeface="+mn-ea"/>
              </a:rPr>
              <a:t>参照型式</a:t>
            </a:r>
            <a:r>
              <a:rPr kumimoji="1" lang="en-US" altLang="ja-JP" sz="1100" u="sng" dirty="0">
                <a:latin typeface="+mn-ea"/>
              </a:rPr>
              <a:t>: 12TS-3S-RS</a:t>
            </a:r>
          </a:p>
          <a:p>
            <a:r>
              <a:rPr kumimoji="1" lang="en-US" altLang="ja-JP" sz="1100" dirty="0">
                <a:latin typeface="+mn-ea"/>
              </a:rPr>
              <a:t>             P = 0.49 MPa</a:t>
            </a:r>
          </a:p>
          <a:p>
            <a:r>
              <a:rPr kumimoji="1" lang="ja-JP" altLang="en-US" sz="1100" dirty="0">
                <a:latin typeface="+mn-ea"/>
              </a:rPr>
              <a:t>             </a:t>
            </a:r>
            <a:r>
              <a:rPr kumimoji="1" lang="en-US" altLang="ja-JP" sz="1100" dirty="0">
                <a:latin typeface="+mn-ea"/>
              </a:rPr>
              <a:t>D</a:t>
            </a:r>
            <a:r>
              <a:rPr kumimoji="1" lang="en-US" altLang="ja-JP" sz="1100" baseline="-25000" dirty="0">
                <a:latin typeface="+mn-ea"/>
              </a:rPr>
              <a:t>o</a:t>
            </a:r>
            <a:r>
              <a:rPr kumimoji="1" lang="en-US" altLang="ja-JP" sz="1100" dirty="0">
                <a:latin typeface="+mn-ea"/>
              </a:rPr>
              <a:t> = 355.6 mm</a:t>
            </a:r>
          </a:p>
          <a:p>
            <a:r>
              <a:rPr kumimoji="1" lang="ja-JP" altLang="en-US" sz="1100" dirty="0">
                <a:latin typeface="+mn-ea"/>
              </a:rPr>
              <a:t>              </a:t>
            </a:r>
            <a:r>
              <a:rPr kumimoji="1" lang="en-US" altLang="ja-JP" sz="1100" dirty="0">
                <a:latin typeface="+mn-ea"/>
              </a:rPr>
              <a:t>t  = 3 mm</a:t>
            </a:r>
            <a:endParaRPr kumimoji="1" lang="ja-JP" altLang="en-US" sz="1100" dirty="0">
              <a:latin typeface="+mn-ea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64056AD1-9756-4942-B374-4BAEEE9B5CA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2"/>
          <a:stretch/>
        </p:blipFill>
        <p:spPr>
          <a:xfrm>
            <a:off x="4065268" y="4139825"/>
            <a:ext cx="2104048" cy="2229511"/>
          </a:xfrm>
          <a:prstGeom prst="rect">
            <a:avLst/>
          </a:prstGeom>
        </p:spPr>
      </p:pic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60700197-FD72-4C6E-BE8B-3AEF6FC19075}"/>
              </a:ext>
            </a:extLst>
          </p:cNvPr>
          <p:cNvSpPr/>
          <p:nvPr/>
        </p:nvSpPr>
        <p:spPr>
          <a:xfrm rot="5133614">
            <a:off x="4816286" y="6302649"/>
            <a:ext cx="104997" cy="368370"/>
          </a:xfrm>
          <a:prstGeom prst="rightBrace">
            <a:avLst>
              <a:gd name="adj1" fmla="val 41728"/>
              <a:gd name="adj2" fmla="val 48467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090709-63B8-43E9-A41D-CE0E56638FD8}"/>
              </a:ext>
            </a:extLst>
          </p:cNvPr>
          <p:cNvSpPr txBox="1"/>
          <p:nvPr/>
        </p:nvSpPr>
        <p:spPr>
          <a:xfrm>
            <a:off x="4319151" y="6626521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+mn-ea"/>
              </a:rPr>
              <a:t>胴板厚</a:t>
            </a:r>
            <a:r>
              <a:rPr lang="en-US" altLang="ja-JP" sz="1100" dirty="0">
                <a:latin typeface="+mn-ea"/>
              </a:rPr>
              <a:t>-</a:t>
            </a:r>
            <a:r>
              <a:rPr lang="ja-JP" altLang="en-US" sz="1100" dirty="0">
                <a:latin typeface="+mn-ea"/>
              </a:rPr>
              <a:t>応力分布</a:t>
            </a:r>
            <a:endParaRPr kumimoji="1" lang="ja-JP" altLang="en-US" sz="1100" dirty="0">
              <a:latin typeface="+mn-ea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772165F-DAE8-40A4-B26B-84951B25B8D1}"/>
              </a:ext>
            </a:extLst>
          </p:cNvPr>
          <p:cNvSpPr txBox="1"/>
          <p:nvPr/>
        </p:nvSpPr>
        <p:spPr>
          <a:xfrm>
            <a:off x="5356061" y="6360241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(12TS-3S-RS)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91E01D23-2B05-46A5-9970-06B666159F0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7" r="27020"/>
          <a:stretch/>
        </p:blipFill>
        <p:spPr>
          <a:xfrm>
            <a:off x="2885792" y="4070597"/>
            <a:ext cx="792077" cy="1784394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99A1E1-5275-4252-A2A3-2AD35052D9B5}"/>
              </a:ext>
            </a:extLst>
          </p:cNvPr>
          <p:cNvSpPr/>
          <p:nvPr/>
        </p:nvSpPr>
        <p:spPr>
          <a:xfrm>
            <a:off x="3555350" y="4928849"/>
            <a:ext cx="99741" cy="99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D695F66-5828-438D-BAAD-DF22E12D889C}"/>
              </a:ext>
            </a:extLst>
          </p:cNvPr>
          <p:cNvCxnSpPr>
            <a:cxnSpLocks/>
          </p:cNvCxnSpPr>
          <p:nvPr/>
        </p:nvCxnSpPr>
        <p:spPr>
          <a:xfrm flipV="1">
            <a:off x="3555350" y="4153136"/>
            <a:ext cx="505086" cy="775714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CB395C7-21E5-4557-8469-73B22CDB422D}"/>
              </a:ext>
            </a:extLst>
          </p:cNvPr>
          <p:cNvCxnSpPr>
            <a:cxnSpLocks/>
          </p:cNvCxnSpPr>
          <p:nvPr/>
        </p:nvCxnSpPr>
        <p:spPr>
          <a:xfrm>
            <a:off x="3555350" y="5024312"/>
            <a:ext cx="505086" cy="1338286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3610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E31D2-8B94-4C13-A725-846A85D8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濾過器</a:t>
            </a:r>
            <a:r>
              <a:rPr lang="en-US" altLang="ja-JP" dirty="0"/>
              <a:t>G </a:t>
            </a:r>
            <a:r>
              <a:rPr lang="ja-JP" altLang="en-US" dirty="0"/>
              <a:t>のハウジング設計実績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FD21A2-987D-499D-BBAC-5A38B19A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8" y="1469562"/>
            <a:ext cx="5747606" cy="344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988B165-42E6-487D-B4A3-35AF68FB4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88" y="1469562"/>
            <a:ext cx="5747606" cy="3451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EB5D89-6925-4A58-A144-9942C65D4691}"/>
              </a:ext>
            </a:extLst>
          </p:cNvPr>
          <p:cNvSpPr txBox="1"/>
          <p:nvPr/>
        </p:nvSpPr>
        <p:spPr>
          <a:xfrm>
            <a:off x="456517" y="76633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集計 </a:t>
            </a:r>
            <a:r>
              <a:rPr lang="en-US" altLang="ja-JP" dirty="0"/>
              <a:t>(</a:t>
            </a:r>
            <a:r>
              <a:rPr kumimoji="1" lang="ja-JP" altLang="en-US" dirty="0"/>
              <a:t>見積</a:t>
            </a:r>
            <a:r>
              <a:rPr kumimoji="1" lang="en-US" altLang="ja-JP" dirty="0"/>
              <a:t>No.</a:t>
            </a:r>
            <a:r>
              <a:rPr kumimoji="1" lang="ja-JP" altLang="en-US" dirty="0"/>
              <a:t>別</a:t>
            </a:r>
            <a:r>
              <a:rPr kumimoji="1" lang="en-US" altLang="ja-JP" dirty="0"/>
              <a:t>)</a:t>
            </a:r>
            <a:r>
              <a:rPr kumimoji="1" lang="ja-JP" altLang="en-US" dirty="0"/>
              <a:t> ：　</a:t>
            </a:r>
            <a:r>
              <a:rPr kumimoji="1" lang="en-US" altLang="ja-JP" dirty="0"/>
              <a:t>‘20.8.5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‘20.9.16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EE8C107-DB8F-4A4D-9B15-E021B9CAE401}"/>
                  </a:ext>
                </a:extLst>
              </p:cNvPr>
              <p:cNvSpPr txBox="1"/>
              <p:nvPr/>
            </p:nvSpPr>
            <p:spPr>
              <a:xfrm>
                <a:off x="2732286" y="5114606"/>
                <a:ext cx="731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EE8C107-DB8F-4A4D-9B15-E021B9CAE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286" y="5114606"/>
                <a:ext cx="731611" cy="276999"/>
              </a:xfrm>
              <a:prstGeom prst="rect">
                <a:avLst/>
              </a:prstGeom>
              <a:blipFill>
                <a:blip r:embed="rId4"/>
                <a:stretch>
                  <a:fillRect l="-4167" r="-583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66AED45-3F39-40EC-9A28-B3154B976C61}"/>
                  </a:ext>
                </a:extLst>
              </p:cNvPr>
              <p:cNvSpPr txBox="1"/>
              <p:nvPr/>
            </p:nvSpPr>
            <p:spPr>
              <a:xfrm>
                <a:off x="8806613" y="5114606"/>
                <a:ext cx="774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66AED45-3F39-40EC-9A28-B3154B97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613" y="5114606"/>
                <a:ext cx="774956" cy="276999"/>
              </a:xfrm>
              <a:prstGeom prst="rect">
                <a:avLst/>
              </a:prstGeom>
              <a:blipFill>
                <a:blip r:embed="rId5"/>
                <a:stretch>
                  <a:fillRect l="-3937" r="-629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E794E8C2-18C9-4AB2-BE12-4662DE3B1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88" y="1465231"/>
            <a:ext cx="5747607" cy="34518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6FC8248-97A8-4D32-8FEB-3E8D7F679870}"/>
              </a:ext>
            </a:extLst>
          </p:cNvPr>
          <p:cNvCxnSpPr>
            <a:cxnSpLocks/>
          </p:cNvCxnSpPr>
          <p:nvPr/>
        </p:nvCxnSpPr>
        <p:spPr>
          <a:xfrm flipH="1">
            <a:off x="2675787" y="5388438"/>
            <a:ext cx="8446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6575660-8330-4DD2-A043-0FEA3D2E59F7}"/>
              </a:ext>
            </a:extLst>
          </p:cNvPr>
          <p:cNvCxnSpPr>
            <a:cxnSpLocks/>
          </p:cNvCxnSpPr>
          <p:nvPr/>
        </p:nvCxnSpPr>
        <p:spPr>
          <a:xfrm flipH="1">
            <a:off x="8771787" y="5388438"/>
            <a:ext cx="8446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598D715-9549-4B07-B3DD-B8324DA1C4DA}"/>
                  </a:ext>
                </a:extLst>
              </p:cNvPr>
              <p:cNvSpPr txBox="1"/>
              <p:nvPr/>
            </p:nvSpPr>
            <p:spPr>
              <a:xfrm>
                <a:off x="10844846" y="5578803"/>
                <a:ext cx="101790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598D715-9549-4B07-B3DD-B8324DA1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846" y="5578803"/>
                <a:ext cx="1017907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1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C043E-B63B-4BF4-A7E6-1EF58F64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引用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481FA6-CF55-4373-9251-DC1962B9B82D}"/>
              </a:ext>
            </a:extLst>
          </p:cNvPr>
          <p:cNvSpPr txBox="1"/>
          <p:nvPr/>
        </p:nvSpPr>
        <p:spPr>
          <a:xfrm>
            <a:off x="621322" y="1220446"/>
            <a:ext cx="1097280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・島岡三義　高等専門学校における材料力学教育　工学教育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(J. of JSEE), (2005),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53-4</a:t>
            </a: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・亀山　寛　材料力学の初歩的概念に関する学習内容の確立(1)　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静岡大学教育学部研究報告</a:t>
            </a:r>
            <a:r>
              <a:rPr lang="en-US" altLang="zh-CN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教科教育学篇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(1981)</a:t>
            </a:r>
            <a:endParaRPr lang="en-US" altLang="zh-CN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・竹園茂男　基礎材料力学第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刷　朝倉書店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(1992)</a:t>
            </a: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・小寺沢良一　内圧管のクリープおよび破壊試験結果と設計基準　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高圧力第</a:t>
            </a:r>
            <a:r>
              <a:rPr lang="en-US" altLang="zh-CN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巻第</a:t>
            </a:r>
            <a:r>
              <a:rPr lang="en-US" altLang="zh-CN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号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(1965)</a:t>
            </a:r>
            <a:endParaRPr lang="en-US" altLang="zh-CN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654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821170CDE226C4E95CBE3571C974002" ma:contentTypeVersion="0" ma:contentTypeDescription="新しいドキュメントを作成します。" ma:contentTypeScope="" ma:versionID="8ba5fe86facb89e32ce90662b4b009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984816c3dba53e5e0a6bf8ed59ae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BB0A22-64F9-431D-A102-1F0A0370A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6E897F-0179-4409-B6BA-0B27A68CB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D5EAB3-BC3B-4B38-89E7-AB23E9DDB4C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867</Words>
  <Application>Microsoft Office PowerPoint</Application>
  <PresentationFormat>ワイド画面</PresentationFormat>
  <Paragraphs>146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メイリオ</vt:lpstr>
      <vt:lpstr>游ゴシック</vt:lpstr>
      <vt:lpstr>Arial</vt:lpstr>
      <vt:lpstr>Calibri</vt:lpstr>
      <vt:lpstr>Cambria Math</vt:lpstr>
      <vt:lpstr>Century</vt:lpstr>
      <vt:lpstr>Office テーマ</vt:lpstr>
      <vt:lpstr>濾過器設計のための材料力学概論 1</vt:lpstr>
      <vt:lpstr>本書の 材料力学の 分野</vt:lpstr>
      <vt:lpstr>最初におことわり： 材料力学の範囲 1</vt:lpstr>
      <vt:lpstr>力を受けた金属の挙動</vt:lpstr>
      <vt:lpstr>最初におことわり： 材料力学の範囲 2</vt:lpstr>
      <vt:lpstr>フープ応力 (周方向応力) について</vt:lpstr>
      <vt:lpstr>参考： さまざまな応力の計算式</vt:lpstr>
      <vt:lpstr>濾過器G のハウジング設計実績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伸行</dc:creator>
  <cp:lastModifiedBy>阿部 伸行</cp:lastModifiedBy>
  <cp:revision>264</cp:revision>
  <cp:lastPrinted>2021-01-21T09:43:48Z</cp:lastPrinted>
  <dcterms:created xsi:type="dcterms:W3CDTF">2020-08-17T23:45:28Z</dcterms:created>
  <dcterms:modified xsi:type="dcterms:W3CDTF">2021-01-22T00:02:23Z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0x010100C821170CDE226C4E95CBE3571C974002</vt:lpwstr>
  </property>
</Properties>
</file>