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a8c2b6a5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a8c2b6a5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a8c2b6a5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a8c2b6a5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a8c2b6a5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a8c2b6a5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a8c2b6a5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a8c2b6a5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b28147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b28147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b28147d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b28147d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b28147d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b28147d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b28147d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b28147d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b28147d8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b28147d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b28147d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b28147d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a8c2b6a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a8c2b6a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b28147d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b28147d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a8c2b6a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a8c2b6a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a8c2b6a5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a8c2b6a5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a8c2b6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a8c2b6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a8c2b6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a8c2b6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a8c2b6a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a8c2b6a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a8c2b6a5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a8c2b6a5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a8c2b6a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a8c2b6a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a8c2b6a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a8c2b6a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2052600"/>
          </a:xfrm>
          <a:prstGeom prst="rect">
            <a:avLst/>
          </a:prstGeom>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None/>
            </a:pPr>
            <a:r>
              <a:rPr lang="pt-BR" sz="7200">
                <a:solidFill>
                  <a:schemeClr val="dk1"/>
                </a:solidFill>
                <a:latin typeface="Times New Roman"/>
                <a:ea typeface="Times New Roman"/>
                <a:cs typeface="Times New Roman"/>
                <a:sym typeface="Times New Roman"/>
              </a:rPr>
              <a:t>Ana Laura Moraes De Donato RA00275076</a:t>
            </a:r>
            <a:endParaRPr sz="7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pt-BR" sz="7200">
                <a:solidFill>
                  <a:schemeClr val="dk1"/>
                </a:solidFill>
                <a:latin typeface="Times New Roman"/>
                <a:ea typeface="Times New Roman"/>
                <a:cs typeface="Times New Roman"/>
                <a:sym typeface="Times New Roman"/>
              </a:rPr>
              <a:t>Pedro Coltro do Carmo RA00275090</a:t>
            </a:r>
            <a:endParaRPr sz="7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pt-BR" sz="7200">
                <a:solidFill>
                  <a:schemeClr val="dk1"/>
                </a:solidFill>
                <a:latin typeface="Times New Roman"/>
                <a:ea typeface="Times New Roman"/>
                <a:cs typeface="Times New Roman"/>
                <a:sym typeface="Times New Roman"/>
              </a:rPr>
              <a:t>Matheus do Amaral Genta Mansano RA00277871</a:t>
            </a:r>
            <a:endParaRPr sz="7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275"/>
              <a:buFont typeface="Arial"/>
              <a:buNone/>
            </a:pPr>
            <a:r>
              <a:rPr lang="pt-BR" sz="7200">
                <a:solidFill>
                  <a:schemeClr val="dk1"/>
                </a:solidFill>
                <a:latin typeface="Times New Roman"/>
                <a:ea typeface="Times New Roman"/>
                <a:cs typeface="Times New Roman"/>
                <a:sym typeface="Times New Roman"/>
              </a:rPr>
              <a:t>João Eraldo da Silveira Miguel RA00096399</a:t>
            </a:r>
            <a:endParaRPr sz="72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32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94825" y="79950"/>
            <a:ext cx="598075" cy="953998"/>
          </a:xfrm>
          <a:prstGeom prst="rect">
            <a:avLst/>
          </a:prstGeom>
          <a:noFill/>
          <a:ln>
            <a:noFill/>
          </a:ln>
        </p:spPr>
      </p:pic>
      <p:sp>
        <p:nvSpPr>
          <p:cNvPr id="56" name="Google Shape;56;p13"/>
          <p:cNvSpPr txBox="1"/>
          <p:nvPr/>
        </p:nvSpPr>
        <p:spPr>
          <a:xfrm>
            <a:off x="311700" y="572975"/>
            <a:ext cx="8520600" cy="19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5900">
                <a:latin typeface="Times New Roman"/>
                <a:ea typeface="Times New Roman"/>
                <a:cs typeface="Times New Roman"/>
                <a:sym typeface="Times New Roman"/>
              </a:rPr>
              <a:t>RMI</a:t>
            </a:r>
            <a:endParaRPr sz="5900">
              <a:latin typeface="Times New Roman"/>
              <a:ea typeface="Times New Roman"/>
              <a:cs typeface="Times New Roman"/>
              <a:sym typeface="Times New Roman"/>
            </a:endParaRPr>
          </a:p>
          <a:p>
            <a:pPr indent="0" lvl="0" marL="0" rtl="0" algn="ctr">
              <a:spcBef>
                <a:spcPts val="0"/>
              </a:spcBef>
              <a:spcAft>
                <a:spcPts val="0"/>
              </a:spcAft>
              <a:buNone/>
            </a:pPr>
            <a:r>
              <a:rPr lang="pt-BR" sz="5900">
                <a:latin typeface="Times New Roman"/>
                <a:ea typeface="Times New Roman"/>
                <a:cs typeface="Times New Roman"/>
                <a:sym typeface="Times New Roman"/>
              </a:rPr>
              <a:t>Remote Method Invocation</a:t>
            </a:r>
            <a:endParaRPr sz="5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Desv</a:t>
            </a:r>
            <a:r>
              <a:rPr lang="pt-BR">
                <a:latin typeface="Times New Roman"/>
                <a:ea typeface="Times New Roman"/>
                <a:cs typeface="Times New Roman"/>
                <a:sym typeface="Times New Roman"/>
              </a:rPr>
              <a:t>antagens</a:t>
            </a:r>
            <a:endParaRPr>
              <a:latin typeface="Times New Roman"/>
              <a:ea typeface="Times New Roman"/>
              <a:cs typeface="Times New Roman"/>
              <a:sym typeface="Times New Roman"/>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Dependência da Rede: O RMI depende de uma rede funcional, e problemas de conectividade podem afetar a comunicação.​</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Compatibilidade entre Versões: Alterações nas interfaces de objetos remotos podem causar problemas de compatibilidade entre versões, exigindo cuidados na evolução dos sistemas.​</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Complexidade de Gerenciamento: A gestão de objetos remotos registrados pode se tornar complexa em sistemas grandes.​</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119" name="Google Shape;119;p22"/>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Desvantagens</a:t>
            </a:r>
            <a:endParaRPr>
              <a:latin typeface="Times New Roman"/>
              <a:ea typeface="Times New Roman"/>
              <a:cs typeface="Times New Roman"/>
              <a:sym typeface="Times New Roman"/>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Limitação de Tipos de Dados: O RMI é otimizado para objetos Java e pode não suportar tipos de dados complexos ou personalizados de maneira eficiente.​</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Limitações de Linguagem: O RMI é específico para a linguagem Java, o que significa que a comunicação com sistemas não-Java pode ser complicada.​</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Complexidade da Configuração: Configurar e iniciar o registro RMI e configurar os objetos remotos pode ser uma tarefa complexa e requer um conhecimento mais avançado.​</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126" name="Google Shape;126;p23"/>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Desvantagens</a:t>
            </a:r>
            <a:endParaRPr>
              <a:latin typeface="Times New Roman"/>
              <a:ea typeface="Times New Roman"/>
              <a:cs typeface="Times New Roman"/>
              <a:sym typeface="Times New Roman"/>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Problemas de Desempenho: Em comparação com tecnologias mais leves, como HTTP, o RMI pode ter uma sobrecarga de desempenho devido à serialização e deserialização de objetos.​</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133" name="Google Shape;133;p24"/>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rodando</a:t>
            </a:r>
            <a:endParaRPr>
              <a:latin typeface="Times New Roman"/>
              <a:ea typeface="Times New Roman"/>
              <a:cs typeface="Times New Roman"/>
              <a:sym typeface="Times New Roman"/>
            </a:endParaRPr>
          </a:p>
        </p:txBody>
      </p:sp>
      <p:pic>
        <p:nvPicPr>
          <p:cNvPr id="139" name="Google Shape;139;p25"/>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40" name="Google Shape;140;p25"/>
          <p:cNvPicPr preferRelativeResize="0"/>
          <p:nvPr/>
        </p:nvPicPr>
        <p:blipFill>
          <a:blip r:embed="rId4">
            <a:alphaModFix/>
          </a:blip>
          <a:stretch>
            <a:fillRect/>
          </a:stretch>
        </p:blipFill>
        <p:spPr>
          <a:xfrm>
            <a:off x="2042025" y="1017650"/>
            <a:ext cx="5059958" cy="3821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rodando</a:t>
            </a:r>
            <a:endParaRPr>
              <a:latin typeface="Times New Roman"/>
              <a:ea typeface="Times New Roman"/>
              <a:cs typeface="Times New Roman"/>
              <a:sym typeface="Times New Roman"/>
            </a:endParaRPr>
          </a:p>
        </p:txBody>
      </p:sp>
      <p:pic>
        <p:nvPicPr>
          <p:cNvPr id="146" name="Google Shape;146;p26"/>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47" name="Google Shape;147;p26"/>
          <p:cNvPicPr preferRelativeResize="0"/>
          <p:nvPr/>
        </p:nvPicPr>
        <p:blipFill>
          <a:blip r:embed="rId4">
            <a:alphaModFix/>
          </a:blip>
          <a:stretch>
            <a:fillRect/>
          </a:stretch>
        </p:blipFill>
        <p:spPr>
          <a:xfrm>
            <a:off x="2035500" y="1017650"/>
            <a:ext cx="5073000" cy="3821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rodando</a:t>
            </a:r>
            <a:endParaRPr>
              <a:latin typeface="Times New Roman"/>
              <a:ea typeface="Times New Roman"/>
              <a:cs typeface="Times New Roman"/>
              <a:sym typeface="Times New Roman"/>
            </a:endParaRPr>
          </a:p>
        </p:txBody>
      </p:sp>
      <p:pic>
        <p:nvPicPr>
          <p:cNvPr id="153" name="Google Shape;153;p27"/>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54" name="Google Shape;154;p27"/>
          <p:cNvPicPr preferRelativeResize="0"/>
          <p:nvPr/>
        </p:nvPicPr>
        <p:blipFill>
          <a:blip r:embed="rId4">
            <a:alphaModFix/>
          </a:blip>
          <a:stretch>
            <a:fillRect/>
          </a:stretch>
        </p:blipFill>
        <p:spPr>
          <a:xfrm>
            <a:off x="152400" y="1245048"/>
            <a:ext cx="8839199" cy="2849652"/>
          </a:xfrm>
          <a:prstGeom prst="rect">
            <a:avLst/>
          </a:prstGeom>
          <a:noFill/>
          <a:ln>
            <a:noFill/>
          </a:ln>
        </p:spPr>
      </p:pic>
      <p:sp>
        <p:nvSpPr>
          <p:cNvPr id="155" name="Google Shape;155;p27"/>
          <p:cNvSpPr/>
          <p:nvPr/>
        </p:nvSpPr>
        <p:spPr>
          <a:xfrm rot="10800000">
            <a:off x="2550850" y="2491800"/>
            <a:ext cx="1399200" cy="159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rodando</a:t>
            </a:r>
            <a:endParaRPr>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62" name="Google Shape;162;p28"/>
          <p:cNvPicPr preferRelativeResize="0"/>
          <p:nvPr/>
        </p:nvPicPr>
        <p:blipFill>
          <a:blip r:embed="rId4">
            <a:alphaModFix/>
          </a:blip>
          <a:stretch>
            <a:fillRect/>
          </a:stretch>
        </p:blipFill>
        <p:spPr>
          <a:xfrm>
            <a:off x="2045175" y="1017650"/>
            <a:ext cx="5053648" cy="3821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Código - GradeServiceImpl</a:t>
            </a:r>
            <a:endParaRPr>
              <a:latin typeface="Times New Roman"/>
              <a:ea typeface="Times New Roman"/>
              <a:cs typeface="Times New Roman"/>
              <a:sym typeface="Times New Roman"/>
            </a:endParaRPr>
          </a:p>
        </p:txBody>
      </p:sp>
      <p:pic>
        <p:nvPicPr>
          <p:cNvPr id="168" name="Google Shape;168;p29"/>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69" name="Google Shape;169;p29"/>
          <p:cNvPicPr preferRelativeResize="0"/>
          <p:nvPr/>
        </p:nvPicPr>
        <p:blipFill rotWithShape="1">
          <a:blip r:embed="rId4">
            <a:alphaModFix/>
          </a:blip>
          <a:srcRect b="0" l="0" r="52278" t="0"/>
          <a:stretch/>
        </p:blipFill>
        <p:spPr>
          <a:xfrm>
            <a:off x="2272200" y="1092650"/>
            <a:ext cx="4599602" cy="370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Código - GradeService</a:t>
            </a:r>
            <a:endParaRPr>
              <a:latin typeface="Times New Roman"/>
              <a:ea typeface="Times New Roman"/>
              <a:cs typeface="Times New Roman"/>
              <a:sym typeface="Times New Roman"/>
            </a:endParaRPr>
          </a:p>
        </p:txBody>
      </p:sp>
      <p:pic>
        <p:nvPicPr>
          <p:cNvPr id="175" name="Google Shape;175;p30"/>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76" name="Google Shape;176;p30"/>
          <p:cNvPicPr preferRelativeResize="0"/>
          <p:nvPr/>
        </p:nvPicPr>
        <p:blipFill rotWithShape="1">
          <a:blip r:embed="rId4">
            <a:alphaModFix/>
          </a:blip>
          <a:srcRect b="0" l="0" r="42176" t="0"/>
          <a:stretch/>
        </p:blipFill>
        <p:spPr>
          <a:xfrm>
            <a:off x="152400" y="1245050"/>
            <a:ext cx="8687482" cy="132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Código - RMIServer</a:t>
            </a:r>
            <a:endParaRPr>
              <a:latin typeface="Times New Roman"/>
              <a:ea typeface="Times New Roman"/>
              <a:cs typeface="Times New Roman"/>
              <a:sym typeface="Times New Roman"/>
            </a:endParaRPr>
          </a:p>
        </p:txBody>
      </p:sp>
      <p:pic>
        <p:nvPicPr>
          <p:cNvPr id="182" name="Google Shape;182;p31"/>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83" name="Google Shape;183;p31"/>
          <p:cNvPicPr preferRelativeResize="0"/>
          <p:nvPr/>
        </p:nvPicPr>
        <p:blipFill rotWithShape="1">
          <a:blip r:embed="rId4">
            <a:alphaModFix/>
          </a:blip>
          <a:srcRect b="0" l="0" r="61624" t="0"/>
          <a:stretch/>
        </p:blipFill>
        <p:spPr>
          <a:xfrm>
            <a:off x="1256950" y="1092650"/>
            <a:ext cx="6884698" cy="396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a:t>
            </a:r>
            <a:endParaRPr>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RMI (</a:t>
            </a:r>
            <a:r>
              <a:rPr i="1" lang="pt-BR">
                <a:solidFill>
                  <a:schemeClr val="dk1"/>
                </a:solidFill>
                <a:latin typeface="Times New Roman"/>
                <a:ea typeface="Times New Roman"/>
                <a:cs typeface="Times New Roman"/>
                <a:sym typeface="Times New Roman"/>
              </a:rPr>
              <a:t>Remote Method Invocation</a:t>
            </a:r>
            <a:r>
              <a:rPr lang="pt-BR">
                <a:solidFill>
                  <a:schemeClr val="dk1"/>
                </a:solidFill>
                <a:latin typeface="Times New Roman"/>
                <a:ea typeface="Times New Roman"/>
                <a:cs typeface="Times New Roman"/>
                <a:sym typeface="Times New Roman"/>
              </a:rPr>
              <a:t>) é uma tecnologia utilizada para permitir que objetos em um programa Java sejam capazes de  invocar métodos em objetos localizados em sistemas remotos, geralmente em diferentes máquinas ou máquinas virtuais.​</a:t>
            </a:r>
            <a:endParaRPr>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0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F</a:t>
            </a:r>
            <a:r>
              <a:rPr lang="pt-BR">
                <a:solidFill>
                  <a:schemeClr val="dk1"/>
                </a:solidFill>
                <a:latin typeface="Times New Roman"/>
                <a:ea typeface="Times New Roman"/>
                <a:cs typeface="Times New Roman"/>
                <a:sym typeface="Times New Roman"/>
              </a:rPr>
              <a:t>az parte do núcleo básico de Java desde a versão JDK 1.1.</a:t>
            </a:r>
            <a:endParaRPr>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10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Sua API é especificada através do pacote </a:t>
            </a:r>
            <a:r>
              <a:rPr i="1" lang="pt-BR">
                <a:solidFill>
                  <a:schemeClr val="dk1"/>
                </a:solidFill>
                <a:latin typeface="Times New Roman"/>
                <a:ea typeface="Times New Roman"/>
                <a:cs typeface="Times New Roman"/>
                <a:sym typeface="Times New Roman"/>
              </a:rPr>
              <a:t>java.rmi</a:t>
            </a:r>
            <a:r>
              <a:rPr lang="pt-BR">
                <a:solidFill>
                  <a:schemeClr val="dk1"/>
                </a:solidFill>
                <a:latin typeface="Times New Roman"/>
                <a:ea typeface="Times New Roman"/>
                <a:cs typeface="Times New Roman"/>
                <a:sym typeface="Times New Roman"/>
              </a:rPr>
              <a:t> e seus subpacotes.​</a:t>
            </a:r>
            <a:endParaRPr>
              <a:solidFill>
                <a:schemeClr val="dk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RMI Código - RMIClient</a:t>
            </a:r>
            <a:endParaRPr>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79950" y="79950"/>
            <a:ext cx="634900" cy="1012698"/>
          </a:xfrm>
          <a:prstGeom prst="rect">
            <a:avLst/>
          </a:prstGeom>
          <a:noFill/>
          <a:ln>
            <a:noFill/>
          </a:ln>
        </p:spPr>
      </p:pic>
      <p:pic>
        <p:nvPicPr>
          <p:cNvPr id="190" name="Google Shape;190;p32"/>
          <p:cNvPicPr preferRelativeResize="0"/>
          <p:nvPr/>
        </p:nvPicPr>
        <p:blipFill rotWithShape="1">
          <a:blip r:embed="rId4">
            <a:alphaModFix/>
          </a:blip>
          <a:srcRect b="0" l="0" r="45193" t="0"/>
          <a:stretch/>
        </p:blipFill>
        <p:spPr>
          <a:xfrm>
            <a:off x="152400" y="1245050"/>
            <a:ext cx="8679776" cy="36164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Referências</a:t>
            </a:r>
            <a:endParaRPr>
              <a:latin typeface="Times New Roman"/>
              <a:ea typeface="Times New Roman"/>
              <a:cs typeface="Times New Roman"/>
              <a:sym typeface="Times New Roman"/>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BR">
                <a:solidFill>
                  <a:schemeClr val="dk1"/>
                </a:solidFill>
                <a:latin typeface="Times New Roman"/>
                <a:ea typeface="Times New Roman"/>
                <a:cs typeface="Times New Roman"/>
                <a:sym typeface="Times New Roman"/>
              </a:rPr>
              <a:t>Davi. DEVMEDIA. Uma Introdução ao RMI em Java. 2013. Disponível em: &lt; https://www.devmedia.com.br/uma-introducao-ao-rmi-em-java/28681 &gt;. Acesso em: 06, nov., 2023, às 11h.​</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pt-BR">
                <a:solidFill>
                  <a:schemeClr val="dk1"/>
                </a:solidFill>
                <a:latin typeface="Times New Roman"/>
                <a:ea typeface="Times New Roman"/>
                <a:cs typeface="Times New Roman"/>
                <a:sym typeface="Times New Roman"/>
              </a:rPr>
              <a:t>TutorialsPoint. Java RMI Application. Disponível em: &lt; https://www.tutorialspoint.com/java_rmi/index.htm &gt;. Acesso em: 06, nov., 2023, às 11h10min.​</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pt-BR">
                <a:solidFill>
                  <a:schemeClr val="dk1"/>
                </a:solidFill>
                <a:latin typeface="Times New Roman"/>
                <a:ea typeface="Times New Roman"/>
                <a:cs typeface="Times New Roman"/>
                <a:sym typeface="Times New Roman"/>
              </a:rPr>
              <a:t>PAES, E., B., Carlos. Java RMI (Remote Method Invocation). PUC-SP. Departamento de Computação. Laboratório de Programação 2. 15, set., 2016.​</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197" name="Google Shape;197;p33"/>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Funcionamento</a:t>
            </a:r>
            <a:endParaRPr>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latin typeface="Times New Roman"/>
                <a:ea typeface="Times New Roman"/>
                <a:cs typeface="Times New Roman"/>
                <a:sym typeface="Times New Roman"/>
              </a:rPr>
              <a:t>O funcionamento de RMI consiste em dois programas de acordo com a arquitetura cliente-servidor:</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pt-BR">
                <a:solidFill>
                  <a:srgbClr val="000000"/>
                </a:solidFill>
                <a:latin typeface="Times New Roman"/>
                <a:ea typeface="Times New Roman"/>
                <a:cs typeface="Times New Roman"/>
                <a:sym typeface="Times New Roman"/>
              </a:rPr>
              <a:t>O servidor instancia objetos remotos, faz referência desses com um nome e cria um "</a:t>
            </a:r>
            <a:r>
              <a:rPr lang="pt-BR">
                <a:solidFill>
                  <a:srgbClr val="000000"/>
                </a:solidFill>
                <a:latin typeface="Times New Roman"/>
                <a:ea typeface="Times New Roman"/>
                <a:cs typeface="Times New Roman"/>
                <a:sym typeface="Times New Roman"/>
              </a:rPr>
              <a:t>vínculo</a:t>
            </a:r>
            <a:r>
              <a:rPr lang="pt-BR">
                <a:solidFill>
                  <a:srgbClr val="000000"/>
                </a:solidFill>
                <a:latin typeface="Times New Roman"/>
                <a:ea typeface="Times New Roman"/>
                <a:cs typeface="Times New Roman"/>
                <a:sym typeface="Times New Roman"/>
              </a:rPr>
              <a:t>" dele numa porta, onde este objeto aguarda por clientes que invoquem seus métodos. ​</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pt-BR">
                <a:solidFill>
                  <a:srgbClr val="000000"/>
                </a:solidFill>
                <a:latin typeface="Times New Roman"/>
                <a:ea typeface="Times New Roman"/>
                <a:cs typeface="Times New Roman"/>
                <a:sym typeface="Times New Roman"/>
              </a:rPr>
              <a:t>O cliente </a:t>
            </a:r>
            <a:r>
              <a:rPr lang="pt-BR">
                <a:solidFill>
                  <a:srgbClr val="000000"/>
                </a:solidFill>
                <a:latin typeface="Times New Roman"/>
                <a:ea typeface="Times New Roman"/>
                <a:cs typeface="Times New Roman"/>
                <a:sym typeface="Times New Roman"/>
              </a:rPr>
              <a:t>referência</a:t>
            </a:r>
            <a:r>
              <a:rPr lang="pt-BR">
                <a:solidFill>
                  <a:srgbClr val="000000"/>
                </a:solidFill>
                <a:latin typeface="Times New Roman"/>
                <a:ea typeface="Times New Roman"/>
                <a:cs typeface="Times New Roman"/>
                <a:sym typeface="Times New Roman"/>
              </a:rPr>
              <a:t> remotamente um ou mais métodos de um objeto remoto</a:t>
            </a:r>
            <a:r>
              <a:rPr lang="pt-BR"/>
              <a:t>.</a:t>
            </a:r>
            <a:endParaRPr/>
          </a:p>
        </p:txBody>
      </p:sp>
      <p:pic>
        <p:nvPicPr>
          <p:cNvPr id="70" name="Google Shape;70;p15"/>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Funcionamento</a:t>
            </a:r>
            <a:endParaRPr>
              <a:latin typeface="Times New Roman"/>
              <a:ea typeface="Times New Roman"/>
              <a:cs typeface="Times New Roman"/>
              <a:sym typeface="Times New Roman"/>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pt-BR">
                <a:solidFill>
                  <a:schemeClr val="dk1"/>
                </a:solidFill>
                <a:latin typeface="Times New Roman"/>
                <a:ea typeface="Times New Roman"/>
                <a:cs typeface="Times New Roman"/>
                <a:sym typeface="Times New Roman"/>
              </a:rPr>
              <a:t>1.Interface Remota:​</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Primeiramente, a interface remota deve ser definida. Tal interface deve estender a interface </a:t>
            </a:r>
            <a:r>
              <a:rPr i="1" lang="pt-BR">
                <a:solidFill>
                  <a:schemeClr val="dk1"/>
                </a:solidFill>
                <a:latin typeface="Times New Roman"/>
                <a:ea typeface="Times New Roman"/>
                <a:cs typeface="Times New Roman"/>
                <a:sym typeface="Times New Roman"/>
              </a:rPr>
              <a:t>java.rmi.Remote</a:t>
            </a:r>
            <a:r>
              <a:rPr lang="pt-BR">
                <a:solidFill>
                  <a:schemeClr val="dk1"/>
                </a:solidFill>
                <a:latin typeface="Times New Roman"/>
                <a:ea typeface="Times New Roman"/>
                <a:cs typeface="Times New Roman"/>
                <a:sym typeface="Times New Roman"/>
              </a:rPr>
              <a:t> e listar os métodos que podem ser chamados remotamente. Esses métodos também devem lançar exceções do tipo </a:t>
            </a:r>
            <a:r>
              <a:rPr i="1" lang="pt-BR">
                <a:solidFill>
                  <a:schemeClr val="dk1"/>
                </a:solidFill>
                <a:latin typeface="Times New Roman"/>
                <a:ea typeface="Times New Roman"/>
                <a:cs typeface="Times New Roman"/>
                <a:sym typeface="Times New Roman"/>
              </a:rPr>
              <a:t>java.rmi.RemoteException</a:t>
            </a:r>
            <a:r>
              <a:rPr lang="pt-BR">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2. Implementação do Objeto Remoto:​</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pt-BR">
                <a:solidFill>
                  <a:schemeClr val="dk1"/>
                </a:solidFill>
                <a:latin typeface="Times New Roman"/>
                <a:ea typeface="Times New Roman"/>
                <a:cs typeface="Times New Roman"/>
                <a:sym typeface="Times New Roman"/>
              </a:rPr>
              <a:t>Agora deve ser criada uma classe que implementa essa interface remota. Tal classe contém a implementação dos métodos já definidos na interface e deve estender </a:t>
            </a:r>
            <a:r>
              <a:rPr i="1" lang="pt-BR">
                <a:solidFill>
                  <a:schemeClr val="dk1"/>
                </a:solidFill>
                <a:latin typeface="Times New Roman"/>
                <a:ea typeface="Times New Roman"/>
                <a:cs typeface="Times New Roman"/>
                <a:sym typeface="Times New Roman"/>
              </a:rPr>
              <a:t>java.rmi.server.UnicastRemoteObject</a:t>
            </a:r>
            <a:r>
              <a:rPr lang="pt-BR">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Funcionamento</a:t>
            </a:r>
            <a:endParaRPr>
              <a:latin typeface="Times New Roman"/>
              <a:ea typeface="Times New Roman"/>
              <a:cs typeface="Times New Roman"/>
              <a:sym typeface="Times New Roman"/>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pt-BR">
                <a:solidFill>
                  <a:schemeClr val="dk1"/>
                </a:solidFill>
                <a:latin typeface="Times New Roman"/>
                <a:ea typeface="Times New Roman"/>
                <a:cs typeface="Times New Roman"/>
                <a:sym typeface="Times New Roman"/>
              </a:rPr>
              <a:t>3. Registro RMI (</a:t>
            </a:r>
            <a:r>
              <a:rPr i="1" lang="pt-BR">
                <a:solidFill>
                  <a:schemeClr val="dk1"/>
                </a:solidFill>
                <a:latin typeface="Times New Roman"/>
                <a:ea typeface="Times New Roman"/>
                <a:cs typeface="Times New Roman"/>
                <a:sym typeface="Times New Roman"/>
              </a:rPr>
              <a:t>RMI Registry</a:t>
            </a:r>
            <a:r>
              <a:rPr lang="pt-BR">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O </a:t>
            </a:r>
            <a:r>
              <a:rPr i="1" lang="pt-BR">
                <a:solidFill>
                  <a:schemeClr val="dk1"/>
                </a:solidFill>
                <a:latin typeface="Times New Roman"/>
                <a:ea typeface="Times New Roman"/>
                <a:cs typeface="Times New Roman"/>
                <a:sym typeface="Times New Roman"/>
              </a:rPr>
              <a:t>RMI Registry</a:t>
            </a:r>
            <a:r>
              <a:rPr lang="pt-BR">
                <a:solidFill>
                  <a:schemeClr val="dk1"/>
                </a:solidFill>
                <a:latin typeface="Times New Roman"/>
                <a:ea typeface="Times New Roman"/>
                <a:cs typeface="Times New Roman"/>
                <a:sym typeface="Times New Roman"/>
              </a:rPr>
              <a:t> é um serviço de registro que atua como um diretório para objetos remotos. Deve ser iniciado um registro RMI em uma máquina que pode ser acessada por uma máquina cliente. Os objetos remotos são registrados em tal registro a fim de que os clientes possam localizá-los.​</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4. Registro do Objeto Remoto:​</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pt-BR">
                <a:solidFill>
                  <a:schemeClr val="dk1"/>
                </a:solidFill>
                <a:latin typeface="Times New Roman"/>
                <a:ea typeface="Times New Roman"/>
                <a:cs typeface="Times New Roman"/>
                <a:sym typeface="Times New Roman"/>
              </a:rPr>
              <a:t>Uma instância do objeto remoto é registrada no registro RMI utilizando-se do método </a:t>
            </a:r>
            <a:r>
              <a:rPr i="1" lang="pt-BR">
                <a:solidFill>
                  <a:schemeClr val="dk1"/>
                </a:solidFill>
                <a:latin typeface="Times New Roman"/>
                <a:ea typeface="Times New Roman"/>
                <a:cs typeface="Times New Roman"/>
                <a:sym typeface="Times New Roman"/>
              </a:rPr>
              <a:t>rebind()</a:t>
            </a:r>
            <a:r>
              <a:rPr lang="pt-BR">
                <a:solidFill>
                  <a:schemeClr val="dk1"/>
                </a:solidFill>
                <a:latin typeface="Times New Roman"/>
                <a:ea typeface="Times New Roman"/>
                <a:cs typeface="Times New Roman"/>
                <a:sym typeface="Times New Roman"/>
              </a:rPr>
              <a:t> ou </a:t>
            </a:r>
            <a:r>
              <a:rPr i="1" lang="pt-BR">
                <a:solidFill>
                  <a:schemeClr val="dk1"/>
                </a:solidFill>
                <a:latin typeface="Times New Roman"/>
                <a:ea typeface="Times New Roman"/>
                <a:cs typeface="Times New Roman"/>
                <a:sym typeface="Times New Roman"/>
              </a:rPr>
              <a:t>bind()</a:t>
            </a:r>
            <a:r>
              <a:rPr lang="pt-BR">
                <a:solidFill>
                  <a:schemeClr val="dk1"/>
                </a:solidFill>
                <a:latin typeface="Times New Roman"/>
                <a:ea typeface="Times New Roman"/>
                <a:cs typeface="Times New Roman"/>
                <a:sym typeface="Times New Roman"/>
              </a:rPr>
              <a:t> do registro. Isso associa um nome ao objeto remoto, permitindo assim que os clientes o encontrem pelo nome.</a:t>
            </a:r>
            <a:endParaRPr>
              <a:solidFill>
                <a:schemeClr val="dk1"/>
              </a:solidFill>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Funcionamento</a:t>
            </a:r>
            <a:endParaRPr>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pt-BR">
                <a:solidFill>
                  <a:schemeClr val="dk1"/>
                </a:solidFill>
                <a:latin typeface="Times New Roman"/>
                <a:ea typeface="Times New Roman"/>
                <a:cs typeface="Times New Roman"/>
                <a:sym typeface="Times New Roman"/>
              </a:rPr>
              <a:t>5. Cliente RMI:​</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Em uma máquina separada, o cliente RMI procura o registro RMI para obter uma referência para o objeto remoto pelo nome. O cliente usa essa referência para chamar os métodos remotos no objeto como se chamasse métodos em um objeto local.​</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6. Comunicação:​</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pt-BR">
                <a:solidFill>
                  <a:schemeClr val="dk1"/>
                </a:solidFill>
                <a:latin typeface="Times New Roman"/>
                <a:ea typeface="Times New Roman"/>
                <a:cs typeface="Times New Roman"/>
                <a:sym typeface="Times New Roman"/>
              </a:rPr>
              <a:t>O RMI é responsável por cuidar da comunicação entre o cliente e o objeto remoto. Os parâmetros e o retorno do método são serializados e enviados pela rede para o objeto remoto. O objeto remoto executa o método e envia a resposta de volta para o cliente.​</a:t>
            </a:r>
            <a:endParaRPr>
              <a:solidFill>
                <a:schemeClr val="dk1"/>
              </a:solidFill>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Funcionamento</a:t>
            </a:r>
            <a:endParaRPr>
              <a:latin typeface="Times New Roman"/>
              <a:ea typeface="Times New Roman"/>
              <a:cs typeface="Times New Roman"/>
              <a:sym typeface="Times New Roman"/>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pt-BR">
                <a:solidFill>
                  <a:schemeClr val="dk1"/>
                </a:solidFill>
                <a:latin typeface="Times New Roman"/>
                <a:ea typeface="Times New Roman"/>
                <a:cs typeface="Times New Roman"/>
                <a:sym typeface="Times New Roman"/>
              </a:rPr>
              <a:t>​7. Comunicação Segura:​</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O RMI fornece suporte para uma comunicação segura por meio do uso de SSL (Secure Sockets Layer) e autenticação de objetos remotos.​</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pt-BR">
                <a:solidFill>
                  <a:schemeClr val="dk1"/>
                </a:solidFill>
                <a:latin typeface="Times New Roman"/>
                <a:ea typeface="Times New Roman"/>
                <a:cs typeface="Times New Roman"/>
                <a:sym typeface="Times New Roman"/>
              </a:rPr>
              <a:t>8. Tratamento de Exceções:​</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pt-BR">
                <a:solidFill>
                  <a:schemeClr val="dk1"/>
                </a:solidFill>
                <a:latin typeface="Times New Roman"/>
                <a:ea typeface="Times New Roman"/>
                <a:cs typeface="Times New Roman"/>
                <a:sym typeface="Times New Roman"/>
              </a:rPr>
              <a:t>Quando ocorrem exceções durante a invocação remota, elas são transmitidas de volta ao cliente como exceções </a:t>
            </a:r>
            <a:r>
              <a:rPr i="1" lang="pt-BR">
                <a:solidFill>
                  <a:schemeClr val="dk1"/>
                </a:solidFill>
                <a:latin typeface="Times New Roman"/>
                <a:ea typeface="Times New Roman"/>
                <a:cs typeface="Times New Roman"/>
                <a:sym typeface="Times New Roman"/>
              </a:rPr>
              <a:t>java.rmi.RemoteException</a:t>
            </a:r>
            <a:r>
              <a:rPr lang="pt-BR">
                <a:solidFill>
                  <a:schemeClr val="dk1"/>
                </a:solidFill>
                <a:latin typeface="Times New Roman"/>
                <a:ea typeface="Times New Roman"/>
                <a:cs typeface="Times New Roman"/>
                <a:sym typeface="Times New Roman"/>
              </a:rPr>
              <a:t>. O cliente pode tratar essas exceções conforme necessário.​</a:t>
            </a:r>
            <a:endParaRPr>
              <a:solidFill>
                <a:schemeClr val="dk1"/>
              </a:solidFill>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Vantagens</a:t>
            </a:r>
            <a:endParaRPr>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​Simplicidade de Uso: O RMI permite que os desenvolvedores criem sistemas distribuídos em Java de forma relativamente simples, pois se assemelha à chamada de métodos locais.​</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Integração com a Plataforma Java: O RMI é uma parte integrada da plataforma Java, o que significa que você não precisa de bibliotecas externas para implementar comunicação remota.​</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Serialização Automática: O RMI realiza a serialização de objetos e parâmetros de forma transparente, tornando mais fácil a comunicação entre objetos remotos.</a:t>
            </a:r>
            <a:endParaRPr>
              <a:solidFill>
                <a:schemeClr val="dk1"/>
              </a:solidFill>
              <a:latin typeface="Times New Roman"/>
              <a:ea typeface="Times New Roman"/>
              <a:cs typeface="Times New Roman"/>
              <a:sym typeface="Times New Roman"/>
            </a:endParaRPr>
          </a:p>
        </p:txBody>
      </p:sp>
      <p:pic>
        <p:nvPicPr>
          <p:cNvPr id="105" name="Google Shape;105;p20"/>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265875" y="453050"/>
            <a:ext cx="75663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Times New Roman"/>
                <a:ea typeface="Times New Roman"/>
                <a:cs typeface="Times New Roman"/>
                <a:sym typeface="Times New Roman"/>
              </a:rPr>
              <a:t>Vantagens</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Segurança Integrada: O RMI oferece suporte a recursos de segurança, como autenticação e criptografia, garantindo a segurança da comunicação.​</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pt-BR">
                <a:solidFill>
                  <a:schemeClr val="dk1"/>
                </a:solidFill>
                <a:latin typeface="Times New Roman"/>
                <a:ea typeface="Times New Roman"/>
                <a:cs typeface="Times New Roman"/>
                <a:sym typeface="Times New Roman"/>
              </a:rPr>
              <a:t>Facilidade de Manutenção: A manutenção de sistemas RMI é simplificada, pois os objetos remotos podem ser atualizados sem afetar os clientes, desde que a interface não seja alterada.</a:t>
            </a:r>
            <a:endParaRPr>
              <a:solidFill>
                <a:schemeClr val="dk1"/>
              </a:solidFill>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79950" y="79950"/>
            <a:ext cx="634900" cy="10126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