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59" r:id="rId9"/>
    <p:sldId id="260" r:id="rId10"/>
    <p:sldId id="265" r:id="rId11"/>
    <p:sldId id="266" r:id="rId12"/>
    <p:sldId id="267" r:id="rId13"/>
    <p:sldId id="268"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F4C1D-EBA6-43BB-A0FD-A0F9F15B638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F78C81-A9D6-4DB2-BE82-7DDE28D280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D7D0985-483A-404C-A9A1-7FE1190E7934}"/>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20B36458-FA6B-49A6-A9EC-252E5D4E051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DB8829-BE7C-449E-A188-0E60D9FAE0A0}"/>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3959515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D1BA4-9C7E-4BBD-92FC-45CC37407F3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441AC32-8CF5-40AC-ACFE-FB89DF83470D}"/>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B2A76A9-0614-4F36-97B1-A6B6C3197376}"/>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68537977-B98E-4E80-A31D-AD8DCF0D5B8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C1B6C66-5E5C-405F-8059-1AB3346FA53D}"/>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182225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B8A587-FB08-4C5E-842B-836C8A06A91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3A2FC0E-5FDC-409F-ABA8-6B0C55E7620E}"/>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0CCE3CA-30EC-450F-BA96-9AD18C989578}"/>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CAB492CE-281A-4424-A6A1-2D727A6702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0E29461-C794-4DE4-8B59-2AC93FDEEB94}"/>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419441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03076F-5DCD-4D34-88E3-03EBA293738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97600DF-61A3-481C-BEE4-8F596CADFD2E}"/>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1A334A3-EEB3-402E-AFA9-185D45FAB84A}"/>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6F933B27-140E-46CD-80FB-A81F26C492F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C697F01-1DFB-4EFF-A8A9-E0D374D396BB}"/>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288221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9724E-7473-4E26-8631-13863A3CEAD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4326339-EC8F-420A-AA2A-F1A2CC443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115A8721-2E14-49ED-91C4-9AB2E0911D9D}"/>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C43743D2-CBDD-48BE-8AF0-8C91E02D493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4275780-F6A5-47B4-A39A-BE88A0C8685F}"/>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391318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28CFA-1859-48A7-88AA-D8C2ED2A291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9E84C9E-5FB6-4344-8E28-E371227E848B}"/>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012A2F2-1174-4F70-A632-A1F906261540}"/>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9848B5C-36E5-4A9E-8F6F-601D9347D062}"/>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6" name="Espaço Reservado para Rodapé 5">
            <a:extLst>
              <a:ext uri="{FF2B5EF4-FFF2-40B4-BE49-F238E27FC236}">
                <a16:creationId xmlns:a16="http://schemas.microsoft.com/office/drawing/2014/main" id="{A7A277B6-75CA-42D4-B09A-DC462C5B4E1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D264D88-C3A0-4DBB-91A1-AC808122E2F3}"/>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141103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4AA89-70A4-4D5A-AD74-B2999F2A36F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73E8D07-81D6-4E21-876A-37D9ED4D11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E7A2ECEA-1C18-4D03-9093-DC212CD3C6D1}"/>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EB6ABDB-1671-4B20-BE2C-8A5E67AD0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1A342747-21EE-4EB8-9137-04E5E15EA7FC}"/>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A60B2EF-F624-4444-96E1-699F35D05848}"/>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8" name="Espaço Reservado para Rodapé 7">
            <a:extLst>
              <a:ext uri="{FF2B5EF4-FFF2-40B4-BE49-F238E27FC236}">
                <a16:creationId xmlns:a16="http://schemas.microsoft.com/office/drawing/2014/main" id="{DC9B2907-017F-49FA-AA88-E5058B28A05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75C6865-56C1-4A7A-9213-390E790F7C2A}"/>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259448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2E0DC-2811-4BA8-AE22-11EBDEADEB4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049D5A2-E782-4E48-8587-37EF025A62D0}"/>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4" name="Espaço Reservado para Rodapé 3">
            <a:extLst>
              <a:ext uri="{FF2B5EF4-FFF2-40B4-BE49-F238E27FC236}">
                <a16:creationId xmlns:a16="http://schemas.microsoft.com/office/drawing/2014/main" id="{7F1910D8-814A-4769-B956-38FEFFD66DE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280BA96-312E-4A7D-BAC0-0D1EF240B03C}"/>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231068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1763EC8-5D1C-44F7-8EB8-593A96DC1E97}"/>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3" name="Espaço Reservado para Rodapé 2">
            <a:extLst>
              <a:ext uri="{FF2B5EF4-FFF2-40B4-BE49-F238E27FC236}">
                <a16:creationId xmlns:a16="http://schemas.microsoft.com/office/drawing/2014/main" id="{878507C3-8B7E-49A3-827F-72E75B8A062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46F00D9-F6EA-4E66-A099-BAE7897B42C4}"/>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509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DBC6F-E08C-4A41-AB15-413DB6D190E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DBC8FEB-E86F-4806-9C6F-62A0D2BD9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D7A9DAB-75E1-4307-82DB-D9D6A2D21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DD5EE90-83FC-4B9E-81AA-7AB3993D3DB5}"/>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6" name="Espaço Reservado para Rodapé 5">
            <a:extLst>
              <a:ext uri="{FF2B5EF4-FFF2-40B4-BE49-F238E27FC236}">
                <a16:creationId xmlns:a16="http://schemas.microsoft.com/office/drawing/2014/main" id="{ADE5486B-AE3C-4E87-8C6E-9DF7D5FE7D1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78AC391-D1FA-4044-BE30-A87E9C6835D0}"/>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168577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F2B52-06D6-4B40-9FDF-0D80A51A75C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195EF60-A4DA-4474-BEF8-4887AAC7D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E99D58-E1A7-4F17-A728-3B78818B4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54856E64-50B6-46B7-8C00-4F66EF8825BD}"/>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6" name="Espaço Reservado para Rodapé 5">
            <a:extLst>
              <a:ext uri="{FF2B5EF4-FFF2-40B4-BE49-F238E27FC236}">
                <a16:creationId xmlns:a16="http://schemas.microsoft.com/office/drawing/2014/main" id="{096C08E1-CA3F-4A9A-BE32-CC732E089E4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4F0C5AD-B08F-40B5-A9DB-AC879F4378B7}"/>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361907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AFCE05E-4977-4135-8DD4-C25B97260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4CBF3B0-D99D-489C-AB0B-F78C2A93F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070AC1A-7F1E-4F4A-8A64-208189A1B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B95003B1-2C16-4591-BD87-EA87FADAF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A860109-85F4-4CEE-B671-D88563CC8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2E6CD-2D56-4A54-91CB-B2FDBF999898}" type="slidenum">
              <a:rPr lang="pt-BR" smtClean="0"/>
              <a:t>‹nº›</a:t>
            </a:fld>
            <a:endParaRPr lang="pt-BR"/>
          </a:p>
        </p:txBody>
      </p:sp>
    </p:spTree>
    <p:extLst>
      <p:ext uri="{BB962C8B-B14F-4D97-AF65-F5344CB8AC3E}">
        <p14:creationId xmlns:p14="http://schemas.microsoft.com/office/powerpoint/2010/main" val="1724065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82B98-FEE9-44E1-BB52-A842A49C84B3}"/>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6F7C65F9-D0A1-455F-AF90-5416DAF7AD39}"/>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57301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F097F-47D2-4119-843E-BB7230843E85}"/>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C3C3EE40-F86B-4974-A92F-89A79D29E086}"/>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6785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290A3-E2CB-438A-A31B-661ABDE3D74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51B018E-80B8-4BD2-8F9A-88F0F3D75AED}"/>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70296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75E0E-D260-4A2B-BB20-23D6CCA340E3}"/>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D145B96-25AB-4754-9B1D-DFC85FAE17D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427363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103B5-05C4-4FA9-8D19-E03CBCAFD867}"/>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6F48BD8E-DF96-4076-8AE8-6E44CF3FA12F}"/>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14490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61C7A-85DB-4D40-B703-6D26624CC6C6}"/>
              </a:ext>
            </a:extLst>
          </p:cNvPr>
          <p:cNvSpPr>
            <a:spLocks noGrp="1"/>
          </p:cNvSpPr>
          <p:nvPr>
            <p:ph type="title"/>
          </p:nvPr>
        </p:nvSpPr>
        <p:spPr/>
        <p:txBody>
          <a:bodyPr/>
          <a:lstStyle/>
          <a:p>
            <a:r>
              <a:rPr lang="pt-BR" dirty="0"/>
              <a:t>RMI	</a:t>
            </a:r>
          </a:p>
        </p:txBody>
      </p:sp>
      <p:sp>
        <p:nvSpPr>
          <p:cNvPr id="3" name="Espaço Reservado para Conteúdo 2">
            <a:extLst>
              <a:ext uri="{FF2B5EF4-FFF2-40B4-BE49-F238E27FC236}">
                <a16:creationId xmlns:a16="http://schemas.microsoft.com/office/drawing/2014/main" id="{8C10A067-DA52-4137-8A8A-0306F045AE10}"/>
              </a:ext>
            </a:extLst>
          </p:cNvPr>
          <p:cNvSpPr>
            <a:spLocks noGrp="1"/>
          </p:cNvSpPr>
          <p:nvPr>
            <p:ph idx="1"/>
          </p:nvPr>
        </p:nvSpPr>
        <p:spPr/>
        <p:txBody>
          <a:bodyPr/>
          <a:lstStyle/>
          <a:p>
            <a:r>
              <a:rPr lang="pt-BR" dirty="0"/>
              <a:t>RMI </a:t>
            </a:r>
            <a:r>
              <a:rPr lang="pt-BR" b="1" dirty="0"/>
              <a:t>(Remote </a:t>
            </a:r>
            <a:r>
              <a:rPr lang="pt-BR" b="1" dirty="0" err="1"/>
              <a:t>Method</a:t>
            </a:r>
            <a:r>
              <a:rPr lang="pt-BR" b="1" dirty="0"/>
              <a:t> </a:t>
            </a:r>
            <a:r>
              <a:rPr lang="pt-BR" b="1" dirty="0" err="1"/>
              <a:t>Invocation</a:t>
            </a:r>
            <a:r>
              <a:rPr lang="pt-BR" b="1" dirty="0"/>
              <a:t>)</a:t>
            </a:r>
            <a:r>
              <a:rPr lang="pt-BR" dirty="0"/>
              <a:t> é uma tecnologia utilizada em programação para permitir que objetos em um programa Java possam invocar métodos em objetos localizados em sistemas remotos, geralmente em diferentes máquinas ou máquinas virtuais.</a:t>
            </a:r>
          </a:p>
          <a:p>
            <a:endParaRPr lang="pt-BR" dirty="0"/>
          </a:p>
          <a:p>
            <a:r>
              <a:rPr lang="pt-BR" dirty="0"/>
              <a:t>Esse sistema de objetos distribuídos faz parte do núcleo básico de Java desde a versão JDK 1.1, com sua API sendo especificada através do pacote </a:t>
            </a:r>
            <a:r>
              <a:rPr lang="pt-BR" dirty="0" err="1"/>
              <a:t>java.rmi</a:t>
            </a:r>
            <a:r>
              <a:rPr lang="pt-BR" dirty="0"/>
              <a:t> e seus </a:t>
            </a:r>
            <a:r>
              <a:rPr lang="pt-BR" dirty="0" err="1"/>
              <a:t>subpacotes</a:t>
            </a:r>
            <a:r>
              <a:rPr lang="pt-BR" dirty="0"/>
              <a:t>.</a:t>
            </a:r>
          </a:p>
        </p:txBody>
      </p:sp>
    </p:spTree>
    <p:extLst>
      <p:ext uri="{BB962C8B-B14F-4D97-AF65-F5344CB8AC3E}">
        <p14:creationId xmlns:p14="http://schemas.microsoft.com/office/powerpoint/2010/main" val="19434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5AB12-A81F-4EF9-AE7F-1B19AD14378C}"/>
              </a:ext>
            </a:extLst>
          </p:cNvPr>
          <p:cNvSpPr>
            <a:spLocks noGrp="1"/>
          </p:cNvSpPr>
          <p:nvPr>
            <p:ph type="title"/>
          </p:nvPr>
        </p:nvSpPr>
        <p:spPr/>
        <p:txBody>
          <a:bodyPr/>
          <a:lstStyle/>
          <a:p>
            <a:r>
              <a:rPr lang="pt-BR" dirty="0"/>
              <a:t>Funcionamento</a:t>
            </a:r>
          </a:p>
        </p:txBody>
      </p:sp>
      <p:sp>
        <p:nvSpPr>
          <p:cNvPr id="3" name="Espaço Reservado para Conteúdo 2">
            <a:extLst>
              <a:ext uri="{FF2B5EF4-FFF2-40B4-BE49-F238E27FC236}">
                <a16:creationId xmlns:a16="http://schemas.microsoft.com/office/drawing/2014/main" id="{FFC70DD1-8A08-4F8F-9831-C801050DB655}"/>
              </a:ext>
            </a:extLst>
          </p:cNvPr>
          <p:cNvSpPr>
            <a:spLocks noGrp="1"/>
          </p:cNvSpPr>
          <p:nvPr>
            <p:ph idx="1"/>
          </p:nvPr>
        </p:nvSpPr>
        <p:spPr/>
        <p:txBody>
          <a:bodyPr/>
          <a:lstStyle/>
          <a:p>
            <a:r>
              <a:rPr lang="pt-BR" dirty="0"/>
              <a:t>O funcionamento de RMI consiste basicamente em dois programas, segundo a arquitetura cliente-servidor.</a:t>
            </a:r>
          </a:p>
          <a:p>
            <a:r>
              <a:rPr lang="pt-BR" dirty="0"/>
              <a:t>O servidor instancia objetos remotos, o referencia com um nome e faz um "vinculo" dele numa porta, onde este objeto espera por clientes que invoquem seus métodos. </a:t>
            </a:r>
          </a:p>
          <a:p>
            <a:r>
              <a:rPr lang="pt-BR" dirty="0"/>
              <a:t>Já o cliente referencia remotamente um ou mais métodos de um objeto remoto.</a:t>
            </a:r>
          </a:p>
        </p:txBody>
      </p:sp>
    </p:spTree>
    <p:extLst>
      <p:ext uri="{BB962C8B-B14F-4D97-AF65-F5344CB8AC3E}">
        <p14:creationId xmlns:p14="http://schemas.microsoft.com/office/powerpoint/2010/main" val="188180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DEF88-ECEE-438D-AEBB-D79CBCF7B43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69D0268C-814D-4B5C-B5EF-2CDF3EEA8D78}"/>
              </a:ext>
            </a:extLst>
          </p:cNvPr>
          <p:cNvSpPr>
            <a:spLocks noGrp="1"/>
          </p:cNvSpPr>
          <p:nvPr>
            <p:ph idx="1"/>
          </p:nvPr>
        </p:nvSpPr>
        <p:spPr/>
        <p:txBody>
          <a:bodyPr/>
          <a:lstStyle/>
          <a:p>
            <a:pPr marL="514350" indent="-514350">
              <a:buFont typeface="+mj-lt"/>
              <a:buAutoNum type="arabicPeriod"/>
            </a:pPr>
            <a:r>
              <a:rPr lang="pt-BR" dirty="0"/>
              <a:t>Interface Remota:</a:t>
            </a:r>
          </a:p>
          <a:p>
            <a:r>
              <a:rPr lang="pt-BR" sz="2000" dirty="0"/>
              <a:t>Para usar o RMI, você começa definindo uma interface remota. Esta interface deve estender a interface </a:t>
            </a:r>
            <a:r>
              <a:rPr lang="pt-BR" sz="2000" i="1" dirty="0" err="1"/>
              <a:t>java.rmi.Remote</a:t>
            </a:r>
            <a:r>
              <a:rPr lang="pt-BR" sz="2000" i="1" dirty="0"/>
              <a:t> </a:t>
            </a:r>
            <a:r>
              <a:rPr lang="pt-BR" sz="2000" dirty="0"/>
              <a:t>e listar os métodos que podem ser chamados remotamente. Esses métodos também devem lançar exceções de tipo </a:t>
            </a:r>
            <a:r>
              <a:rPr lang="pt-BR" sz="2000" i="1" dirty="0" err="1"/>
              <a:t>java.rmi.RemoteException</a:t>
            </a:r>
            <a:r>
              <a:rPr lang="pt-BR" sz="2000" dirty="0"/>
              <a:t>.</a:t>
            </a:r>
          </a:p>
          <a:p>
            <a:pPr marL="0" indent="0">
              <a:buNone/>
            </a:pPr>
            <a:r>
              <a:rPr lang="pt-BR" dirty="0"/>
              <a:t>2. Implementação do Objeto Remoto:</a:t>
            </a:r>
          </a:p>
          <a:p>
            <a:r>
              <a:rPr lang="pt-BR" sz="2000" dirty="0"/>
              <a:t>Em seguida, você cria uma classe que implementa essa interface remota. Essa classe conterá a implementação dos métodos definidos na interface e deve estender </a:t>
            </a:r>
            <a:r>
              <a:rPr lang="pt-BR" sz="2000" i="1" dirty="0" err="1"/>
              <a:t>java.rmi.server.UnicastRemoteObject</a:t>
            </a:r>
            <a:r>
              <a:rPr lang="pt-BR" sz="2000" i="1" dirty="0"/>
              <a:t>.</a:t>
            </a:r>
          </a:p>
        </p:txBody>
      </p:sp>
    </p:spTree>
    <p:extLst>
      <p:ext uri="{BB962C8B-B14F-4D97-AF65-F5344CB8AC3E}">
        <p14:creationId xmlns:p14="http://schemas.microsoft.com/office/powerpoint/2010/main" val="78150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F0BA1-3BB6-4405-9639-C84F2B06605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96B3FC2-EC1A-4940-90CD-EFA892DF55EE}"/>
              </a:ext>
            </a:extLst>
          </p:cNvPr>
          <p:cNvSpPr>
            <a:spLocks noGrp="1"/>
          </p:cNvSpPr>
          <p:nvPr>
            <p:ph idx="1"/>
          </p:nvPr>
        </p:nvSpPr>
        <p:spPr/>
        <p:txBody>
          <a:bodyPr>
            <a:normAutofit/>
          </a:bodyPr>
          <a:lstStyle/>
          <a:p>
            <a:pPr marL="0" indent="0">
              <a:buNone/>
            </a:pPr>
            <a:r>
              <a:rPr lang="pt-BR" dirty="0"/>
              <a:t>3. Registro RMI (RMI Registry):</a:t>
            </a:r>
          </a:p>
          <a:p>
            <a:r>
              <a:rPr lang="pt-BR" sz="2200" dirty="0"/>
              <a:t>O RMI Registry é um serviço de registro que atua como um diretório para objetos remotos. Você deve iniciar um registro RMI em uma máquina que pode ser acessada por máquinas cliente. Os objetos remotos são registrados neste registro para que os clientes possam localizá-los.</a:t>
            </a:r>
          </a:p>
          <a:p>
            <a:endParaRPr lang="pt-BR" sz="2200" dirty="0"/>
          </a:p>
          <a:p>
            <a:pPr marL="0" indent="0">
              <a:buNone/>
            </a:pPr>
            <a:r>
              <a:rPr lang="pt-BR" dirty="0"/>
              <a:t>4. Registro do Objeto Remoto:</a:t>
            </a:r>
          </a:p>
          <a:p>
            <a:r>
              <a:rPr lang="pt-BR" sz="2000" dirty="0"/>
              <a:t>Você registra uma instância do objeto remoto no registro RMI usando o método </a:t>
            </a:r>
            <a:r>
              <a:rPr lang="pt-BR" sz="2000" dirty="0" err="1"/>
              <a:t>rebind</a:t>
            </a:r>
            <a:r>
              <a:rPr lang="pt-BR" sz="2000" dirty="0"/>
              <a:t>() ou </a:t>
            </a:r>
            <a:r>
              <a:rPr lang="pt-BR" sz="2000" dirty="0" err="1"/>
              <a:t>bind</a:t>
            </a:r>
            <a:r>
              <a:rPr lang="pt-BR" sz="2000" dirty="0"/>
              <a:t>() do registro. Isso associa um nome ao objeto remoto, permitindo que os clientes o encontrem pelo nome.</a:t>
            </a:r>
          </a:p>
        </p:txBody>
      </p:sp>
    </p:spTree>
    <p:extLst>
      <p:ext uri="{BB962C8B-B14F-4D97-AF65-F5344CB8AC3E}">
        <p14:creationId xmlns:p14="http://schemas.microsoft.com/office/powerpoint/2010/main" val="44497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A5D6E-8502-45DB-8D26-8C6A5A483F87}"/>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4F13F76-794F-4BA6-B948-4A20826CD82A}"/>
              </a:ext>
            </a:extLst>
          </p:cNvPr>
          <p:cNvSpPr>
            <a:spLocks noGrp="1"/>
          </p:cNvSpPr>
          <p:nvPr>
            <p:ph idx="1"/>
          </p:nvPr>
        </p:nvSpPr>
        <p:spPr/>
        <p:txBody>
          <a:bodyPr>
            <a:normAutofit/>
          </a:bodyPr>
          <a:lstStyle/>
          <a:p>
            <a:pPr marL="0" indent="0">
              <a:buNone/>
            </a:pPr>
            <a:r>
              <a:rPr lang="pt-BR" dirty="0"/>
              <a:t>5. Cliente RMI:</a:t>
            </a:r>
          </a:p>
          <a:p>
            <a:r>
              <a:rPr lang="pt-BR" sz="2000" dirty="0"/>
              <a:t>O cliente RMI, em uma máquina separada, procura o registro RMI para obter uma referência para o objeto remoto pelo nome. Ele usa essa referência para chamar os métodos remotos no objeto, como se estivesse chamando métodos em um objeto local.</a:t>
            </a:r>
          </a:p>
          <a:p>
            <a:endParaRPr lang="pt-BR" dirty="0"/>
          </a:p>
          <a:p>
            <a:pPr marL="0" indent="0">
              <a:buNone/>
            </a:pPr>
            <a:r>
              <a:rPr lang="pt-BR" dirty="0"/>
              <a:t>6. Comunicação:</a:t>
            </a:r>
          </a:p>
          <a:p>
            <a:r>
              <a:rPr lang="pt-BR" sz="2000" dirty="0"/>
              <a:t>Quando o cliente chama um método remoto, o RMI cuida da comunicação entre o cliente e o objeto remoto. Os parâmetros e o retorno do método são serializados e enviados pela rede para o objeto remoto. O objeto remoto executa o método e envia a resposta de volta para o cliente.</a:t>
            </a:r>
          </a:p>
        </p:txBody>
      </p:sp>
    </p:spTree>
    <p:extLst>
      <p:ext uri="{BB962C8B-B14F-4D97-AF65-F5344CB8AC3E}">
        <p14:creationId xmlns:p14="http://schemas.microsoft.com/office/powerpoint/2010/main" val="222536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02CBA-DE40-4520-954F-24751EE948D6}"/>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66ADF4A-458A-4CC6-BBC7-782DE84D25DD}"/>
              </a:ext>
            </a:extLst>
          </p:cNvPr>
          <p:cNvSpPr>
            <a:spLocks noGrp="1"/>
          </p:cNvSpPr>
          <p:nvPr>
            <p:ph idx="1"/>
          </p:nvPr>
        </p:nvSpPr>
        <p:spPr/>
        <p:txBody>
          <a:bodyPr>
            <a:normAutofit/>
          </a:bodyPr>
          <a:lstStyle/>
          <a:p>
            <a:pPr marL="0" indent="0">
              <a:buNone/>
            </a:pPr>
            <a:r>
              <a:rPr lang="pt-BR" dirty="0"/>
              <a:t>7. Comunicação Segura:</a:t>
            </a:r>
          </a:p>
          <a:p>
            <a:r>
              <a:rPr lang="pt-BR" sz="2000" dirty="0"/>
              <a:t>O RMI fornece suporte para comunicação segura por meio do uso de SSL (</a:t>
            </a:r>
            <a:r>
              <a:rPr lang="pt-BR" sz="2000" dirty="0" err="1"/>
              <a:t>Secure</a:t>
            </a:r>
            <a:r>
              <a:rPr lang="pt-BR" sz="2000" dirty="0"/>
              <a:t> Sockets </a:t>
            </a:r>
            <a:r>
              <a:rPr lang="pt-BR" sz="2000" dirty="0" err="1"/>
              <a:t>Layer</a:t>
            </a:r>
            <a:r>
              <a:rPr lang="pt-BR" sz="2000" dirty="0"/>
              <a:t>) e autenticação de objetos remotos.</a:t>
            </a:r>
          </a:p>
          <a:p>
            <a:endParaRPr lang="pt-BR" sz="2000" dirty="0"/>
          </a:p>
          <a:p>
            <a:pPr marL="0" indent="0">
              <a:buNone/>
            </a:pPr>
            <a:r>
              <a:rPr lang="pt-BR" dirty="0"/>
              <a:t>8. Tratamento de Exceções:</a:t>
            </a:r>
          </a:p>
          <a:p>
            <a:r>
              <a:rPr lang="pt-BR" sz="1800" dirty="0"/>
              <a:t>Quando ocorrem exceções durante a invocação remota, elas são transmitidas de volta ao cliente como exceções </a:t>
            </a:r>
            <a:r>
              <a:rPr lang="pt-BR" sz="1800" i="1" dirty="0" err="1"/>
              <a:t>java.rmi.RemoteException</a:t>
            </a:r>
            <a:r>
              <a:rPr lang="pt-BR" sz="1800" dirty="0"/>
              <a:t>. O cliente pode tratar essas exceções conforme necessário.</a:t>
            </a:r>
          </a:p>
        </p:txBody>
      </p:sp>
    </p:spTree>
    <p:extLst>
      <p:ext uri="{BB962C8B-B14F-4D97-AF65-F5344CB8AC3E}">
        <p14:creationId xmlns:p14="http://schemas.microsoft.com/office/powerpoint/2010/main" val="150112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16E8B-1730-4E1A-B87B-584549EE1FD2}"/>
              </a:ext>
            </a:extLst>
          </p:cNvPr>
          <p:cNvSpPr>
            <a:spLocks noGrp="1"/>
          </p:cNvSpPr>
          <p:nvPr>
            <p:ph type="title"/>
          </p:nvPr>
        </p:nvSpPr>
        <p:spPr/>
        <p:txBody>
          <a:bodyPr/>
          <a:lstStyle/>
          <a:p>
            <a:r>
              <a:rPr lang="pt-BR" b="1" dirty="0"/>
              <a:t>Vantagens:</a:t>
            </a:r>
            <a:endParaRPr lang="pt-BR" dirty="0"/>
          </a:p>
        </p:txBody>
      </p:sp>
      <p:sp>
        <p:nvSpPr>
          <p:cNvPr id="3" name="Espaço Reservado para Conteúdo 2">
            <a:extLst>
              <a:ext uri="{FF2B5EF4-FFF2-40B4-BE49-F238E27FC236}">
                <a16:creationId xmlns:a16="http://schemas.microsoft.com/office/drawing/2014/main" id="{EC3377AB-CAD5-4895-B130-5A9A4D5EB8C0}"/>
              </a:ext>
            </a:extLst>
          </p:cNvPr>
          <p:cNvSpPr>
            <a:spLocks noGrp="1"/>
          </p:cNvSpPr>
          <p:nvPr>
            <p:ph idx="1"/>
          </p:nvPr>
        </p:nvSpPr>
        <p:spPr/>
        <p:txBody>
          <a:bodyPr>
            <a:normAutofit fontScale="85000" lnSpcReduction="20000"/>
          </a:bodyPr>
          <a:lstStyle/>
          <a:p>
            <a:r>
              <a:rPr lang="pt-BR" b="1" dirty="0"/>
              <a:t>Simplicidade de Uso:</a:t>
            </a:r>
            <a:r>
              <a:rPr lang="pt-BR" dirty="0"/>
              <a:t> O RMI permite que os desenvolvedores criem sistemas distribuídos em Java de forma relativamente simples, pois se assemelha à chamada de métodos locais.</a:t>
            </a:r>
          </a:p>
          <a:p>
            <a:r>
              <a:rPr lang="pt-BR" b="1" dirty="0"/>
              <a:t>Integração com a Plataforma Java:</a:t>
            </a:r>
            <a:r>
              <a:rPr lang="pt-BR" dirty="0"/>
              <a:t> O RMI é uma parte integrada da plataforma Java, o que significa que você não precisa de bibliotecas externas para implementar comunicação remota.</a:t>
            </a:r>
          </a:p>
          <a:p>
            <a:r>
              <a:rPr lang="pt-BR" b="1" dirty="0"/>
              <a:t>Serialização Automática:</a:t>
            </a:r>
            <a:r>
              <a:rPr lang="pt-BR" dirty="0"/>
              <a:t> O RMI realiza a serialização de objetos e parâmetros de forma transparente, tornando mais fácil a comunicação entre objetos remotos.</a:t>
            </a:r>
          </a:p>
          <a:p>
            <a:r>
              <a:rPr lang="pt-BR" b="1" dirty="0"/>
              <a:t>Segurança Integrada:</a:t>
            </a:r>
            <a:r>
              <a:rPr lang="pt-BR" dirty="0"/>
              <a:t> O RMI oferece suporte a recursos de segurança, como autenticação e criptografia, garantindo a segurança da comunicação.</a:t>
            </a:r>
          </a:p>
          <a:p>
            <a:r>
              <a:rPr lang="pt-BR" b="1" dirty="0"/>
              <a:t>Facilidade de Manutenção:</a:t>
            </a:r>
            <a:r>
              <a:rPr lang="pt-BR" dirty="0"/>
              <a:t> A manutenção de sistemas RMI é simplificada, pois os objetos remotos podem ser atualizados sem afetar os clientes, desde que a interface não seja alterada.</a:t>
            </a:r>
          </a:p>
          <a:p>
            <a:endParaRPr lang="pt-BR" dirty="0"/>
          </a:p>
        </p:txBody>
      </p:sp>
    </p:spTree>
    <p:extLst>
      <p:ext uri="{BB962C8B-B14F-4D97-AF65-F5344CB8AC3E}">
        <p14:creationId xmlns:p14="http://schemas.microsoft.com/office/powerpoint/2010/main" val="95290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0A3D9-DF36-4FF8-865A-14206455208A}"/>
              </a:ext>
            </a:extLst>
          </p:cNvPr>
          <p:cNvSpPr>
            <a:spLocks noGrp="1"/>
          </p:cNvSpPr>
          <p:nvPr>
            <p:ph type="title"/>
          </p:nvPr>
        </p:nvSpPr>
        <p:spPr/>
        <p:txBody>
          <a:bodyPr/>
          <a:lstStyle/>
          <a:p>
            <a:r>
              <a:rPr lang="pt-BR" b="1" dirty="0"/>
              <a:t>Desvantagens:</a:t>
            </a:r>
            <a:endParaRPr lang="pt-BR" dirty="0"/>
          </a:p>
        </p:txBody>
      </p:sp>
      <p:sp>
        <p:nvSpPr>
          <p:cNvPr id="3" name="Espaço Reservado para Conteúdo 2">
            <a:extLst>
              <a:ext uri="{FF2B5EF4-FFF2-40B4-BE49-F238E27FC236}">
                <a16:creationId xmlns:a16="http://schemas.microsoft.com/office/drawing/2014/main" id="{9345BB01-EE1D-4DF4-AA7C-A83F1A820092}"/>
              </a:ext>
            </a:extLst>
          </p:cNvPr>
          <p:cNvSpPr>
            <a:spLocks noGrp="1"/>
          </p:cNvSpPr>
          <p:nvPr>
            <p:ph idx="1"/>
          </p:nvPr>
        </p:nvSpPr>
        <p:spPr/>
        <p:txBody>
          <a:bodyPr>
            <a:normAutofit fontScale="70000" lnSpcReduction="20000"/>
          </a:bodyPr>
          <a:lstStyle/>
          <a:p>
            <a:r>
              <a:rPr lang="pt-BR" b="1" dirty="0"/>
              <a:t>Limitações de Linguagem:</a:t>
            </a:r>
            <a:r>
              <a:rPr lang="pt-BR" dirty="0"/>
              <a:t> O RMI é específico para a linguagem Java, o que significa que a comunicação com sistemas </a:t>
            </a:r>
            <a:r>
              <a:rPr lang="pt-BR" dirty="0" err="1"/>
              <a:t>não-Java</a:t>
            </a:r>
            <a:r>
              <a:rPr lang="pt-BR" dirty="0"/>
              <a:t> pode ser complicada.</a:t>
            </a:r>
          </a:p>
          <a:p>
            <a:r>
              <a:rPr lang="pt-BR" b="1" dirty="0"/>
              <a:t>Complexidade da Configuração:</a:t>
            </a:r>
            <a:r>
              <a:rPr lang="pt-BR" dirty="0"/>
              <a:t> Configurar e iniciar o registro RMI e configurar os objetos remotos pode ser uma tarefa complexa e requer um conhecimento mais avançado.</a:t>
            </a:r>
          </a:p>
          <a:p>
            <a:r>
              <a:rPr lang="pt-BR" b="1" dirty="0"/>
              <a:t>Problemas de Desempenho:</a:t>
            </a:r>
            <a:r>
              <a:rPr lang="pt-BR" dirty="0"/>
              <a:t> Em comparação com tecnologias mais leves, como HTTP, o RMI pode ter uma sobrecarga de desempenho devido à serialização e </a:t>
            </a:r>
            <a:r>
              <a:rPr lang="pt-BR" dirty="0" err="1"/>
              <a:t>desserialização</a:t>
            </a:r>
            <a:r>
              <a:rPr lang="pt-BR" dirty="0"/>
              <a:t> de objetos.</a:t>
            </a:r>
          </a:p>
          <a:p>
            <a:r>
              <a:rPr lang="pt-BR" b="1" dirty="0"/>
              <a:t>Dependência da Rede:</a:t>
            </a:r>
            <a:r>
              <a:rPr lang="pt-BR" dirty="0"/>
              <a:t> O RMI depende de uma rede funcional, e problemas de conectividade podem afetar a comunicação.</a:t>
            </a:r>
          </a:p>
          <a:p>
            <a:r>
              <a:rPr lang="pt-BR" b="1" dirty="0"/>
              <a:t>Compatibilidade entre Versões:</a:t>
            </a:r>
            <a:r>
              <a:rPr lang="pt-BR" dirty="0"/>
              <a:t> Alterações nas interfaces de objetos remotos podem causar problemas de compatibilidade entre versões, exigindo cuidados na evolução dos sistemas.</a:t>
            </a:r>
          </a:p>
          <a:p>
            <a:r>
              <a:rPr lang="pt-BR" b="1" dirty="0"/>
              <a:t>Complexidade de Gerenciamento:</a:t>
            </a:r>
            <a:r>
              <a:rPr lang="pt-BR" dirty="0"/>
              <a:t> A gestão de objetos remotos registrados pode se tornar complexa em sistemas grandes.</a:t>
            </a:r>
          </a:p>
          <a:p>
            <a:r>
              <a:rPr lang="pt-BR" b="1" dirty="0"/>
              <a:t>Limitação de Tipos de Dados</a:t>
            </a:r>
            <a:r>
              <a:rPr lang="pt-BR" dirty="0"/>
              <a:t>: O RMI é otimizado para objetos Java e pode não suportar tipos de dados complexos ou personalizados de maneira eficiente.</a:t>
            </a:r>
          </a:p>
          <a:p>
            <a:endParaRPr lang="pt-BR" dirty="0"/>
          </a:p>
        </p:txBody>
      </p:sp>
    </p:spTree>
    <p:extLst>
      <p:ext uri="{BB962C8B-B14F-4D97-AF65-F5344CB8AC3E}">
        <p14:creationId xmlns:p14="http://schemas.microsoft.com/office/powerpoint/2010/main" val="320658904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824</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Apresentação do PowerPoint</vt:lpstr>
      <vt:lpstr>RMI </vt:lpstr>
      <vt:lpstr>Funcionamento</vt:lpstr>
      <vt:lpstr>Apresentação do PowerPoint</vt:lpstr>
      <vt:lpstr>Apresentação do PowerPoint</vt:lpstr>
      <vt:lpstr>Apresentação do PowerPoint</vt:lpstr>
      <vt:lpstr>Apresentação do PowerPoint</vt:lpstr>
      <vt:lpstr>Vantagens:</vt:lpstr>
      <vt:lpstr>Desvantagens:</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Joao Eraldo da Silveira Miguel</dc:creator>
  <cp:lastModifiedBy>Joao Eraldo da Silveira Miguel</cp:lastModifiedBy>
  <cp:revision>3</cp:revision>
  <dcterms:created xsi:type="dcterms:W3CDTF">2023-11-06T12:22:19Z</dcterms:created>
  <dcterms:modified xsi:type="dcterms:W3CDTF">2023-11-06T12:48:31Z</dcterms:modified>
</cp:coreProperties>
</file>