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33"/>
  </p:notesMasterIdLst>
  <p:sldIdLst>
    <p:sldId id="256" r:id="rId5"/>
    <p:sldId id="298" r:id="rId6"/>
    <p:sldId id="299" r:id="rId7"/>
    <p:sldId id="301" r:id="rId8"/>
    <p:sldId id="300" r:id="rId9"/>
    <p:sldId id="311" r:id="rId10"/>
    <p:sldId id="303" r:id="rId11"/>
    <p:sldId id="304" r:id="rId12"/>
    <p:sldId id="305" r:id="rId13"/>
    <p:sldId id="306" r:id="rId14"/>
    <p:sldId id="302" r:id="rId15"/>
    <p:sldId id="307" r:id="rId16"/>
    <p:sldId id="284" r:id="rId17"/>
    <p:sldId id="313" r:id="rId18"/>
    <p:sldId id="314" r:id="rId19"/>
    <p:sldId id="315" r:id="rId20"/>
    <p:sldId id="316" r:id="rId21"/>
    <p:sldId id="323" r:id="rId22"/>
    <p:sldId id="317" r:id="rId23"/>
    <p:sldId id="318" r:id="rId24"/>
    <p:sldId id="319" r:id="rId25"/>
    <p:sldId id="320" r:id="rId26"/>
    <p:sldId id="321" r:id="rId27"/>
    <p:sldId id="322" r:id="rId28"/>
    <p:sldId id="308" r:id="rId29"/>
    <p:sldId id="310" r:id="rId30"/>
    <p:sldId id="312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0B42F-DAEA-412C-B0A6-B27F0BA402F7}" v="678" dt="2023-11-26T23:01:03.156"/>
    <p1510:client id="{1D2DDB68-54D1-4967-BF1A-111E571F0FFF}" v="5" dt="2023-11-30T15:04:21.219"/>
    <p1510:client id="{2343347A-1ADE-4650-97AF-48FE1051CE49}" v="403" dt="2018-12-21T11:44:36.679"/>
    <p1510:client id="{234DF6E0-6469-4926-8550-CE8F7093D7F5}" v="973" dt="2018-12-20T23:34:47.482"/>
    <p1510:client id="{3B2BB8B0-FA27-4CC7-B079-87B46E340D2F}" v="623" dt="2023-11-29T21:55:36.752"/>
    <p1510:client id="{5373A85B-30A2-4C08-80DB-E0AC90B9DC9F}" v="85" dt="2023-11-30T13:20:34.551"/>
    <p1510:client id="{7891CD4B-01F2-4AF7-897A-9CB2B4859696}" v="203" dt="2023-11-28T23:17:38.872"/>
    <p1510:client id="{8553BD23-4436-46D5-B2C4-F01C85D30457}" v="476" dt="2018-12-20T22:05:39"/>
    <p1510:client id="{8B9D69AF-BDCB-42E4-819C-A39C317FF738}" v="41" dt="2018-12-21T09:58:54.488"/>
    <p1510:client id="{9A9247E8-7348-4D05-B966-6C8C8D0BF864}" v="1" dt="2023-10-26T08:46:31.192"/>
    <p1510:client id="{9CAE7068-BF12-487A-A74B-B90C0EED393E}" v="46" dt="2023-11-30T17:27:31.663"/>
    <p1510:client id="{A1BEEDE4-593C-FF0A-CFD1-2F599D8FCE6F}" v="1" dt="2023-11-21T08:07:00.165"/>
    <p1510:client id="{A68E2943-2BE9-4612-A6B3-431AC98D83E4}" v="360" dt="2018-12-20T20:59:52.325"/>
    <p1510:client id="{AE445ADD-F256-45FA-84CF-5E298D85BD1E}" v="182" dt="2018-12-20T19:18:46.744"/>
    <p1510:client id="{AE61356A-7503-4CEC-9F65-B43B2325AD73}" v="734" dt="2023-11-26T14:48:07.803"/>
    <p1510:client id="{BF47B08C-CD44-4F97-83EF-7A980F592E48}" v="1187" dt="2023-11-27T21:22:41.105"/>
    <p1510:client id="{DE74162B-17F3-4261-A607-4A92AF4758D3}" v="647" dt="2018-12-21T02:22:43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F39-B712-4869-847B-4F64BA2622E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FC0A9-34A2-4749-88B8-360056A0B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8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4A7-E942-4407-BF53-87940667F90D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15E1-4D53-4BCF-AF07-37A83B605F91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4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9BD3-5DD1-4D30-B874-9455F9E5BB7C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68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B23A-2C2E-4561-883D-11C68E5A3053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0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6383-7A6B-4F5E-909E-637B894852F9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67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2A7F-0721-4BB2-AAA4-1E7C4C9F6D35}" type="datetime1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1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F68E-F3CA-4E18-922F-852D8577FFF3}" type="datetime1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040A-855B-40D2-8F96-85EFA896C887}" type="datetime1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3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7204-7246-47E8-BCCB-3A67B3D9CE36}" type="datetime1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609E-EB37-442F-B845-CF0452C33E5F}" type="datetime1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4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BFBC-B4B0-477D-B1ED-8D2591764BD7}" type="datetime1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21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D69F-3E8B-44D2-8F1A-749B7ACFF9C2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773A-621D-4E21-A119-5E948EC4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0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D0622D-2E45-488F-9B41-51B9E8940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4384" y="4891617"/>
            <a:ext cx="2508459" cy="13453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ru-RU" sz="1800" i="1" dirty="0"/>
              <a:t>Завьялов И. В.</a:t>
            </a:r>
            <a:endParaRPr lang="ru-RU" sz="1800">
              <a:ea typeface="Calibri"/>
              <a:cs typeface="Calibri"/>
            </a:endParaRPr>
          </a:p>
          <a:p>
            <a:pPr algn="r"/>
            <a:r>
              <a:rPr lang="ru-RU" sz="1800" i="1" dirty="0">
                <a:cs typeface="Calibri"/>
              </a:rPr>
              <a:t>Завьялов В. В.</a:t>
            </a:r>
            <a:endParaRPr lang="ru-RU" sz="1800" i="1" dirty="0">
              <a:ea typeface="Calibri"/>
              <a:cs typeface="Calibri"/>
            </a:endParaRPr>
          </a:p>
          <a:p>
            <a:pPr algn="r"/>
            <a:r>
              <a:rPr lang="ru-RU" sz="1800" i="1" dirty="0">
                <a:latin typeface="Calibri" panose="020F0502020204030204"/>
                <a:cs typeface="Calibri"/>
              </a:rPr>
              <a:t>Группа 5040102/30201</a:t>
            </a:r>
            <a:endParaRPr lang="ru-RU" sz="18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56574-889E-C42F-BC87-F2D4574A260B}"/>
              </a:ext>
            </a:extLst>
          </p:cNvPr>
          <p:cNvSpPr txBox="1"/>
          <p:nvPr/>
        </p:nvSpPr>
        <p:spPr>
          <a:xfrm>
            <a:off x="834393" y="2203795"/>
            <a:ext cx="105213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5400" dirty="0">
                <a:ea typeface="Calibri"/>
                <a:cs typeface="Calibri"/>
              </a:rPr>
              <a:t>АНАЛИЗ РЫНКА ВАКАНСИЙ IT-СПЕЦИАЛЬНОСТЕЙ С HEADHUNTER</a:t>
            </a:r>
          </a:p>
        </p:txBody>
      </p:sp>
    </p:spTree>
    <p:extLst>
      <p:ext uri="{BB962C8B-B14F-4D97-AF65-F5344CB8AC3E}">
        <p14:creationId xmlns:p14="http://schemas.microsoft.com/office/powerpoint/2010/main" val="316765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54529-01F4-F857-D011-E1C9F32B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Calibri"/>
                <a:cs typeface="Calibri Light"/>
              </a:rPr>
              <a:t>Горизонтальное масштабирование</a:t>
            </a:r>
            <a:endParaRPr lang="ru-RU" dirty="0">
              <a:latin typeface="Calibri"/>
              <a:ea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8FE24-5AC6-0F4B-C533-5383CB78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Парсер используемый в работе осуществлял параллельный сбор данных при помощи нескольких процессов. Каждый процесс производил сбор данных за определенный интервал времени. Чтобы избежать ограничения на</a:t>
            </a:r>
            <a:r>
              <a:rPr lang="ru-RU" sz="2600" dirty="0">
                <a:cs typeface="Calibri" panose="020F0502020204030204"/>
              </a:rPr>
              <a:t> количество запросов (10 запросов/сек/</a:t>
            </a:r>
            <a:r>
              <a:rPr lang="ru-RU" sz="2600" dirty="0" err="1">
                <a:cs typeface="Calibri" panose="020F0502020204030204"/>
              </a:rPr>
              <a:t>ip</a:t>
            </a:r>
            <a:r>
              <a:rPr lang="ru-RU" sz="2600" dirty="0">
                <a:cs typeface="Calibri" panose="020F0502020204030204"/>
              </a:rPr>
              <a:t>), сбор данных производился с нескольких </a:t>
            </a:r>
            <a:r>
              <a:rPr lang="ru-RU" sz="2600" dirty="0" err="1">
                <a:cs typeface="Calibri" panose="020F0502020204030204"/>
              </a:rPr>
              <a:t>proxy</a:t>
            </a:r>
            <a:r>
              <a:rPr lang="ru-RU" sz="26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ru-RU" sz="2600" dirty="0">
                <a:cs typeface="Calibri" panose="020F0502020204030204"/>
              </a:rPr>
              <a:t>При обработке данных горизонтальное масштабирование осуществляется посредством увеличения числа Spark </a:t>
            </a:r>
            <a:r>
              <a:rPr lang="ru-RU" sz="2600" dirty="0" err="1">
                <a:cs typeface="Calibri" panose="020F0502020204030204"/>
              </a:rPr>
              <a:t>worker-ов</a:t>
            </a:r>
            <a:r>
              <a:rPr lang="ru-RU" sz="2600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ru-RU" sz="2600" dirty="0">
                <a:cs typeface="Calibri" panose="020F0502020204030204"/>
              </a:rPr>
              <a:t>HDFS обеспечивает горизонтальное масштабирование посредством распределения данных на множество серверов. Файл разбивается на блоки, которые хранятся на разных </a:t>
            </a:r>
            <a:r>
              <a:rPr lang="ru-RU" sz="2600" dirty="0" err="1">
                <a:cs typeface="Calibri" panose="020F0502020204030204"/>
              </a:rPr>
              <a:t>datanode</a:t>
            </a:r>
            <a:r>
              <a:rPr lang="ru-RU" sz="2600" dirty="0">
                <a:cs typeface="Calibri" panose="020F0502020204030204"/>
              </a:rPr>
              <a:t> с заданным коэффициентом репликации.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4DA59-14BE-EF61-AAC2-9B6AC0AE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197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C6FF1-DE53-F114-1D13-AEA1F80F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372"/>
            <a:ext cx="10515600" cy="1325563"/>
          </a:xfrm>
        </p:spPr>
        <p:txBody>
          <a:bodyPr/>
          <a:lstStyle/>
          <a:p>
            <a:r>
              <a:rPr lang="ru-RU" dirty="0">
                <a:latin typeface="Calibri"/>
                <a:ea typeface="Calibri"/>
                <a:cs typeface="Calibri Light"/>
              </a:rPr>
              <a:t>Особенности созданного ПО </a:t>
            </a:r>
            <a:endParaRPr lang="ru-RU" dirty="0">
              <a:latin typeface="Calibri"/>
              <a:ea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2C46A-F56B-5651-47C8-74CD4F255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173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Параметры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date_from</a:t>
            </a:r>
            <a:r>
              <a:rPr lang="ru-RU" dirty="0">
                <a:ea typeface="Calibri" panose="020F0502020204030204"/>
                <a:cs typeface="Calibri" panose="020F0502020204030204"/>
              </a:rPr>
              <a:t> и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date_to</a:t>
            </a:r>
            <a:r>
              <a:rPr lang="ru-RU" dirty="0">
                <a:ea typeface="Calibri" panose="020F0502020204030204"/>
                <a:cs typeface="Calibri" panose="020F0502020204030204"/>
              </a:rPr>
              <a:t> округляют указанное значение до ближайших пяти минут. Это означает, что минимальный шаг, за который можно получать результаты, будет равен пяти минутам.</a:t>
            </a:r>
          </a:p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Чтобы обойти ограничение на количество возвращаемых результатов в одном запросе (2000 вакансий), был использован переменных шаг. Стандартный шаг, за который производился сбор вакансий, равняется 30 мин. Если в одном из промежутков было найдено более 2000 вакансий, то данный промежуток дополнительно разбивался на более мелкие с шагом в 5 мин. Также парсер использует многопроцессорность, чтобы ускорить сбор данных</a:t>
            </a:r>
          </a:p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248A4B-422A-CDEE-7120-F7C542F2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65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B5ED4-54CF-868C-9A6E-1ECBB387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Calibri"/>
                <a:cs typeface="Calibri Light"/>
              </a:rPr>
              <a:t>Распределение данных в HH.ru</a:t>
            </a:r>
            <a:endParaRPr lang="ru-RU" dirty="0">
              <a:latin typeface="Calibri"/>
              <a:ea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A3401-99E8-FF24-BC9B-963B7D44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99" y="1845164"/>
            <a:ext cx="4724514" cy="4195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dirty="0">
                <a:cs typeface="Calibri" panose="020F0502020204030204"/>
              </a:rPr>
              <a:t>На графике представлено количество найденных за день вакансий, и сколько из них удалось скачать</a:t>
            </a:r>
            <a:endParaRPr lang="ru-RU" dirty="0"/>
          </a:p>
          <a:p>
            <a:pPr marL="457200" indent="-457200"/>
            <a:r>
              <a:rPr lang="ru-RU" dirty="0">
                <a:cs typeface="Calibri" panose="020F0502020204030204"/>
              </a:rPr>
              <a:t>Данные представлены для29 дней</a:t>
            </a:r>
            <a:endParaRPr lang="ru-RU" dirty="0">
              <a:ea typeface="Calibri"/>
              <a:cs typeface="Calibri" panose="020F0502020204030204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49D16-4424-0956-BC40-AECEC251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pic>
        <p:nvPicPr>
          <p:cNvPr id="7" name="Рисунок 6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764E73E-37BE-9553-D823-0A80EB4B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41" y="1520496"/>
            <a:ext cx="5879122" cy="48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1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56286-7ADC-4EA2-90D6-BD80819F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5" y="1853489"/>
            <a:ext cx="10604147" cy="23419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err="1">
                <a:latin typeface="Calibri"/>
                <a:ea typeface="Calibri"/>
                <a:cs typeface="Calibri"/>
              </a:rPr>
              <a:t>Графики</a:t>
            </a:r>
            <a:r>
              <a:rPr lang="en-US" sz="5400" kern="1200" dirty="0">
                <a:latin typeface="Calibri"/>
                <a:ea typeface="Calibri"/>
                <a:cs typeface="Calibri"/>
              </a:rPr>
              <a:t> и </a:t>
            </a:r>
            <a:r>
              <a:rPr lang="en-US" sz="5400" kern="1200" err="1">
                <a:latin typeface="Calibri"/>
                <a:ea typeface="Calibri"/>
                <a:cs typeface="Calibri"/>
              </a:rPr>
              <a:t>диаграммы</a:t>
            </a:r>
            <a:endParaRPr lang="en-US" sz="5400" kern="1200" dirty="0">
              <a:latin typeface="Calibri"/>
              <a:ea typeface="Calibri"/>
              <a:cs typeface="Calibri"/>
            </a:endParaRPr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F0F61A-5967-41B7-A1BA-AB0314D0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30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E8D5E7-7D35-4F2C-01BF-D4435A90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pic>
        <p:nvPicPr>
          <p:cNvPr id="5" name="Рисунок 4" descr="Изображение выглядит как текст, диаграмма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E8780E4-ADA0-CCD3-8FC3-D9074076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15" y="248956"/>
            <a:ext cx="8223737" cy="64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C5DC08-54E6-1308-B6D4-5A9F1C91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14</a:t>
            </a:r>
          </a:p>
        </p:txBody>
      </p:sp>
      <p:pic>
        <p:nvPicPr>
          <p:cNvPr id="5" name="Рисунок 4" descr="Изображение выглядит как текст, диаграмма, График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4EEB754D-4EDD-1014-C47D-92B5AB43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6" y="206982"/>
            <a:ext cx="8135814" cy="64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6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00D24F-08EC-9C7B-6204-D37E9F50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15</a:t>
            </a:r>
          </a:p>
        </p:txBody>
      </p:sp>
      <p:pic>
        <p:nvPicPr>
          <p:cNvPr id="3" name="Рисунок 2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6BB569F-9753-0185-2060-3470D512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16" y="313409"/>
            <a:ext cx="9280769" cy="62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0C8B4F-CF8E-99EC-103E-3AC620F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16</a:t>
            </a:r>
          </a:p>
        </p:txBody>
      </p:sp>
      <p:pic>
        <p:nvPicPr>
          <p:cNvPr id="5" name="Рисунок 4" descr="Изображение выглядит как текст, снимок экрана, диаграмм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F7676B6D-5AC7-7D03-DB20-8C2E6A53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13" y="1510482"/>
            <a:ext cx="6778813" cy="38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9C9E8-E53E-F048-63DC-C5E81191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17</a:t>
            </a:r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диаграмма, текст, круг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01B64757-AF24-F9D4-B3D8-D1E3E93DD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9" t="19602" r="4984" b="13542"/>
          <a:stretch/>
        </p:blipFill>
        <p:spPr>
          <a:xfrm>
            <a:off x="1103304" y="679368"/>
            <a:ext cx="10449355" cy="54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00243-D728-8422-63B8-76C67D78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18</a:t>
            </a:r>
          </a:p>
        </p:txBody>
      </p:sp>
      <p:pic>
        <p:nvPicPr>
          <p:cNvPr id="5" name="Рисунок 4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73D9C1AE-60C8-ED11-80D2-788F1B1B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7499"/>
            <a:ext cx="9015045" cy="64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F14C5-1B25-ECC9-76FE-63236A30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 Light"/>
              </a:rPr>
              <a:t>Обзор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372AD-B003-97D5-3EEE-B6D9D7C2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531"/>
            <a:ext cx="9565342" cy="2648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cs typeface="Calibri"/>
              </a:rPr>
              <a:t>HeadHunter</a:t>
            </a:r>
            <a:r>
              <a:rPr lang="ru-RU" dirty="0">
                <a:cs typeface="Calibri"/>
              </a:rPr>
              <a:t> — качественная база резюме и вакансий и современные сервисы для поиска работы и персонала.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API HH предоставляет доступ к обширной базе данных вакансий, которая постоянно обновляется и увеличивается. Данный API очень удобный, имеет подробную документацию и привычный синтаксис запросов.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02D735-D116-C37E-BA8D-48327C5D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24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FDFA6A-FE32-141A-43BA-C8D29754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19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AD74B5F-786E-E360-692A-34F8EC69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7177"/>
              </p:ext>
            </p:extLst>
          </p:nvPr>
        </p:nvGraphicFramePr>
        <p:xfrm>
          <a:off x="1699064" y="751683"/>
          <a:ext cx="8793872" cy="47290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96936">
                  <a:extLst>
                    <a:ext uri="{9D8B030D-6E8A-4147-A177-3AD203B41FA5}">
                      <a16:colId xmlns:a16="http://schemas.microsoft.com/office/drawing/2014/main" val="2116615266"/>
                    </a:ext>
                  </a:extLst>
                </a:gridCol>
                <a:gridCol w="4396936">
                  <a:extLst>
                    <a:ext uri="{9D8B030D-6E8A-4147-A177-3AD203B41FA5}">
                      <a16:colId xmlns:a16="http://schemas.microsoft.com/office/drawing/2014/main" val="2679431974"/>
                    </a:ext>
                  </a:extLst>
                </a:gridCol>
              </a:tblGrid>
              <a:tr h="4299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baseline="0" noProof="0" dirty="0">
                          <a:solidFill>
                            <a:srgbClr val="FFFFFF"/>
                          </a:solidFill>
                        </a:rPr>
                        <a:t>Работодатель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baseline="0" noProof="0" dirty="0">
                          <a:solidFill>
                            <a:srgbClr val="FFFFFF"/>
                          </a:solidFill>
                        </a:rPr>
                        <a:t>Количество вакансий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53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СБЕР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1341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69321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Ozon</a:t>
                      </a:r>
                      <a:endParaRPr lang="ru-RU" sz="1800" b="0" i="0" u="none" strike="noStrike" baseline="0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547666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МТС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349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Тинькофф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9862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Иннотех</a:t>
                      </a: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, Группа компаний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00853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Яндекс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38793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ИК СИБИНТЕК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65000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Газпром нефть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03391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Банк ВТБ (ПАО)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0654"/>
                  </a:ext>
                </a:extLst>
              </a:tr>
              <a:tr h="4299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Первый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66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E1EADA-9309-D56D-EEB0-7DF27D00280F}"/>
              </a:ext>
            </a:extLst>
          </p:cNvPr>
          <p:cNvSpPr txBox="1"/>
          <p:nvPr/>
        </p:nvSpPr>
        <p:spPr>
          <a:xfrm>
            <a:off x="2999152" y="5588000"/>
            <a:ext cx="631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ea typeface="Calibri"/>
                <a:cs typeface="Calibri"/>
              </a:rPr>
              <a:t>Компании, наиболее активно размещающие вакансии</a:t>
            </a:r>
          </a:p>
        </p:txBody>
      </p:sp>
    </p:spTree>
    <p:extLst>
      <p:ext uri="{BB962C8B-B14F-4D97-AF65-F5344CB8AC3E}">
        <p14:creationId xmlns:p14="http://schemas.microsoft.com/office/powerpoint/2010/main" val="256849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11DB15-F14F-4D59-2E04-31A433E9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20</a:t>
            </a:r>
          </a:p>
        </p:txBody>
      </p:sp>
      <p:pic>
        <p:nvPicPr>
          <p:cNvPr id="5" name="Рисунок 4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1495F2D-D0E9-B8AC-4829-85142FAE1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6" y="264026"/>
            <a:ext cx="9855200" cy="63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1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D0EF3-EA56-9DA8-F474-855A2B79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21</a:t>
            </a:r>
          </a:p>
        </p:txBody>
      </p:sp>
      <p:pic>
        <p:nvPicPr>
          <p:cNvPr id="5" name="Рисунок 4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F0B630D-2DBC-571F-4438-EDA63925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8" y="278562"/>
            <a:ext cx="9698892" cy="62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0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2C001D-764C-9C6F-60FC-6E0CF0A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22</a:t>
            </a:r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3D6F359-3DBA-6AFE-7171-5BC0F3F7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5" y="544372"/>
            <a:ext cx="10509738" cy="57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6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3B1FAC-1CF0-2636-B6E5-96312872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23</a:t>
            </a:r>
          </a:p>
        </p:txBody>
      </p:sp>
      <p:pic>
        <p:nvPicPr>
          <p:cNvPr id="5" name="Рисунок 4" descr="Изображение выглядит как Красочность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BE53F39-F087-6BFD-933E-653942F2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16" y="383976"/>
            <a:ext cx="8975968" cy="60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9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7DACB-2D4B-D582-DB80-077449EE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Calibri"/>
                <a:cs typeface="Calibri Light"/>
              </a:rPr>
              <a:t>Инфраструктура разработки</a:t>
            </a:r>
            <a:endParaRPr lang="ru-RU" dirty="0">
              <a:latin typeface="Calibri"/>
              <a:ea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5413A-0DF4-78AA-8683-74F705E1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dirty="0">
                <a:cs typeface="Calibri" panose="020F0502020204030204"/>
              </a:rPr>
              <a:t>VCS – </a:t>
            </a:r>
            <a:r>
              <a:rPr lang="ru-RU" err="1">
                <a:cs typeface="Calibri" panose="020F0502020204030204"/>
              </a:rPr>
              <a:t>Git</a:t>
            </a:r>
            <a:endParaRPr lang="ru-RU"/>
          </a:p>
          <a:p>
            <a:pPr marL="457200" indent="-457200"/>
            <a:endParaRPr lang="ru-RU" dirty="0">
              <a:cs typeface="Calibri"/>
            </a:endParaRPr>
          </a:p>
          <a:p>
            <a:pPr marL="457200" indent="-457200"/>
            <a:r>
              <a:rPr lang="ru-RU" dirty="0">
                <a:cs typeface="Calibri"/>
              </a:rPr>
              <a:t>IDE – </a:t>
            </a:r>
            <a:r>
              <a:rPr lang="ru-RU" dirty="0" err="1">
                <a:cs typeface="Calibri"/>
              </a:rPr>
              <a:t>PyCharm</a:t>
            </a:r>
            <a:endParaRPr lang="ru-RU" dirty="0">
              <a:ea typeface="Calibri"/>
              <a:cs typeface="Calibri"/>
            </a:endParaRPr>
          </a:p>
          <a:p>
            <a:pPr marL="457200" indent="-457200"/>
            <a:endParaRPr lang="ru-RU" dirty="0">
              <a:cs typeface="Calibri"/>
            </a:endParaRPr>
          </a:p>
          <a:p>
            <a:pPr marL="457200" indent="-457200"/>
            <a:r>
              <a:rPr lang="ru-RU" dirty="0">
                <a:cs typeface="Calibri"/>
              </a:rPr>
              <a:t>Lang – Python</a:t>
            </a:r>
            <a:endParaRPr lang="ru-RU" dirty="0">
              <a:ea typeface="Calibri" panose="020F0502020204030204"/>
              <a:cs typeface="Calibri"/>
            </a:endParaRPr>
          </a:p>
          <a:p>
            <a:pPr marL="457200" indent="-457200"/>
            <a:endParaRPr lang="ru-RU" dirty="0">
              <a:ea typeface="Calibri" panose="020F0502020204030204"/>
              <a:cs typeface="Calibri"/>
            </a:endParaRPr>
          </a:p>
          <a:p>
            <a:pPr marL="457200" indent="-457200"/>
            <a:r>
              <a:rPr lang="ru-RU" dirty="0">
                <a:ea typeface="Calibri" panose="020F0502020204030204"/>
                <a:cs typeface="Calibri"/>
              </a:rPr>
              <a:t>База данных </a:t>
            </a:r>
            <a:r>
              <a:rPr lang="en-US" dirty="0">
                <a:ea typeface="Calibri" panose="020F0502020204030204"/>
                <a:cs typeface="Calibri"/>
              </a:rPr>
              <a:t>– MongoDB</a:t>
            </a:r>
            <a:endParaRPr lang="ru-RU" dirty="0">
              <a:ea typeface="Calibri" panose="020F0502020204030204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F16DB-F41C-ABF9-488F-3F9E949A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767019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F1FF6-AA82-95AC-1652-F03CBEF7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1458" cy="1352457"/>
          </a:xfrm>
        </p:spPr>
        <p:txBody>
          <a:bodyPr/>
          <a:lstStyle/>
          <a:p>
            <a:r>
              <a:rPr lang="ru-RU" dirty="0">
                <a:latin typeface="Calibri"/>
                <a:ea typeface="Calibri Light"/>
                <a:cs typeface="Calibri Light"/>
              </a:rPr>
              <a:t>Представление конечного вида дистрибутива </a:t>
            </a:r>
            <a:endParaRPr lang="ru-RU" dirty="0">
              <a:latin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AEA0B-2239-62A6-D6B7-2B7DB9F2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166" cy="3929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Дистрибутив одержит следующие директории:</a:t>
            </a: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ru-RU" dirty="0" err="1">
                <a:latin typeface="Calibri"/>
                <a:ea typeface="Calibri"/>
                <a:cs typeface="Calibri"/>
              </a:rPr>
              <a:t>Parser</a:t>
            </a:r>
            <a:endParaRPr lang="ru-RU" dirty="0">
              <a:latin typeface="Calibri"/>
              <a:ea typeface="Calibri"/>
              <a:cs typeface="Calibri"/>
            </a:endParaRP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ru-RU" err="1">
                <a:latin typeface="Calibri"/>
                <a:ea typeface="Calibri"/>
                <a:cs typeface="Calibri"/>
              </a:rPr>
              <a:t>database</a:t>
            </a:r>
            <a:endParaRPr lang="ru-RU" dirty="0" err="1">
              <a:latin typeface="Calibri"/>
              <a:ea typeface="Calibri"/>
              <a:cs typeface="Calibri"/>
            </a:endParaRP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ru-RU" dirty="0">
                <a:latin typeface="Calibri"/>
                <a:ea typeface="Calibri"/>
                <a:cs typeface="Calibri"/>
              </a:rPr>
              <a:t>Spark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ru-RU" dirty="0" err="1">
                <a:latin typeface="Calibri"/>
                <a:ea typeface="Calibri"/>
                <a:cs typeface="Calibri"/>
              </a:rPr>
              <a:t>Hadoop</a:t>
            </a: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ru-RU" dirty="0" err="1">
                <a:latin typeface="Calibri"/>
                <a:ea typeface="Calibri"/>
                <a:cs typeface="Calibri"/>
              </a:rPr>
              <a:t>docker-compose.yaml</a:t>
            </a:r>
            <a:endParaRPr lang="ru-RU" dirty="0" err="1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BB8D7D-1AD0-271E-FC49-D9CA335C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25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A800232-6B32-A419-E993-000F72A10B72}"/>
              </a:ext>
            </a:extLst>
          </p:cNvPr>
          <p:cNvSpPr txBox="1">
            <a:spLocks/>
          </p:cNvSpPr>
          <p:nvPr/>
        </p:nvSpPr>
        <p:spPr>
          <a:xfrm>
            <a:off x="6428315" y="2214463"/>
            <a:ext cx="4761524" cy="395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ru-RU" dirty="0" err="1">
                <a:ea typeface="+mn-lt"/>
                <a:cs typeface="+mn-lt"/>
              </a:rPr>
              <a:t>docker-compose</a:t>
            </a:r>
            <a:r>
              <a:rPr lang="ru-RU" dirty="0">
                <a:ea typeface="+mn-lt"/>
                <a:cs typeface="+mn-lt"/>
              </a:rPr>
              <a:t>: </a:t>
            </a:r>
          </a:p>
          <a:p>
            <a:pPr>
              <a:lnSpc>
                <a:spcPct val="60000"/>
              </a:lnSpc>
              <a:buFont typeface="Arial"/>
            </a:pPr>
            <a:r>
              <a:rPr lang="ru-RU" dirty="0">
                <a:ea typeface="+mn-lt"/>
                <a:cs typeface="+mn-lt"/>
              </a:rPr>
              <a:t>Python &gt;= 3.9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60000"/>
              </a:lnSpc>
              <a:buFont typeface="Arial"/>
            </a:pPr>
            <a:r>
              <a:rPr lang="ru-RU" dirty="0">
                <a:ea typeface="+mn-lt"/>
                <a:cs typeface="+mn-lt"/>
              </a:rPr>
              <a:t>Java 8 или 11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60000"/>
              </a:lnSpc>
              <a:buFont typeface="Arial"/>
            </a:pPr>
            <a:r>
              <a:rPr lang="ru-RU" dirty="0" err="1">
                <a:ea typeface="+mn-lt"/>
                <a:cs typeface="+mn-lt"/>
              </a:rPr>
              <a:t>Parser</a:t>
            </a:r>
            <a:endParaRPr lang="en-US" dirty="0" err="1">
              <a:ea typeface="+mn-lt"/>
              <a:cs typeface="+mn-lt"/>
            </a:endParaRPr>
          </a:p>
          <a:p>
            <a:pPr>
              <a:lnSpc>
                <a:spcPct val="60000"/>
              </a:lnSpc>
              <a:buFont typeface="Arial"/>
            </a:pPr>
            <a:r>
              <a:rPr lang="ru-RU" dirty="0" err="1">
                <a:ea typeface="+mn-lt"/>
                <a:cs typeface="+mn-lt"/>
              </a:rPr>
              <a:t>MongoDB</a:t>
            </a:r>
            <a:r>
              <a:rPr lang="ru-RU" dirty="0">
                <a:ea typeface="+mn-lt"/>
                <a:cs typeface="+mn-lt"/>
              </a:rPr>
              <a:t> 7.0.4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60000"/>
              </a:lnSpc>
              <a:buFont typeface="Arial"/>
            </a:pPr>
            <a:r>
              <a:rPr lang="ru-RU" dirty="0" err="1">
                <a:ea typeface="+mn-lt"/>
                <a:cs typeface="+mn-lt"/>
              </a:rPr>
              <a:t>Hadoop</a:t>
            </a:r>
            <a:r>
              <a:rPr lang="ru-RU" dirty="0">
                <a:ea typeface="+mn-lt"/>
                <a:cs typeface="+mn-lt"/>
              </a:rPr>
              <a:t> 3.3.6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60000"/>
              </a:lnSpc>
              <a:buFont typeface="Arial"/>
            </a:pPr>
            <a:r>
              <a:rPr lang="ru-RU" dirty="0">
                <a:ea typeface="+mn-lt"/>
                <a:cs typeface="+mn-lt"/>
              </a:rPr>
              <a:t>Spark 3.5.0</a:t>
            </a:r>
            <a:endParaRPr lang="ru-RU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ru-RU" dirty="0">
              <a:ea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ru-RU" dirty="0">
              <a:cs typeface="Calibri"/>
            </a:endParaRPr>
          </a:p>
          <a:p>
            <a:pPr>
              <a:buFont typeface="Arial"/>
              <a:buChar char="•"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523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37944-4DF6-CBF5-213A-C425EBE4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9E362-8899-40BE-8EB8-23827D0A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ru-RU" dirty="0">
                <a:ea typeface="Calibri" panose="020F0502020204030204"/>
                <a:cs typeface="Calibri" panose="020F0502020204030204"/>
              </a:rPr>
              <a:t>Официальный сайт </a:t>
            </a:r>
            <a:r>
              <a:rPr lang="ru-RU" err="1">
                <a:ea typeface="Calibri" panose="020F0502020204030204"/>
                <a:cs typeface="Calibri" panose="020F0502020204030204"/>
              </a:rPr>
              <a:t>HeadHunter</a:t>
            </a:r>
            <a:r>
              <a:rPr lang="ru-RU" dirty="0">
                <a:ea typeface="Calibri" panose="020F0502020204030204"/>
                <a:cs typeface="Calibri" panose="020F0502020204030204"/>
              </a:rPr>
              <a:t> API [Электронный ресурс] URL: https://api.hh.ru/ (дата обращения: 15.11.2023).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ru-RU" dirty="0">
                <a:ea typeface="Calibri" panose="020F0502020204030204"/>
                <a:cs typeface="Calibri" panose="020F0502020204030204"/>
              </a:rPr>
              <a:t>Официальная документация сервиса </a:t>
            </a:r>
            <a:r>
              <a:rPr lang="ru-RU" err="1">
                <a:ea typeface="Calibri" panose="020F0502020204030204"/>
                <a:cs typeface="Calibri" panose="020F0502020204030204"/>
              </a:rPr>
              <a:t>HeadHunter</a:t>
            </a:r>
            <a:r>
              <a:rPr lang="ru-RU" dirty="0">
                <a:ea typeface="Calibri" panose="020F0502020204030204"/>
                <a:cs typeface="Calibri" panose="020F0502020204030204"/>
              </a:rPr>
              <a:t> API. [Электронный ресурс] URL: https://api.hh.ru/openapi/redoc#tag/ (дата обращения: 15.11.2023).  </a:t>
            </a:r>
          </a:p>
          <a:p>
            <a:pPr marL="514350" indent="-514350">
              <a:buAutoNum type="arabicPeriod"/>
            </a:pPr>
            <a:r>
              <a:rPr lang="ru-RU" dirty="0">
                <a:ea typeface="Calibri" panose="020F0502020204030204"/>
                <a:cs typeface="Calibri" panose="020F0502020204030204"/>
              </a:rPr>
              <a:t>Официальный сайт Apache </a:t>
            </a:r>
            <a:r>
              <a:rPr lang="ru-RU" err="1">
                <a:ea typeface="Calibri" panose="020F0502020204030204"/>
                <a:cs typeface="Calibri" panose="020F0502020204030204"/>
              </a:rPr>
              <a:t>Hadoop</a:t>
            </a:r>
            <a:r>
              <a:rPr lang="ru-RU" dirty="0">
                <a:ea typeface="Calibri" panose="020F0502020204030204"/>
                <a:cs typeface="Calibri" panose="020F0502020204030204"/>
              </a:rPr>
              <a:t> [Электронный ресурс] URL: https://hadoop.apache.org/docs/stable/hadoop-project-dist/hadoop-hdfs/HdfsDesign.html/ (дата обращения: 15.11.2023). </a:t>
            </a:r>
          </a:p>
          <a:p>
            <a:pPr marL="514350" indent="-514350">
              <a:buAutoNum type="arabicPeriod"/>
            </a:pPr>
            <a:r>
              <a:rPr lang="ru-RU" dirty="0">
                <a:ea typeface="Calibri" panose="020F0502020204030204"/>
                <a:cs typeface="Calibri" panose="020F0502020204030204"/>
              </a:rPr>
              <a:t>Лекционные материалы по дисциплине «Наука о данных и аналитика больших объемов данных» – И. В.  Никифоров. Институт компьютерных наук и технологи. Высшая школа программной инженерии. СПБПУ. – 2023. </a:t>
            </a:r>
          </a:p>
          <a:p>
            <a:pPr marL="514350" indent="-514350">
              <a:buAutoNum type="arabicPeriod"/>
            </a:pPr>
            <a:r>
              <a:rPr lang="ru-RU" dirty="0">
                <a:ea typeface="Calibri" panose="020F0502020204030204"/>
                <a:cs typeface="Calibri" panose="020F0502020204030204"/>
              </a:rPr>
              <a:t>Официальный сайт Apache Spark [Электронный ресурс] URL: https://spark.apache.org/ (дата обращения: 15.11.2023).</a:t>
            </a:r>
          </a:p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3FDA40-CF87-9AA9-4928-0B141680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436090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BBC9DD-BF66-4DE7-AD9D-C7F7B34F58E9}"/>
              </a:ext>
            </a:extLst>
          </p:cNvPr>
          <p:cNvSpPr/>
          <p:nvPr/>
        </p:nvSpPr>
        <p:spPr>
          <a:xfrm>
            <a:off x="642938" y="363538"/>
            <a:ext cx="3778250" cy="4392613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/>
              <a:t>Репозиторий проекта: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021BB1-798B-4493-8E89-A7DBB51011E1}"/>
              </a:ext>
            </a:extLst>
          </p:cNvPr>
          <p:cNvSpPr/>
          <p:nvPr/>
        </p:nvSpPr>
        <p:spPr>
          <a:xfrm>
            <a:off x="4323080" y="363538"/>
            <a:ext cx="7407275" cy="4392613"/>
          </a:xfrm>
          <a:prstGeom prst="rect">
            <a:avLst/>
          </a:prstGeom>
        </p:spPr>
        <p:txBody>
          <a:bodyPr wrap="square" lIns="91440" tIns="45720" rIns="91440" bIns="4572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Github</a:t>
            </a:r>
            <a:r>
              <a:rPr lang="en-US" sz="2800" dirty="0"/>
              <a:t>: https://github.c</a:t>
            </a:r>
            <a:r>
              <a:rPr lang="en-US" sz="2800" dirty="0">
                <a:solidFill>
                  <a:srgbClr val="000000"/>
                </a:solidFill>
              </a:rPr>
              <a:t>om/IlyaZawyalow/bigdata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956C8-F0EF-4B0C-97A9-A3B14BD8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8F6EC65-27AB-43A0-9B7F-8DA1F7D3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03062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9F5E5-0095-1330-7B02-51DCFBAA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Calibri Light"/>
                <a:cs typeface="Calibri Light"/>
              </a:rPr>
              <a:t>Постановка задач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EFA6C-CA73-262A-504B-646191F8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880819" cy="51402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600" dirty="0">
                <a:ea typeface="Calibri" panose="020F0502020204030204"/>
                <a:cs typeface="Calibri" panose="020F0502020204030204"/>
              </a:rPr>
              <a:t>В данной работе необходимо произвести анализ рынка труда сферы информационных технологий.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sz="2600" dirty="0">
                <a:ea typeface="Calibri" panose="020F0502020204030204"/>
                <a:cs typeface="Calibri" panose="020F0502020204030204"/>
              </a:rPr>
              <a:t>Сформулированные нами аналитические задачи можно разделить на 5 подгрупп:</a:t>
            </a:r>
            <a:endParaRPr lang="ru-RU">
              <a:ea typeface="Calibri"/>
              <a:cs typeface="Calibri"/>
            </a:endParaRPr>
          </a:p>
          <a:p>
            <a:pPr marL="457200" indent="-457200"/>
            <a:r>
              <a:rPr lang="ru-RU" sz="2600" dirty="0">
                <a:ea typeface="Calibri" panose="020F0502020204030204"/>
                <a:cs typeface="Calibri" panose="020F0502020204030204"/>
              </a:rPr>
              <a:t>    Сравнительный анализ предлагаемых заработных плат в IT-сфере</a:t>
            </a:r>
          </a:p>
          <a:p>
            <a:pPr marL="457200" indent="-457200"/>
            <a:r>
              <a:rPr lang="ru-RU" sz="2600" dirty="0">
                <a:ea typeface="Calibri" panose="020F0502020204030204"/>
                <a:cs typeface="Calibri" panose="020F0502020204030204"/>
              </a:rPr>
              <a:t>    Исследование распределения требуемого опыта от соискателей и анализ оплаты труда в зависимости от опыта.</a:t>
            </a:r>
          </a:p>
          <a:p>
            <a:pPr marL="457200" indent="-457200"/>
            <a:r>
              <a:rPr lang="ru-RU" sz="2600" dirty="0">
                <a:ea typeface="Calibri" panose="020F0502020204030204"/>
                <a:cs typeface="Calibri" panose="020F0502020204030204"/>
              </a:rPr>
              <a:t>    Определение топ-работодателей</a:t>
            </a:r>
          </a:p>
          <a:p>
            <a:pPr marL="457200" indent="-457200"/>
            <a:r>
              <a:rPr lang="ru-RU" sz="2600" dirty="0">
                <a:ea typeface="Calibri" panose="020F0502020204030204"/>
                <a:cs typeface="Calibri" panose="020F0502020204030204"/>
              </a:rPr>
              <a:t>    Определение наиболее востребованных навыков для профессии программист разработчик</a:t>
            </a:r>
          </a:p>
          <a:p>
            <a:pPr marL="457200" indent="-457200"/>
            <a:r>
              <a:rPr lang="ru-RU" sz="2600" dirty="0">
                <a:ea typeface="Calibri" panose="020F0502020204030204"/>
                <a:cs typeface="Calibri" panose="020F0502020204030204"/>
              </a:rPr>
              <a:t>    Тепловая карта IT-вакансий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38278-686D-CDD5-C56C-9A703FC9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20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63BFD-F9D8-84C8-9E1C-0886E9ED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8682" cy="1352457"/>
          </a:xfrm>
        </p:spPr>
        <p:txBody>
          <a:bodyPr/>
          <a:lstStyle/>
          <a:p>
            <a:r>
              <a:rPr lang="ru-RU" dirty="0">
                <a:latin typeface="Calibri"/>
                <a:ea typeface="Calibri"/>
                <a:cs typeface="Calibri Light"/>
              </a:rPr>
              <a:t>Ограничения в работе с источником данных</a:t>
            </a:r>
            <a:endParaRPr lang="ru-RU" dirty="0">
              <a:latin typeface="Calibri"/>
              <a:ea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FA7CE-9E7D-98F5-5C35-6CA9E15A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4"/>
            <a:ext cx="10066752" cy="28377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  <a:p>
            <a:pPr marL="457200" indent="-457200"/>
            <a:r>
              <a:rPr lang="ru-RU" dirty="0">
                <a:ea typeface="Calibri" panose="020F0502020204030204"/>
                <a:cs typeface="Calibri" panose="020F0502020204030204"/>
              </a:rPr>
              <a:t>Ограничение на количество возвращаемых результатов в одном запросе. При выполнении запроса GET /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vacancies</a:t>
            </a:r>
            <a:r>
              <a:rPr lang="ru-RU" dirty="0">
                <a:ea typeface="Calibri" panose="020F0502020204030204"/>
                <a:cs typeface="Calibri" panose="020F0502020204030204"/>
              </a:rPr>
              <a:t> можно получить не более 2000 вакансий, при этом реально может быть найдено больше</a:t>
            </a:r>
          </a:p>
          <a:p>
            <a:pPr marL="457200" indent="-457200"/>
            <a:r>
              <a:rPr lang="ru-RU" dirty="0">
                <a:ea typeface="Calibri" panose="020F0502020204030204"/>
                <a:cs typeface="Calibri" panose="020F0502020204030204"/>
              </a:rPr>
              <a:t>Ограничение на количество запросов. Данное ограничение составляет 10 запросов/сек/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ip</a:t>
            </a:r>
          </a:p>
          <a:p>
            <a:pPr marL="457200" indent="-457200"/>
            <a:r>
              <a:rPr lang="ru-RU" dirty="0">
                <a:ea typeface="Calibri" panose="020F0502020204030204"/>
                <a:cs typeface="Calibri" panose="020F0502020204030204"/>
              </a:rPr>
              <a:t>Можно выкачать вакансии только за последние 30 дней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EE9907-0F08-DDA4-EF2D-7FCD8D03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6CDD862-CD33-331E-8333-40A03991A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1159"/>
              </p:ext>
            </p:extLst>
          </p:nvPr>
        </p:nvGraphicFramePr>
        <p:xfrm>
          <a:off x="1228804" y="4709829"/>
          <a:ext cx="8753197" cy="1280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53197">
                  <a:extLst>
                    <a:ext uri="{9D8B030D-6E8A-4147-A177-3AD203B41FA5}">
                      <a16:colId xmlns:a16="http://schemas.microsoft.com/office/drawing/2014/main" val="2836362236"/>
                    </a:ext>
                  </a:extLst>
                </a:gridCol>
              </a:tblGrid>
              <a:tr h="3173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u="none" strike="noStrike" baseline="0" noProof="0" dirty="0">
                          <a:solidFill>
                            <a:srgbClr val="FFFFFF"/>
                          </a:solidFill>
                        </a:rPr>
                        <a:t>Пример запроса: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95979"/>
                  </a:ext>
                </a:extLst>
              </a:tr>
              <a:tr h="78880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'</a:t>
                      </a:r>
                      <a:r>
                        <a:rPr lang="ru-RU" sz="1800" u="none" strike="noStrike" baseline="0" noProof="0" dirty="0" err="1">
                          <a:solidFill>
                            <a:srgbClr val="000000"/>
                          </a:solidFill>
                        </a:rPr>
                        <a:t>https</a:t>
                      </a: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://api.hh.ru/</a:t>
                      </a:r>
                      <a:r>
                        <a:rPr lang="ru-RU" sz="1800" u="none" strike="noStrike" baseline="0" noProof="0" dirty="0" err="1">
                          <a:solidFill>
                            <a:srgbClr val="000000"/>
                          </a:solidFill>
                        </a:rPr>
                        <a:t>vacancies?per_page</a:t>
                      </a: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={0}&amp;</a:t>
                      </a:r>
                      <a:r>
                        <a:rPr lang="ru-RU" sz="1800" u="none" strike="noStrike" baseline="0" noProof="0" dirty="0" err="1">
                          <a:solidFill>
                            <a:srgbClr val="000000"/>
                          </a:solidFill>
                        </a:rPr>
                        <a:t>page</a:t>
                      </a: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={1}&amp;</a:t>
                      </a:r>
                      <a:r>
                        <a:rPr lang="ru-RU" sz="1800" u="none" strike="noStrike" baseline="0" noProof="0" dirty="0" err="1">
                          <a:solidFill>
                            <a:srgbClr val="000000"/>
                          </a:solidFill>
                        </a:rPr>
                        <a:t>date_from</a:t>
                      </a: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={2}&amp;</a:t>
                      </a:r>
                      <a:r>
                        <a:rPr lang="ru-RU" sz="1800" u="none" strike="noStrike" baseline="0" noProof="0" dirty="0" err="1">
                          <a:solidFill>
                            <a:srgbClr val="000000"/>
                          </a:solidFill>
                        </a:rPr>
                        <a:t>date_to</a:t>
                      </a: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={3}'</a:t>
                      </a:r>
                      <a:b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</a:b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ru-RU" sz="1800" u="none" strike="noStrike" baseline="0" noProof="0" dirty="0" err="1">
                          <a:solidFill>
                            <a:srgbClr val="000000"/>
                          </a:solidFill>
                        </a:rPr>
                        <a:t>format</a:t>
                      </a: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(100, 0, </a:t>
                      </a:r>
                      <a:r>
                        <a:rPr lang="ru-RU" sz="1800" u="none" strike="noStrike" baseline="0" noProof="0" dirty="0" err="1">
                          <a:solidFill>
                            <a:srgbClr val="000000"/>
                          </a:solidFill>
                        </a:rPr>
                        <a:t>startLocalInterval</a:t>
                      </a: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ru-RU" sz="1800" u="none" strike="noStrike" baseline="0" noProof="0" dirty="0" err="1">
                          <a:solidFill>
                            <a:srgbClr val="000000"/>
                          </a:solidFill>
                        </a:rPr>
                        <a:t>endLocalInterval</a:t>
                      </a:r>
                      <a:r>
                        <a:rPr lang="ru-RU" sz="1800" u="none" strike="noStrike" baseline="0" noProof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ru-RU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ru-RU" sz="1800" u="none" strike="noStrike" baseline="0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7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0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01775-F654-AB6E-5A41-9A5C1812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9685" cy="1355403"/>
          </a:xfrm>
        </p:spPr>
        <p:txBody>
          <a:bodyPr/>
          <a:lstStyle/>
          <a:p>
            <a:r>
              <a:rPr lang="ru-RU" dirty="0">
                <a:latin typeface="Calibri"/>
                <a:ea typeface="Calibri Light"/>
                <a:cs typeface="Calibri Light"/>
              </a:rPr>
              <a:t>Обзор </a:t>
            </a:r>
            <a:r>
              <a:rPr lang="en-US" dirty="0">
                <a:latin typeface="Calibri"/>
                <a:ea typeface="Calibri Light"/>
                <a:cs typeface="Calibri Light"/>
              </a:rPr>
              <a:t>API HH</a:t>
            </a:r>
            <a:endParaRPr lang="ru-RU" dirty="0">
              <a:latin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F967A7-DEC3-CBF4-C36D-1741FCA4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674C012-3392-9324-A84F-E49AD5475965}"/>
              </a:ext>
            </a:extLst>
          </p:cNvPr>
          <p:cNvSpPr txBox="1">
            <a:spLocks/>
          </p:cNvSpPr>
          <p:nvPr/>
        </p:nvSpPr>
        <p:spPr>
          <a:xfrm>
            <a:off x="838200" y="1718169"/>
            <a:ext cx="4775420" cy="4166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cs typeface="Calibri"/>
              </a:rPr>
              <a:t>Используемые запросы:</a:t>
            </a:r>
            <a:endParaRPr lang="ru-RU" sz="2400" dirty="0">
              <a:ea typeface="Calibri"/>
              <a:cs typeface="Calibri"/>
            </a:endParaRPr>
          </a:p>
          <a:p>
            <a:pPr lvl="1"/>
            <a:r>
              <a:rPr lang="ru-RU" dirty="0">
                <a:cs typeface="Calibri"/>
              </a:rPr>
              <a:t>GET /</a:t>
            </a:r>
            <a:r>
              <a:rPr lang="ru-RU" err="1">
                <a:cs typeface="Calibri"/>
              </a:rPr>
              <a:t>vacancies</a:t>
            </a:r>
            <a:r>
              <a:rPr lang="ru-RU" dirty="0">
                <a:cs typeface="Calibri"/>
              </a:rPr>
              <a:t> - возвращает список вакансий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>
                <a:cs typeface="Calibri"/>
              </a:rPr>
              <a:t>GET /</a:t>
            </a:r>
            <a:r>
              <a:rPr lang="ru-RU" err="1">
                <a:cs typeface="Calibri"/>
              </a:rPr>
              <a:t>vacancies</a:t>
            </a:r>
            <a:r>
              <a:rPr lang="ru-RU" dirty="0">
                <a:cs typeface="Calibri"/>
              </a:rPr>
              <a:t>/{</a:t>
            </a:r>
            <a:r>
              <a:rPr lang="ru-RU" err="1">
                <a:cs typeface="Calibri"/>
              </a:rPr>
              <a:t>vacancy_id</a:t>
            </a:r>
            <a:r>
              <a:rPr lang="ru-RU" dirty="0">
                <a:cs typeface="Calibri"/>
              </a:rPr>
              <a:t>} - </a:t>
            </a:r>
            <a:r>
              <a:rPr lang="ru-RU">
                <a:cs typeface="Calibri"/>
              </a:rPr>
              <a:t>возвращает JSON с телом вакансии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>
                <a:ea typeface="Calibri"/>
                <a:cs typeface="Calibri"/>
              </a:rPr>
              <a:t>GET /</a:t>
            </a:r>
            <a:r>
              <a:rPr lang="ru-RU" err="1">
                <a:ea typeface="Calibri"/>
                <a:cs typeface="Calibri"/>
              </a:rPr>
              <a:t>professional_roles</a:t>
            </a:r>
            <a:r>
              <a:rPr lang="ru-RU" dirty="0">
                <a:ea typeface="Calibri"/>
                <a:cs typeface="Calibri"/>
              </a:rPr>
              <a:t> - возвращает список категорий и ролей</a:t>
            </a:r>
          </a:p>
          <a:p>
            <a:pPr lvl="1"/>
            <a:endParaRPr lang="ru-RU" sz="2000">
              <a:latin typeface="Calibri" panose="020F0502020204030204"/>
              <a:ea typeface="Calibri"/>
              <a:cs typeface="Calibri"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E46282E3-E7DB-9383-0616-EF89E6224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49149"/>
              </p:ext>
            </p:extLst>
          </p:nvPr>
        </p:nvGraphicFramePr>
        <p:xfrm>
          <a:off x="5615835" y="887259"/>
          <a:ext cx="6088798" cy="50562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4399">
                  <a:extLst>
                    <a:ext uri="{9D8B030D-6E8A-4147-A177-3AD203B41FA5}">
                      <a16:colId xmlns:a16="http://schemas.microsoft.com/office/drawing/2014/main" val="3492529580"/>
                    </a:ext>
                  </a:extLst>
                </a:gridCol>
                <a:gridCol w="3044399">
                  <a:extLst>
                    <a:ext uri="{9D8B030D-6E8A-4147-A177-3AD203B41FA5}">
                      <a16:colId xmlns:a16="http://schemas.microsoft.com/office/drawing/2014/main" val="847052623"/>
                    </a:ext>
                  </a:extLst>
                </a:gridCol>
              </a:tblGrid>
              <a:tr h="3945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u="none" strike="noStrike" baseline="0" noProof="0" dirty="0">
                          <a:solidFill>
                            <a:srgbClr val="FFFFFF"/>
                          </a:solidFill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u="none" strike="noStrike" baseline="0" noProof="0" dirty="0">
                          <a:solidFill>
                            <a:srgbClr val="FFFFFF"/>
                          </a:solidFill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45439"/>
                  </a:ext>
                </a:extLst>
              </a:tr>
              <a:tr h="3945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u="none" strike="noStrike" baseline="0" noProof="0" err="1">
                          <a:solidFill>
                            <a:srgbClr val="000000"/>
                          </a:solidFill>
                        </a:rPr>
                        <a:t>page</a:t>
                      </a:r>
                      <a:endParaRPr lang="ru-RU" sz="1600" u="none" strike="noStrike" baseline="0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u="none" strike="noStrike" baseline="0" noProof="0" dirty="0">
                          <a:solidFill>
                            <a:srgbClr val="000000"/>
                          </a:solidFill>
                        </a:rPr>
                        <a:t>Номер страницы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19837"/>
                  </a:ext>
                </a:extLst>
              </a:tr>
              <a:tr h="4094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u="none" strike="noStrike" baseline="0" noProof="0" err="1">
                          <a:solidFill>
                            <a:srgbClr val="000000"/>
                          </a:solidFill>
                        </a:rPr>
                        <a:t>per_page</a:t>
                      </a:r>
                      <a:endParaRPr lang="ru-RU" sz="1600" u="none" strike="noStrike" baseline="0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u="none" strike="noStrike" baseline="0" noProof="0" dirty="0">
                          <a:solidFill>
                            <a:srgbClr val="000000"/>
                          </a:solidFill>
                        </a:rPr>
                        <a:t>Количество вакансий на страницу.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40038"/>
                  </a:ext>
                </a:extLst>
              </a:tr>
              <a:tr h="4094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u="none" strike="noStrike" baseline="0" noProof="0" err="1">
                          <a:solidFill>
                            <a:srgbClr val="000000"/>
                          </a:solidFill>
                        </a:rPr>
                        <a:t>professional_role</a:t>
                      </a:r>
                      <a:endParaRPr lang="ru-RU" sz="1600" u="none" strike="noStrike" baseline="0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u="none" strike="noStrike" baseline="0" noProof="0" dirty="0">
                          <a:solidFill>
                            <a:srgbClr val="000000"/>
                          </a:solidFill>
                        </a:rPr>
                        <a:t>Профессиональная область. Необходимо передавать </a:t>
                      </a:r>
                      <a:r>
                        <a:rPr lang="ru-RU" sz="1600" u="none" strike="noStrike" baseline="0" noProof="0" err="1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ru-RU" sz="1600" u="none" strike="noStrike" baseline="0" noProof="0" dirty="0">
                          <a:solidFill>
                            <a:srgbClr val="000000"/>
                          </a:solidFill>
                        </a:rPr>
                        <a:t> роли.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92101"/>
                  </a:ext>
                </a:extLst>
              </a:tr>
              <a:tr h="10942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u="none" strike="noStrike" baseline="0" noProof="0" err="1">
                          <a:solidFill>
                            <a:srgbClr val="000000"/>
                          </a:solidFill>
                        </a:rPr>
                        <a:t>date_from</a:t>
                      </a:r>
                      <a:endParaRPr lang="ru-RU" sz="1600" u="none" strike="noStrike" baseline="0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u="none" strike="noStrike" baseline="0" noProof="0" dirty="0">
                          <a:solidFill>
                            <a:srgbClr val="000000"/>
                          </a:solidFill>
                        </a:rPr>
                        <a:t>Дата, которая ограничивает снизу диапазон дат публикации вакансий. Значение указывается в формате ISO 8601 - YYYY-MM-DD или с точность до секунды </a:t>
                      </a:r>
                      <a:r>
                        <a:rPr lang="ru-RU" sz="1600" u="none" strike="noStrike" baseline="0" noProof="0" err="1">
                          <a:solidFill>
                            <a:srgbClr val="000000"/>
                          </a:solidFill>
                        </a:rPr>
                        <a:t>YYYY-MM-DDThh:mm:ss±hhmm</a:t>
                      </a:r>
                      <a:r>
                        <a:rPr lang="ru-RU" sz="1600" u="none" strike="noStrike" baseline="0" noProof="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717"/>
                  </a:ext>
                </a:extLst>
              </a:tr>
              <a:tr h="10942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u="none" strike="noStrike" baseline="0" noProof="0" err="1">
                          <a:solidFill>
                            <a:srgbClr val="000000"/>
                          </a:solidFill>
                        </a:rPr>
                        <a:t>date_to</a:t>
                      </a:r>
                      <a:endParaRPr lang="ru-RU" sz="1600" u="none" strike="noStrike" baseline="0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600" u="none" strike="noStrike" baseline="0" noProof="0" dirty="0">
                          <a:solidFill>
                            <a:srgbClr val="000000"/>
                          </a:solidFill>
                        </a:rPr>
                        <a:t>Дата, которая ограничивает сверху диапазон дат публикации вакансий. Значение указывается в формате ISO 8601 - YYYY-MM-DD или с точность до секунды </a:t>
                      </a:r>
                      <a:r>
                        <a:rPr lang="ru-RU" sz="1600" u="none" strike="noStrike" baseline="0" noProof="0" err="1">
                          <a:solidFill>
                            <a:srgbClr val="000000"/>
                          </a:solidFill>
                        </a:rPr>
                        <a:t>YYYY-MM-DDThh:mm:ss±hhmm</a:t>
                      </a:r>
                      <a:r>
                        <a:rPr lang="ru-RU" sz="1600" u="none" strike="noStrike" baseline="0" noProof="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907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9B083CA-D505-73A6-95D2-E35D7292FB14}"/>
              </a:ext>
            </a:extLst>
          </p:cNvPr>
          <p:cNvSpPr txBox="1"/>
          <p:nvPr/>
        </p:nvSpPr>
        <p:spPr>
          <a:xfrm>
            <a:off x="6482219" y="5887232"/>
            <a:ext cx="4830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ea typeface="Calibri"/>
                <a:cs typeface="Calibri"/>
              </a:rPr>
              <a:t>Используемые параметры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9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AD0AD-C87A-70B6-F5F7-4E95B192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Calibri Light"/>
                <a:cs typeface="Calibri Light"/>
              </a:rPr>
              <a:t>Обзор API HH</a:t>
            </a:r>
            <a:endParaRPr lang="ru-RU" dirty="0">
              <a:latin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F0F45-6E04-DE55-096A-9B3513C2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69" y="14543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В работе собирались только вакансии, которые относятся к сфере информационных технологий. Для этого необходимо было собрать все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id</a:t>
            </a:r>
            <a:r>
              <a:rPr lang="ru-RU" dirty="0">
                <a:ea typeface="Calibri" panose="020F0502020204030204"/>
                <a:cs typeface="Calibri" panose="020F0502020204030204"/>
              </a:rPr>
              <a:t> ролей из этой сферы.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4768BA-E0AF-1D15-2C9E-5F344C76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5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76553E3-501C-8BCD-5E9E-55D937A9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1" y="2741684"/>
            <a:ext cx="8340968" cy="3348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6A289-0BB7-B8DE-AA9A-40DD76EC08B8}"/>
              </a:ext>
            </a:extLst>
          </p:cNvPr>
          <p:cNvSpPr txBox="1"/>
          <p:nvPr/>
        </p:nvSpPr>
        <p:spPr>
          <a:xfrm>
            <a:off x="4269153" y="6086231"/>
            <a:ext cx="3671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ea typeface="Calibri"/>
                <a:cs typeface="Calibri"/>
              </a:rPr>
              <a:t>Метод нахождения </a:t>
            </a:r>
            <a:r>
              <a:rPr lang="ru-RU" err="1">
                <a:ea typeface="Calibri"/>
                <a:cs typeface="Calibri"/>
              </a:rPr>
              <a:t>id</a:t>
            </a:r>
            <a:r>
              <a:rPr lang="ru-RU">
                <a:ea typeface="Calibri"/>
                <a:cs typeface="Calibri"/>
              </a:rPr>
              <a:t> ролей</a:t>
            </a:r>
          </a:p>
        </p:txBody>
      </p:sp>
    </p:spTree>
    <p:extLst>
      <p:ext uri="{BB962C8B-B14F-4D97-AF65-F5344CB8AC3E}">
        <p14:creationId xmlns:p14="http://schemas.microsoft.com/office/powerpoint/2010/main" val="320106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2FD85-70BB-9692-877B-B3435612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Calibri Light"/>
                <a:cs typeface="Calibri Light"/>
              </a:rPr>
              <a:t>Обзор аналогичных исследований</a:t>
            </a:r>
            <a:endParaRPr lang="ru-RU" dirty="0">
              <a:latin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239E8D-ADAA-5493-A7E4-1940B6D6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154"/>
            <a:ext cx="10524564" cy="140195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ru-RU" dirty="0" err="1">
                <a:cs typeface="Calibri" panose="020F0502020204030204"/>
              </a:rPr>
              <a:t>Crawler</a:t>
            </a:r>
            <a:r>
              <a:rPr lang="ru-RU" dirty="0">
                <a:cs typeface="Calibri" panose="020F0502020204030204"/>
              </a:rPr>
              <a:t> </a:t>
            </a:r>
            <a:r>
              <a:rPr lang="ru-RU" dirty="0" err="1">
                <a:cs typeface="Calibri" panose="020F0502020204030204"/>
              </a:rPr>
              <a:t>for</a:t>
            </a:r>
            <a:r>
              <a:rPr lang="ru-RU" dirty="0">
                <a:cs typeface="Calibri" panose="020F0502020204030204"/>
              </a:rPr>
              <a:t> </a:t>
            </a:r>
            <a:r>
              <a:rPr lang="ru-RU" dirty="0" err="1">
                <a:cs typeface="Calibri" panose="020F0502020204030204"/>
              </a:rPr>
              <a:t>retrieving</a:t>
            </a:r>
            <a:r>
              <a:rPr lang="ru-RU" dirty="0">
                <a:cs typeface="Calibri" panose="020F0502020204030204"/>
              </a:rPr>
              <a:t> </a:t>
            </a:r>
            <a:r>
              <a:rPr lang="ru-RU" dirty="0" err="1">
                <a:cs typeface="Calibri" panose="020F0502020204030204"/>
              </a:rPr>
              <a:t>data</a:t>
            </a:r>
            <a:r>
              <a:rPr lang="ru-RU" dirty="0">
                <a:cs typeface="Calibri" panose="020F0502020204030204"/>
              </a:rPr>
              <a:t> </a:t>
            </a:r>
            <a:r>
              <a:rPr lang="ru-RU" dirty="0" err="1">
                <a:cs typeface="Calibri" panose="020F0502020204030204"/>
              </a:rPr>
              <a:t>from</a:t>
            </a:r>
            <a:r>
              <a:rPr lang="ru-RU" dirty="0">
                <a:cs typeface="Calibri" panose="020F0502020204030204"/>
              </a:rPr>
              <a:t> </a:t>
            </a:r>
            <a:r>
              <a:rPr lang="ru-RU" dirty="0" err="1">
                <a:cs typeface="Calibri" panose="020F0502020204030204"/>
              </a:rPr>
              <a:t>headhunter</a:t>
            </a:r>
            <a:endParaRPr lang="ru-RU" dirty="0" err="1"/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     https://github.com/kelsonauts</a:t>
            </a:r>
          </a:p>
          <a:p>
            <a:pPr marL="0" indent="0">
              <a:lnSpc>
                <a:spcPct val="50000"/>
              </a:lnSpc>
              <a:buNone/>
            </a:pP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Зарплаты и конкуренция на IT-рынке труда в России сегодня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     https://habr.com/ru/companies/hh/articles/759292/</a:t>
            </a:r>
            <a:endParaRPr lang="ru-RU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357244-AE10-0146-AE63-590BB17E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6</a:t>
            </a:r>
          </a:p>
        </p:txBody>
      </p:sp>
      <p:pic>
        <p:nvPicPr>
          <p:cNvPr id="10" name="Объект 4" descr="Изображение выглядит как снимок экрана, текст, Красочность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2C258E7-C39F-4EE7-F517-247C0103D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86" y="3242972"/>
            <a:ext cx="5204353" cy="3009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670768-CF5A-D8DA-D4E7-63FB08612631}"/>
              </a:ext>
            </a:extLst>
          </p:cNvPr>
          <p:cNvSpPr txBox="1"/>
          <p:nvPr/>
        </p:nvSpPr>
        <p:spPr>
          <a:xfrm>
            <a:off x="610748" y="6028075"/>
            <a:ext cx="56201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Медианные предполагаемые зарплаты в IT сфере в зависимости от опыта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7DBBF-F0DF-FB69-A5BA-4514B7777C58}"/>
              </a:ext>
            </a:extLst>
          </p:cNvPr>
          <p:cNvSpPr txBox="1"/>
          <p:nvPr/>
        </p:nvSpPr>
        <p:spPr>
          <a:xfrm>
            <a:off x="6544235" y="6069106"/>
            <a:ext cx="4536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Используемые языки в крупных компаниях</a:t>
            </a:r>
          </a:p>
        </p:txBody>
      </p:sp>
      <p:pic>
        <p:nvPicPr>
          <p:cNvPr id="5" name="Рисунок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CDC03A-B6F0-3A3A-80DE-A9FE29C30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3242192"/>
            <a:ext cx="5342964" cy="28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8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62E8C-87E6-7341-420D-143200FD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52457"/>
          </a:xfrm>
        </p:spPr>
        <p:txBody>
          <a:bodyPr/>
          <a:lstStyle/>
          <a:p>
            <a:r>
              <a:rPr lang="ru-RU" dirty="0">
                <a:latin typeface="Calibri"/>
                <a:ea typeface="Calibri"/>
                <a:cs typeface="Calibri Light"/>
              </a:rPr>
              <a:t>Характеристики дата сета и описание модели данных</a:t>
            </a:r>
            <a:endParaRPr lang="ru-RU" dirty="0">
              <a:latin typeface="Calibri"/>
              <a:ea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7C00A-84FA-3583-B240-A2C48ADE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9D67E2-9E7A-E17B-919C-85B14072623D}"/>
              </a:ext>
            </a:extLst>
          </p:cNvPr>
          <p:cNvSpPr>
            <a:spLocks noGrp="1"/>
          </p:cNvSpPr>
          <p:nvPr/>
        </p:nvSpPr>
        <p:spPr bwMode="auto">
          <a:xfrm>
            <a:off x="835095" y="2028133"/>
            <a:ext cx="10519568" cy="4082394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rmAutofit fontScale="875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 err="1">
                <a:cs typeface="Calibri"/>
              </a:rPr>
              <a:t>Для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получения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тела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каждой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вакансии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использовался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запрос</a:t>
            </a:r>
            <a:r>
              <a:rPr lang="en-US" dirty="0">
                <a:cs typeface="Calibri"/>
              </a:rPr>
              <a:t> GET /vacancies/{</a:t>
            </a:r>
            <a:r>
              <a:rPr lang="en-US" dirty="0" err="1">
                <a:cs typeface="Calibri"/>
              </a:rPr>
              <a:t>vacancy_id</a:t>
            </a:r>
            <a:r>
              <a:rPr lang="en-US" dirty="0">
                <a:cs typeface="Calibri"/>
              </a:rPr>
              <a:t>}. </a:t>
            </a:r>
            <a:r>
              <a:rPr lang="en-US" dirty="0" err="1">
                <a:cs typeface="Calibri"/>
              </a:rPr>
              <a:t>Результат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запроса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формате</a:t>
            </a:r>
            <a:r>
              <a:rPr lang="en-US" dirty="0">
                <a:cs typeface="Calibri"/>
              </a:rPr>
              <a:t> JSON </a:t>
            </a:r>
            <a:r>
              <a:rPr lang="en-US" dirty="0" err="1">
                <a:cs typeface="Calibri"/>
              </a:rPr>
              <a:t>отправляется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базу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данных</a:t>
            </a:r>
            <a:r>
              <a:rPr lang="en-US" dirty="0">
                <a:cs typeface="Calibri"/>
              </a:rPr>
              <a:t>.</a:t>
            </a:r>
          </a:p>
          <a:p>
            <a:pPr marL="0" indent="0">
              <a:buNone/>
              <a:defRPr/>
            </a:pPr>
            <a:endParaRPr lang="en-US" dirty="0">
              <a:cs typeface="Calibri"/>
            </a:endParaRPr>
          </a:p>
          <a:p>
            <a:pPr>
              <a:defRPr/>
            </a:pPr>
            <a:r>
              <a:rPr lang="ru-RU" dirty="0">
                <a:cs typeface="Calibri"/>
              </a:rPr>
              <a:t>Объём дата сета </a:t>
            </a:r>
            <a:r>
              <a:rPr lang="en-US" dirty="0">
                <a:cs typeface="Calibri"/>
              </a:rPr>
              <a:t>2,1 </a:t>
            </a:r>
            <a:r>
              <a:rPr lang="en-US" dirty="0" err="1">
                <a:cs typeface="Calibri"/>
              </a:rPr>
              <a:t>Гб</a:t>
            </a:r>
            <a:r>
              <a:rPr lang="en-US" dirty="0">
                <a:cs typeface="Calibri"/>
              </a:rPr>
              <a:t>. </a:t>
            </a:r>
            <a:r>
              <a:rPr lang="en-US" dirty="0" err="1">
                <a:cs typeface="Calibri"/>
              </a:rPr>
              <a:t>Для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сбора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данных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потребовалось</a:t>
            </a:r>
            <a:r>
              <a:rPr lang="en-US" dirty="0">
                <a:cs typeface="Calibri"/>
              </a:rPr>
              <a:t> 2 </a:t>
            </a:r>
            <a:r>
              <a:rPr lang="en-US" dirty="0" err="1">
                <a:cs typeface="Calibri"/>
              </a:rPr>
              <a:t>дня</a:t>
            </a:r>
            <a:r>
              <a:rPr lang="en-US" dirty="0">
                <a:cs typeface="Calibri"/>
              </a:rPr>
              <a:t>.</a:t>
            </a:r>
          </a:p>
          <a:p>
            <a:pPr>
              <a:defRPr/>
            </a:pPr>
            <a:r>
              <a:rPr lang="en-US" dirty="0" err="1">
                <a:cs typeface="Calibri"/>
              </a:rPr>
              <a:t>Количество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собранных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вакансий</a:t>
            </a:r>
            <a:r>
              <a:rPr lang="en-US" dirty="0">
                <a:cs typeface="Calibri"/>
              </a:rPr>
              <a:t> – 190880. </a:t>
            </a:r>
            <a:r>
              <a:rPr lang="en-US" dirty="0" err="1">
                <a:cs typeface="Calibri"/>
              </a:rPr>
              <a:t>Количество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переменных</a:t>
            </a:r>
            <a:r>
              <a:rPr lang="en-US" dirty="0">
                <a:cs typeface="Calibri"/>
              </a:rPr>
              <a:t> 59.</a:t>
            </a:r>
          </a:p>
          <a:p>
            <a:pPr>
              <a:defRPr/>
            </a:pPr>
            <a:r>
              <a:rPr lang="ru-RU" dirty="0">
                <a:cs typeface="Calibri"/>
              </a:rPr>
              <a:t>Формат экспорта - </a:t>
            </a:r>
            <a:r>
              <a:rPr lang="en-US" dirty="0">
                <a:cs typeface="Calibri"/>
              </a:rPr>
              <a:t>CSV</a:t>
            </a:r>
          </a:p>
          <a:p>
            <a:pPr>
              <a:defRPr/>
            </a:pPr>
            <a:r>
              <a:rPr lang="ru-RU" dirty="0">
                <a:cs typeface="Calibri"/>
              </a:rPr>
              <a:t>Данные хранятся в </a:t>
            </a:r>
            <a:r>
              <a:rPr lang="ru-RU" dirty="0" err="1">
                <a:cs typeface="Calibri"/>
              </a:rPr>
              <a:t>нереляционной</a:t>
            </a:r>
            <a:r>
              <a:rPr lang="ru-RU" dirty="0">
                <a:cs typeface="Calibri"/>
              </a:rPr>
              <a:t> СУБД </a:t>
            </a:r>
            <a:r>
              <a:rPr lang="ru-RU" dirty="0" err="1">
                <a:cs typeface="Calibri"/>
              </a:rPr>
              <a:t>MongoDB</a:t>
            </a:r>
            <a:r>
              <a:rPr lang="ru-RU" dirty="0">
                <a:cs typeface="Calibri"/>
              </a:rPr>
              <a:t> в виде JSON-документов.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548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6CE64-2231-3E26-CE71-FF1FD695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Calibri"/>
                <a:cs typeface="Calibri Light"/>
              </a:rPr>
              <a:t>Программная реализация</a:t>
            </a:r>
            <a:endParaRPr lang="ru-RU" dirty="0">
              <a:latin typeface="Calibri"/>
              <a:ea typeface="Calibri"/>
            </a:endParaRPr>
          </a:p>
        </p:txBody>
      </p:sp>
      <p:pic>
        <p:nvPicPr>
          <p:cNvPr id="5" name="Объект 4" descr="Изображение выглядит как текст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1929A93-3738-B35E-E006-298A0535A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331" y="1612544"/>
            <a:ext cx="4952004" cy="412767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B23FA1-8ECE-18D4-0373-D491F813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99E69-3C32-C03A-D140-8EBC833789DE}"/>
              </a:ext>
            </a:extLst>
          </p:cNvPr>
          <p:cNvSpPr txBox="1"/>
          <p:nvPr/>
        </p:nvSpPr>
        <p:spPr>
          <a:xfrm>
            <a:off x="4721756" y="585498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Архитектура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93887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86E7EB27CACDF408EBCA453D2D717AC" ma:contentTypeVersion="7" ma:contentTypeDescription="Создание документа." ma:contentTypeScope="" ma:versionID="0ed7820b32568661bad0369be71e373f">
  <xsd:schema xmlns:xsd="http://www.w3.org/2001/XMLSchema" xmlns:xs="http://www.w3.org/2001/XMLSchema" xmlns:p="http://schemas.microsoft.com/office/2006/metadata/properties" xmlns:ns2="6b799c5f-5fc1-46c8-8185-4983c78fed1d" targetNamespace="http://schemas.microsoft.com/office/2006/metadata/properties" ma:root="true" ma:fieldsID="57806cf814f9982345c28317d4ad399c" ns2:_="">
    <xsd:import namespace="6b799c5f-5fc1-46c8-8185-4983c78fe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99c5f-5fc1-46c8-8185-4983c78fe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2968C2-8358-444A-A1F5-F702709B13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74DF4F-357B-4D76-BE3A-F1B07E38DC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6E53B5-8850-4A9C-AE4F-BFB09F807F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99c5f-5fc1-46c8-8185-4983c78fe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Широкоэкранный</PresentationFormat>
  <Paragraphs>291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Презентация PowerPoint</vt:lpstr>
      <vt:lpstr>Обзор предметной области</vt:lpstr>
      <vt:lpstr>Постановка задач анализа</vt:lpstr>
      <vt:lpstr>Ограничения в работе с источником данных</vt:lpstr>
      <vt:lpstr>Обзор API HH</vt:lpstr>
      <vt:lpstr>Обзор API HH</vt:lpstr>
      <vt:lpstr>Обзор аналогичных исследований</vt:lpstr>
      <vt:lpstr>Характеристики дата сета и описание модели данных</vt:lpstr>
      <vt:lpstr>Программная реализация</vt:lpstr>
      <vt:lpstr>Горизонтальное масштабирование</vt:lpstr>
      <vt:lpstr>Особенности созданного ПО </vt:lpstr>
      <vt:lpstr>Распределение данных в HH.ru</vt:lpstr>
      <vt:lpstr>Графики и диаграммы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Инфраструктура разработки</vt:lpstr>
      <vt:lpstr>Представление конечного вида дистрибутива </vt:lpstr>
      <vt:lpstr>Список использованных источников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вакансий с HH.RU и визуализация статистики</dc:title>
  <dc:creator>Сергей Стрельников</dc:creator>
  <cp:lastModifiedBy>Сергей Стрельников</cp:lastModifiedBy>
  <cp:revision>1176</cp:revision>
  <dcterms:created xsi:type="dcterms:W3CDTF">2018-12-21T09:28:38Z</dcterms:created>
  <dcterms:modified xsi:type="dcterms:W3CDTF">2023-11-30T17:27:44Z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0x010100E86E7EB27CACDF408EBCA453D2D717AC</vt:lpwstr>
  </property>
</Properties>
</file>