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4" r:id="rId10"/>
    <p:sldId id="267" r:id="rId11"/>
    <p:sldId id="268" r:id="rId12"/>
    <p:sldId id="269" r:id="rId13"/>
    <p:sldId id="270" r:id="rId14"/>
    <p:sldId id="271" r:id="rId15"/>
    <p:sldId id="261" r:id="rId16"/>
    <p:sldId id="272" r:id="rId17"/>
    <p:sldId id="273" r:id="rId18"/>
    <p:sldId id="274" r:id="rId19"/>
    <p:sldId id="265" r:id="rId20"/>
    <p:sldId id="262" r:id="rId21"/>
    <p:sldId id="266" r:id="rId22"/>
    <p:sldId id="263"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Raj Luitel" initials="SRL" lastIdx="1" clrIdx="0">
    <p:extLst>
      <p:ext uri="{19B8F6BF-5375-455C-9EA6-DF929625EA0E}">
        <p15:presenceInfo xmlns:p15="http://schemas.microsoft.com/office/powerpoint/2012/main" userId="Shiva Raj Lui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05D1C-548A-4F97-A5F0-4852B50913C8}" v="1" dt="2021-08-08T09:49:56.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ENDRA KUMAR YADAV" userId="S::amrendra.752419@thc.tu.edu.np::60b5dcac-5d5d-4ee8-889d-4cc568cb7325" providerId="AD" clId="Web-{40105D1C-548A-4F97-A5F0-4852B50913C8}"/>
    <pc:docChg chg="modSld">
      <pc:chgData name="AMRENDRA KUMAR YADAV" userId="S::amrendra.752419@thc.tu.edu.np::60b5dcac-5d5d-4ee8-889d-4cc568cb7325" providerId="AD" clId="Web-{40105D1C-548A-4F97-A5F0-4852B50913C8}" dt="2021-08-08T09:49:56.493" v="0" actId="1076"/>
      <pc:docMkLst>
        <pc:docMk/>
      </pc:docMkLst>
      <pc:sldChg chg="modSp">
        <pc:chgData name="AMRENDRA KUMAR YADAV" userId="S::amrendra.752419@thc.tu.edu.np::60b5dcac-5d5d-4ee8-889d-4cc568cb7325" providerId="AD" clId="Web-{40105D1C-548A-4F97-A5F0-4852B50913C8}" dt="2021-08-08T09:49:56.493" v="0" actId="1076"/>
        <pc:sldMkLst>
          <pc:docMk/>
          <pc:sldMk cId="1499890935" sldId="270"/>
        </pc:sldMkLst>
        <pc:picChg chg="mod">
          <ac:chgData name="AMRENDRA KUMAR YADAV" userId="S::amrendra.752419@thc.tu.edu.np::60b5dcac-5d5d-4ee8-889d-4cc568cb7325" providerId="AD" clId="Web-{40105D1C-548A-4F97-A5F0-4852B50913C8}" dt="2021-08-08T09:49:56.493" v="0" actId="1076"/>
          <ac:picMkLst>
            <pc:docMk/>
            <pc:sldMk cId="1499890935" sldId="270"/>
            <ac:picMk id="5" creationId="{60B48E00-0B82-4083-AD01-94B8EDFE4F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94DF3-5E9B-4010-B52E-DA963CA565B2}"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410024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94DF3-5E9B-4010-B52E-DA963CA565B2}"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407887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94DF3-5E9B-4010-B52E-DA963CA565B2}"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336115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94DF3-5E9B-4010-B52E-DA963CA565B2}"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144691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94DF3-5E9B-4010-B52E-DA963CA565B2}"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331361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94DF3-5E9B-4010-B52E-DA963CA565B2}"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320637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94DF3-5E9B-4010-B52E-DA963CA565B2}"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36527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94DF3-5E9B-4010-B52E-DA963CA565B2}"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301127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94DF3-5E9B-4010-B52E-DA963CA565B2}"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15812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94DF3-5E9B-4010-B52E-DA963CA565B2}"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162328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94DF3-5E9B-4010-B52E-DA963CA565B2}"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4F1C-B5CD-412E-BEB9-011B6F0B78DB}" type="slidenum">
              <a:rPr lang="en-US" smtClean="0"/>
              <a:t>‹#›</a:t>
            </a:fld>
            <a:endParaRPr lang="en-US"/>
          </a:p>
        </p:txBody>
      </p:sp>
    </p:spTree>
    <p:extLst>
      <p:ext uri="{BB962C8B-B14F-4D97-AF65-F5344CB8AC3E}">
        <p14:creationId xmlns:p14="http://schemas.microsoft.com/office/powerpoint/2010/main" val="267801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94DF3-5E9B-4010-B52E-DA963CA565B2}" type="datetimeFigureOut">
              <a:rPr lang="en-US" smtClean="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54F1C-B5CD-412E-BEB9-011B6F0B78DB}" type="slidenum">
              <a:rPr lang="en-US" smtClean="0"/>
              <a:t>‹#›</a:t>
            </a:fld>
            <a:endParaRPr lang="en-US"/>
          </a:p>
        </p:txBody>
      </p:sp>
    </p:spTree>
    <p:extLst>
      <p:ext uri="{BB962C8B-B14F-4D97-AF65-F5344CB8AC3E}">
        <p14:creationId xmlns:p14="http://schemas.microsoft.com/office/powerpoint/2010/main" val="154183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34B7-C3A7-4156-B649-0DC418BDE91E}"/>
              </a:ext>
            </a:extLst>
          </p:cNvPr>
          <p:cNvSpPr>
            <a:spLocks noGrp="1"/>
          </p:cNvSpPr>
          <p:nvPr>
            <p:ph type="ctrTitle"/>
          </p:nvPr>
        </p:nvSpPr>
        <p:spPr/>
        <p:txBody>
          <a:bodyPr/>
          <a:lstStyle/>
          <a:p>
            <a:r>
              <a:rPr lang="en-US" dirty="0"/>
              <a:t>Basic Gate Implementation Using Verilog in Xilinx</a:t>
            </a:r>
          </a:p>
        </p:txBody>
      </p:sp>
      <p:sp>
        <p:nvSpPr>
          <p:cNvPr id="3" name="Subtitle 2">
            <a:extLst>
              <a:ext uri="{FF2B5EF4-FFF2-40B4-BE49-F238E27FC236}">
                <a16:creationId xmlns:a16="http://schemas.microsoft.com/office/drawing/2014/main" id="{7E7D13E8-EAE8-4B23-B78C-2FE73F7468E7}"/>
              </a:ext>
            </a:extLst>
          </p:cNvPr>
          <p:cNvSpPr>
            <a:spLocks noGrp="1"/>
          </p:cNvSpPr>
          <p:nvPr>
            <p:ph type="subTitle" idx="1"/>
          </p:nvPr>
        </p:nvSpPr>
        <p:spPr/>
        <p:txBody>
          <a:bodyPr/>
          <a:lstStyle/>
          <a:p>
            <a:r>
              <a:rPr lang="en-US" dirty="0"/>
              <a:t>Lab 1</a:t>
            </a:r>
          </a:p>
          <a:p>
            <a:r>
              <a:rPr lang="en-US" dirty="0"/>
              <a:t>By:</a:t>
            </a:r>
          </a:p>
          <a:p>
            <a:r>
              <a:rPr lang="en-US" dirty="0"/>
              <a:t>Er. Shiva Raj Luitel</a:t>
            </a:r>
          </a:p>
        </p:txBody>
      </p:sp>
    </p:spTree>
    <p:extLst>
      <p:ext uri="{BB962C8B-B14F-4D97-AF65-F5344CB8AC3E}">
        <p14:creationId xmlns:p14="http://schemas.microsoft.com/office/powerpoint/2010/main" val="188994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49CF-6E46-405A-874B-8AA567AAF7E0}"/>
              </a:ext>
            </a:extLst>
          </p:cNvPr>
          <p:cNvSpPr>
            <a:spLocks noGrp="1"/>
          </p:cNvSpPr>
          <p:nvPr>
            <p:ph type="title"/>
          </p:nvPr>
        </p:nvSpPr>
        <p:spPr>
          <a:xfrm>
            <a:off x="-1" y="0"/>
            <a:ext cx="11549576" cy="1325563"/>
          </a:xfrm>
        </p:spPr>
        <p:txBody>
          <a:bodyPr>
            <a:normAutofit/>
          </a:bodyPr>
          <a:lstStyle/>
          <a:p>
            <a:pPr algn="just"/>
            <a:r>
              <a:rPr lang="en-US" sz="2400" dirty="0"/>
              <a:t>Click next. Wizard box as shown below appears. So, add port as required and select appropriate direction.  Ticking bus allows multiple bit operand and MSB and LSB gives information of no of bits. </a:t>
            </a:r>
            <a:r>
              <a:rPr lang="en-US" sz="2400" dirty="0" err="1"/>
              <a:t>Eg.</a:t>
            </a:r>
            <a:r>
              <a:rPr lang="en-US" sz="2400" dirty="0"/>
              <a:t> If MSB=2 and LSB=0, its 3-bit operand.</a:t>
            </a:r>
          </a:p>
        </p:txBody>
      </p:sp>
      <p:pic>
        <p:nvPicPr>
          <p:cNvPr id="5" name="Content Placeholder 4">
            <a:extLst>
              <a:ext uri="{FF2B5EF4-FFF2-40B4-BE49-F238E27FC236}">
                <a16:creationId xmlns:a16="http://schemas.microsoft.com/office/drawing/2014/main" id="{60B48E00-0B82-4083-AD01-94B8EDFE4FA4}"/>
              </a:ext>
            </a:extLst>
          </p:cNvPr>
          <p:cNvPicPr>
            <a:picLocks noGrp="1" noChangeAspect="1"/>
          </p:cNvPicPr>
          <p:nvPr>
            <p:ph idx="1"/>
          </p:nvPr>
        </p:nvPicPr>
        <p:blipFill>
          <a:blip r:embed="rId2"/>
          <a:stretch>
            <a:fillRect/>
          </a:stretch>
        </p:blipFill>
        <p:spPr>
          <a:xfrm>
            <a:off x="1983593" y="1282093"/>
            <a:ext cx="6843493" cy="5161040"/>
          </a:xfrm>
        </p:spPr>
      </p:pic>
    </p:spTree>
    <p:extLst>
      <p:ext uri="{BB962C8B-B14F-4D97-AF65-F5344CB8AC3E}">
        <p14:creationId xmlns:p14="http://schemas.microsoft.com/office/powerpoint/2010/main" val="149989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4A-BF80-4AEC-8662-DB69662E7840}"/>
              </a:ext>
            </a:extLst>
          </p:cNvPr>
          <p:cNvSpPr>
            <a:spLocks noGrp="1"/>
          </p:cNvSpPr>
          <p:nvPr>
            <p:ph type="title"/>
          </p:nvPr>
        </p:nvSpPr>
        <p:spPr/>
        <p:txBody>
          <a:bodyPr>
            <a:normAutofit/>
          </a:bodyPr>
          <a:lstStyle/>
          <a:p>
            <a:r>
              <a:rPr lang="en-US" sz="2000" dirty="0"/>
              <a:t>Click Next. File summary will appear. Check if any mistake and click finish.</a:t>
            </a:r>
            <a:br>
              <a:rPr lang="en-US" sz="2000" dirty="0"/>
            </a:br>
            <a:r>
              <a:rPr lang="en-US" sz="2000" dirty="0"/>
              <a:t>The editor as below appears and write the code for Verilog.</a:t>
            </a:r>
            <a:br>
              <a:rPr lang="en-US" sz="2000" dirty="0"/>
            </a:br>
            <a:r>
              <a:rPr lang="en-US" sz="2000" dirty="0"/>
              <a:t> </a:t>
            </a:r>
          </a:p>
        </p:txBody>
      </p:sp>
      <p:pic>
        <p:nvPicPr>
          <p:cNvPr id="5" name="Content Placeholder 4">
            <a:extLst>
              <a:ext uri="{FF2B5EF4-FFF2-40B4-BE49-F238E27FC236}">
                <a16:creationId xmlns:a16="http://schemas.microsoft.com/office/drawing/2014/main" id="{3E59184E-1503-4F88-9967-6DD34D2AC72E}"/>
              </a:ext>
            </a:extLst>
          </p:cNvPr>
          <p:cNvPicPr>
            <a:picLocks noGrp="1" noChangeAspect="1"/>
          </p:cNvPicPr>
          <p:nvPr>
            <p:ph idx="1"/>
          </p:nvPr>
        </p:nvPicPr>
        <p:blipFill>
          <a:blip r:embed="rId2"/>
          <a:stretch>
            <a:fillRect/>
          </a:stretch>
        </p:blipFill>
        <p:spPr>
          <a:xfrm>
            <a:off x="1232740" y="1825625"/>
            <a:ext cx="9726520" cy="4351338"/>
          </a:xfrm>
        </p:spPr>
      </p:pic>
    </p:spTree>
    <p:extLst>
      <p:ext uri="{BB962C8B-B14F-4D97-AF65-F5344CB8AC3E}">
        <p14:creationId xmlns:p14="http://schemas.microsoft.com/office/powerpoint/2010/main" val="322179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9F24-6CB0-46A3-A6CD-2F42E65D6FD8}"/>
              </a:ext>
            </a:extLst>
          </p:cNvPr>
          <p:cNvSpPr>
            <a:spLocks noGrp="1"/>
          </p:cNvSpPr>
          <p:nvPr>
            <p:ph type="title"/>
          </p:nvPr>
        </p:nvSpPr>
        <p:spPr/>
        <p:txBody>
          <a:bodyPr/>
          <a:lstStyle/>
          <a:p>
            <a:r>
              <a:rPr lang="en-US" dirty="0"/>
              <a:t>Dataflow model Implementation in Verilog</a:t>
            </a:r>
          </a:p>
        </p:txBody>
      </p:sp>
      <p:pic>
        <p:nvPicPr>
          <p:cNvPr id="16" name="Picture 15">
            <a:extLst>
              <a:ext uri="{FF2B5EF4-FFF2-40B4-BE49-F238E27FC236}">
                <a16:creationId xmlns:a16="http://schemas.microsoft.com/office/drawing/2014/main" id="{87D0DFB4-37E6-4D59-B476-9C4DA22BF5F0}"/>
              </a:ext>
            </a:extLst>
          </p:cNvPr>
          <p:cNvPicPr>
            <a:picLocks noChangeAspect="1"/>
          </p:cNvPicPr>
          <p:nvPr/>
        </p:nvPicPr>
        <p:blipFill rotWithShape="1">
          <a:blip r:embed="rId2"/>
          <a:srcRect l="23844" t="15182" r="15299" b="12665"/>
          <a:stretch/>
        </p:blipFill>
        <p:spPr>
          <a:xfrm>
            <a:off x="0" y="2007041"/>
            <a:ext cx="2996418" cy="3732381"/>
          </a:xfrm>
          <a:prstGeom prst="rect">
            <a:avLst/>
          </a:prstGeom>
        </p:spPr>
      </p:pic>
      <p:sp>
        <p:nvSpPr>
          <p:cNvPr id="20" name="TextBox 19">
            <a:extLst>
              <a:ext uri="{FF2B5EF4-FFF2-40B4-BE49-F238E27FC236}">
                <a16:creationId xmlns:a16="http://schemas.microsoft.com/office/drawing/2014/main" id="{9EC988F4-23EE-4E7F-9B6D-0FD747C9CAD2}"/>
              </a:ext>
            </a:extLst>
          </p:cNvPr>
          <p:cNvSpPr txBox="1"/>
          <p:nvPr/>
        </p:nvSpPr>
        <p:spPr>
          <a:xfrm>
            <a:off x="2996418" y="2007042"/>
            <a:ext cx="5627077" cy="3785652"/>
          </a:xfrm>
          <a:prstGeom prst="rect">
            <a:avLst/>
          </a:prstGeom>
          <a:noFill/>
          <a:ln>
            <a:solidFill>
              <a:schemeClr val="tx1"/>
            </a:solidFill>
          </a:ln>
        </p:spPr>
        <p:txBody>
          <a:bodyPr wrap="square" numCol="1">
            <a:spAutoFit/>
          </a:bodyPr>
          <a:lstStyle/>
          <a:p>
            <a:r>
              <a:rPr lang="en-US" sz="2400" dirty="0"/>
              <a:t>Module BasicGatesImplementation(</a:t>
            </a:r>
            <a:endParaRPr lang="en-US" sz="2400" b="1" dirty="0"/>
          </a:p>
          <a:p>
            <a:r>
              <a:rPr lang="en-US" sz="2400" b="1" dirty="0"/>
              <a:t>    input A,	</a:t>
            </a:r>
          </a:p>
          <a:p>
            <a:r>
              <a:rPr lang="en-US" sz="2400" b="1" dirty="0"/>
              <a:t>    input B,</a:t>
            </a:r>
          </a:p>
          <a:p>
            <a:r>
              <a:rPr lang="en-US" sz="2400" b="1" dirty="0"/>
              <a:t>    output Y1,</a:t>
            </a:r>
          </a:p>
          <a:p>
            <a:r>
              <a:rPr lang="en-US" sz="2400" b="1" dirty="0"/>
              <a:t>    output Y2,</a:t>
            </a:r>
          </a:p>
          <a:p>
            <a:r>
              <a:rPr lang="en-US" sz="2400" b="1" dirty="0"/>
              <a:t>    output Y3,</a:t>
            </a:r>
          </a:p>
          <a:p>
            <a:r>
              <a:rPr lang="en-US" sz="2400" b="1" dirty="0"/>
              <a:t>    output Y4,</a:t>
            </a:r>
          </a:p>
          <a:p>
            <a:r>
              <a:rPr lang="en-US" sz="2400" b="1" dirty="0"/>
              <a:t>    output Y5,</a:t>
            </a:r>
          </a:p>
          <a:p>
            <a:r>
              <a:rPr lang="en-US" sz="2400" b="1" dirty="0"/>
              <a:t>    output Y6,</a:t>
            </a:r>
          </a:p>
          <a:p>
            <a:r>
              <a:rPr lang="en-US" sz="2400" b="1" dirty="0"/>
              <a:t>    output Y7 );</a:t>
            </a:r>
          </a:p>
        </p:txBody>
      </p:sp>
      <p:sp>
        <p:nvSpPr>
          <p:cNvPr id="22" name="TextBox 21">
            <a:extLst>
              <a:ext uri="{FF2B5EF4-FFF2-40B4-BE49-F238E27FC236}">
                <a16:creationId xmlns:a16="http://schemas.microsoft.com/office/drawing/2014/main" id="{0B9A58F6-0EF7-4B1F-B58D-C04948EE7AA0}"/>
              </a:ext>
            </a:extLst>
          </p:cNvPr>
          <p:cNvSpPr txBox="1"/>
          <p:nvPr/>
        </p:nvSpPr>
        <p:spPr>
          <a:xfrm>
            <a:off x="8774724" y="2136338"/>
            <a:ext cx="3070274" cy="3046988"/>
          </a:xfrm>
          <a:prstGeom prst="rect">
            <a:avLst/>
          </a:prstGeom>
          <a:noFill/>
          <a:ln>
            <a:solidFill>
              <a:schemeClr val="tx1"/>
            </a:solidFill>
          </a:ln>
        </p:spPr>
        <p:txBody>
          <a:bodyPr wrap="square">
            <a:spAutoFit/>
          </a:bodyPr>
          <a:lstStyle/>
          <a:p>
            <a:r>
              <a:rPr lang="en-US" sz="2400" b="1" dirty="0"/>
              <a:t>assign Y1= A|B;</a:t>
            </a:r>
          </a:p>
          <a:p>
            <a:r>
              <a:rPr lang="en-US" sz="2400" b="1" dirty="0"/>
              <a:t>assign Y2= A&amp;B;</a:t>
            </a:r>
          </a:p>
          <a:p>
            <a:r>
              <a:rPr lang="en-US" sz="2400" b="1" dirty="0"/>
              <a:t>assign Y3= ~A;</a:t>
            </a:r>
          </a:p>
          <a:p>
            <a:r>
              <a:rPr lang="en-US" sz="2400" b="1" dirty="0"/>
              <a:t>assign Y4= ~(A|B);</a:t>
            </a:r>
          </a:p>
          <a:p>
            <a:r>
              <a:rPr lang="en-US" sz="2400" b="1" dirty="0"/>
              <a:t>assign Y5= ~(A &amp;B);</a:t>
            </a:r>
          </a:p>
          <a:p>
            <a:r>
              <a:rPr lang="en-US" sz="2400" b="1" dirty="0"/>
              <a:t>assign Y6= A^B;</a:t>
            </a:r>
          </a:p>
          <a:p>
            <a:r>
              <a:rPr lang="en-US" sz="2400" b="1" dirty="0"/>
              <a:t>assign Y7= ~(A^B);</a:t>
            </a:r>
          </a:p>
          <a:p>
            <a:r>
              <a:rPr lang="en-US" sz="2400" b="1" dirty="0" err="1"/>
              <a:t>endmodule</a:t>
            </a:r>
            <a:endParaRPr lang="en-US" sz="2400" b="1" dirty="0"/>
          </a:p>
        </p:txBody>
      </p:sp>
    </p:spTree>
    <p:extLst>
      <p:ext uri="{BB962C8B-B14F-4D97-AF65-F5344CB8AC3E}">
        <p14:creationId xmlns:p14="http://schemas.microsoft.com/office/powerpoint/2010/main" val="246492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177F-008F-428B-8003-48CD991E20FB}"/>
              </a:ext>
            </a:extLst>
          </p:cNvPr>
          <p:cNvSpPr>
            <a:spLocks noGrp="1"/>
          </p:cNvSpPr>
          <p:nvPr>
            <p:ph type="title"/>
          </p:nvPr>
        </p:nvSpPr>
        <p:spPr/>
        <p:txBody>
          <a:bodyPr/>
          <a:lstStyle/>
          <a:p>
            <a:r>
              <a:rPr lang="en-US" dirty="0"/>
              <a:t>After completing writing code, click play button as shown in figure below</a:t>
            </a:r>
          </a:p>
        </p:txBody>
      </p:sp>
      <p:pic>
        <p:nvPicPr>
          <p:cNvPr id="5" name="Content Placeholder 4">
            <a:extLst>
              <a:ext uri="{FF2B5EF4-FFF2-40B4-BE49-F238E27FC236}">
                <a16:creationId xmlns:a16="http://schemas.microsoft.com/office/drawing/2014/main" id="{32D7CC04-EFEE-4689-B961-593443ABE91A}"/>
              </a:ext>
            </a:extLst>
          </p:cNvPr>
          <p:cNvPicPr>
            <a:picLocks noGrp="1" noChangeAspect="1"/>
          </p:cNvPicPr>
          <p:nvPr>
            <p:ph idx="1"/>
          </p:nvPr>
        </p:nvPicPr>
        <p:blipFill>
          <a:blip r:embed="rId2"/>
          <a:stretch>
            <a:fillRect/>
          </a:stretch>
        </p:blipFill>
        <p:spPr>
          <a:xfrm>
            <a:off x="2184122" y="1602241"/>
            <a:ext cx="3153282" cy="5107429"/>
          </a:xfrm>
        </p:spPr>
      </p:pic>
      <p:sp>
        <p:nvSpPr>
          <p:cNvPr id="6" name="TextBox 5">
            <a:extLst>
              <a:ext uri="{FF2B5EF4-FFF2-40B4-BE49-F238E27FC236}">
                <a16:creationId xmlns:a16="http://schemas.microsoft.com/office/drawing/2014/main" id="{CD3D1BB6-B51C-4DEF-B1E0-612E1714042C}"/>
              </a:ext>
            </a:extLst>
          </p:cNvPr>
          <p:cNvSpPr txBox="1"/>
          <p:nvPr/>
        </p:nvSpPr>
        <p:spPr>
          <a:xfrm>
            <a:off x="6246055" y="2067951"/>
            <a:ext cx="3761823" cy="4801314"/>
          </a:xfrm>
          <a:prstGeom prst="rect">
            <a:avLst/>
          </a:prstGeom>
          <a:noFill/>
        </p:spPr>
        <p:txBody>
          <a:bodyPr wrap="square" rtlCol="0">
            <a:spAutoFit/>
          </a:bodyPr>
          <a:lstStyle/>
          <a:p>
            <a:r>
              <a:rPr lang="en-US" dirty="0"/>
              <a:t>If everything goes fine, then click view RTL Schematic&lt;&lt;Start with schematic top level&lt;&lt;OK. Then RTL will appear. Each block can be expanded with double click until gate level circuit is appeared.</a:t>
            </a:r>
          </a:p>
          <a:p>
            <a:r>
              <a:rPr lang="en-US" dirty="0"/>
              <a:t>Remind here: Until this we are in Implementation mode.</a:t>
            </a:r>
          </a:p>
          <a:p>
            <a:r>
              <a:rPr lang="en-US" dirty="0"/>
              <a:t>So, to check how our circuit behaves, we should do simulation.</a:t>
            </a:r>
          </a:p>
          <a:p>
            <a:r>
              <a:rPr lang="en-US" dirty="0"/>
              <a:t>Now shift to simulation mode.</a:t>
            </a:r>
          </a:p>
          <a:p>
            <a:r>
              <a:rPr lang="en-US" dirty="0"/>
              <a:t>Now Right Click the file created under IC name&lt;&lt; new source&lt;&lt;Verilog test fixture (provide name and location. Note that the name should not be that of file). &lt;&lt;Next&lt;&lt;finish</a:t>
            </a:r>
          </a:p>
          <a:p>
            <a:endParaRPr lang="en-US" dirty="0"/>
          </a:p>
        </p:txBody>
      </p:sp>
    </p:spTree>
    <p:extLst>
      <p:ext uri="{BB962C8B-B14F-4D97-AF65-F5344CB8AC3E}">
        <p14:creationId xmlns:p14="http://schemas.microsoft.com/office/powerpoint/2010/main" val="165298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3F6A-746D-4F54-8D1F-BF37B7DF1B7C}"/>
              </a:ext>
            </a:extLst>
          </p:cNvPr>
          <p:cNvSpPr>
            <a:spLocks noGrp="1"/>
          </p:cNvSpPr>
          <p:nvPr>
            <p:ph type="title"/>
          </p:nvPr>
        </p:nvSpPr>
        <p:spPr/>
        <p:txBody>
          <a:bodyPr>
            <a:normAutofit/>
          </a:bodyPr>
          <a:lstStyle/>
          <a:p>
            <a:r>
              <a:rPr lang="en-US" sz="2400" dirty="0"/>
              <a:t>Now the editor appears. Move to section initial begin and give test value as shown in figure below. #100 means wait for 100ns during simulation.  </a:t>
            </a:r>
          </a:p>
        </p:txBody>
      </p:sp>
      <p:pic>
        <p:nvPicPr>
          <p:cNvPr id="5" name="Content Placeholder 4">
            <a:extLst>
              <a:ext uri="{FF2B5EF4-FFF2-40B4-BE49-F238E27FC236}">
                <a16:creationId xmlns:a16="http://schemas.microsoft.com/office/drawing/2014/main" id="{3F8EBBC6-584B-4160-BD4D-B89C64FEB25D}"/>
              </a:ext>
            </a:extLst>
          </p:cNvPr>
          <p:cNvPicPr>
            <a:picLocks noGrp="1" noChangeAspect="1"/>
          </p:cNvPicPr>
          <p:nvPr>
            <p:ph idx="1"/>
          </p:nvPr>
        </p:nvPicPr>
        <p:blipFill>
          <a:blip r:embed="rId2"/>
          <a:stretch>
            <a:fillRect/>
          </a:stretch>
        </p:blipFill>
        <p:spPr>
          <a:xfrm>
            <a:off x="1466850" y="1829594"/>
            <a:ext cx="9258300" cy="4343400"/>
          </a:xfrm>
        </p:spPr>
      </p:pic>
    </p:spTree>
    <p:extLst>
      <p:ext uri="{BB962C8B-B14F-4D97-AF65-F5344CB8AC3E}">
        <p14:creationId xmlns:p14="http://schemas.microsoft.com/office/powerpoint/2010/main" val="96251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DB2D-BA46-4FB4-884C-531A37DDC031}"/>
              </a:ext>
            </a:extLst>
          </p:cNvPr>
          <p:cNvSpPr>
            <a:spLocks noGrp="1"/>
          </p:cNvSpPr>
          <p:nvPr>
            <p:ph type="title"/>
          </p:nvPr>
        </p:nvSpPr>
        <p:spPr/>
        <p:txBody>
          <a:bodyPr>
            <a:normAutofit fontScale="90000"/>
          </a:bodyPr>
          <a:lstStyle/>
          <a:p>
            <a:r>
              <a:rPr lang="en-US" sz="2400" dirty="0"/>
              <a:t>Click the file name. Then in process section you can see ISIM. Expand it. Double click on behavioral check syntax. It tests whether the test value given are correct or not. If it tick green, then double click on simulate behavioral model. Now the simulation in ISIM appears as shown. Click Fit to screen in zoom section, then check the output on provided value.</a:t>
            </a:r>
          </a:p>
        </p:txBody>
      </p:sp>
      <p:pic>
        <p:nvPicPr>
          <p:cNvPr id="5" name="Content Placeholder 4">
            <a:extLst>
              <a:ext uri="{FF2B5EF4-FFF2-40B4-BE49-F238E27FC236}">
                <a16:creationId xmlns:a16="http://schemas.microsoft.com/office/drawing/2014/main" id="{B48CA340-D449-4124-A9E3-B15D8B3B18C0}"/>
              </a:ext>
            </a:extLst>
          </p:cNvPr>
          <p:cNvPicPr>
            <a:picLocks noGrp="1" noChangeAspect="1"/>
          </p:cNvPicPr>
          <p:nvPr>
            <p:ph idx="1"/>
          </p:nvPr>
        </p:nvPicPr>
        <p:blipFill>
          <a:blip r:embed="rId2"/>
          <a:stretch>
            <a:fillRect/>
          </a:stretch>
        </p:blipFill>
        <p:spPr>
          <a:xfrm>
            <a:off x="231164" y="1761564"/>
            <a:ext cx="2867025" cy="4343400"/>
          </a:xfrm>
        </p:spPr>
      </p:pic>
      <p:pic>
        <p:nvPicPr>
          <p:cNvPr id="7" name="Picture 6">
            <a:extLst>
              <a:ext uri="{FF2B5EF4-FFF2-40B4-BE49-F238E27FC236}">
                <a16:creationId xmlns:a16="http://schemas.microsoft.com/office/drawing/2014/main" id="{26D75940-015C-43D1-893A-96865F4CB873}"/>
              </a:ext>
            </a:extLst>
          </p:cNvPr>
          <p:cNvPicPr>
            <a:picLocks noChangeAspect="1"/>
          </p:cNvPicPr>
          <p:nvPr/>
        </p:nvPicPr>
        <p:blipFill>
          <a:blip r:embed="rId3"/>
          <a:stretch>
            <a:fillRect/>
          </a:stretch>
        </p:blipFill>
        <p:spPr>
          <a:xfrm>
            <a:off x="3496774" y="1761564"/>
            <a:ext cx="8464062" cy="5008634"/>
          </a:xfrm>
          <a:prstGeom prst="rect">
            <a:avLst/>
          </a:prstGeom>
        </p:spPr>
      </p:pic>
    </p:spTree>
    <p:extLst>
      <p:ext uri="{BB962C8B-B14F-4D97-AF65-F5344CB8AC3E}">
        <p14:creationId xmlns:p14="http://schemas.microsoft.com/office/powerpoint/2010/main" val="395957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739-52D7-43D8-8B8B-A87F1554F3E9}"/>
              </a:ext>
            </a:extLst>
          </p:cNvPr>
          <p:cNvSpPr>
            <a:spLocks noGrp="1"/>
          </p:cNvSpPr>
          <p:nvPr>
            <p:ph type="title"/>
          </p:nvPr>
        </p:nvSpPr>
        <p:spPr/>
        <p:txBody>
          <a:bodyPr/>
          <a:lstStyle/>
          <a:p>
            <a:r>
              <a:rPr lang="en-US" dirty="0"/>
              <a:t>Behavioral model</a:t>
            </a:r>
          </a:p>
        </p:txBody>
      </p:sp>
      <p:sp>
        <p:nvSpPr>
          <p:cNvPr id="3" name="Content Placeholder 2">
            <a:extLst>
              <a:ext uri="{FF2B5EF4-FFF2-40B4-BE49-F238E27FC236}">
                <a16:creationId xmlns:a16="http://schemas.microsoft.com/office/drawing/2014/main" id="{03248F23-27FC-408D-BDA7-2955C216A4E9}"/>
              </a:ext>
            </a:extLst>
          </p:cNvPr>
          <p:cNvSpPr>
            <a:spLocks noGrp="1"/>
          </p:cNvSpPr>
          <p:nvPr>
            <p:ph idx="1"/>
          </p:nvPr>
        </p:nvSpPr>
        <p:spPr/>
        <p:txBody>
          <a:bodyPr/>
          <a:lstStyle/>
          <a:p>
            <a:pPr algn="just"/>
            <a:r>
              <a:rPr lang="en-US" dirty="0"/>
              <a:t>Behavioral modeling represents digital circuits at a functional and algorithmic level. It is used mostly to describe sequential circuits, but can be used to describe combinational circuits. </a:t>
            </a:r>
          </a:p>
          <a:p>
            <a:pPr algn="just"/>
            <a:r>
              <a:rPr lang="en-US" dirty="0"/>
              <a:t>Here the behavioral modeling concept will be presented for combinational circuits. Behavioral description use the keyword always followed by a list of procedural assignment statements. The target output of procedural assignment statement must be of the reg data type.</a:t>
            </a:r>
          </a:p>
        </p:txBody>
      </p:sp>
    </p:spTree>
    <p:extLst>
      <p:ext uri="{BB962C8B-B14F-4D97-AF65-F5344CB8AC3E}">
        <p14:creationId xmlns:p14="http://schemas.microsoft.com/office/powerpoint/2010/main" val="15661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AD8E-F012-49E0-BBD7-741EDDFA959A}"/>
              </a:ext>
            </a:extLst>
          </p:cNvPr>
          <p:cNvSpPr>
            <a:spLocks noGrp="1"/>
          </p:cNvSpPr>
          <p:nvPr>
            <p:ph type="title"/>
          </p:nvPr>
        </p:nvSpPr>
        <p:spPr>
          <a:xfrm>
            <a:off x="0" y="153193"/>
            <a:ext cx="10515600" cy="1325563"/>
          </a:xfrm>
        </p:spPr>
        <p:txBody>
          <a:bodyPr>
            <a:normAutofit fontScale="90000"/>
          </a:bodyPr>
          <a:lstStyle/>
          <a:p>
            <a:r>
              <a:rPr lang="en-US" dirty="0"/>
              <a:t>Behavioral Implementation </a:t>
            </a:r>
            <a:r>
              <a:rPr lang="en-US" dirty="0">
                <a:sym typeface="Wingdings" panose="05000000000000000000" pitchFamily="2" charset="2"/>
              </a:rPr>
              <a:t>(using if- statement)</a:t>
            </a:r>
            <a:br>
              <a:rPr lang="en-US" dirty="0"/>
            </a:br>
            <a:r>
              <a:rPr lang="en-US" dirty="0"/>
              <a:t> </a:t>
            </a:r>
          </a:p>
        </p:txBody>
      </p:sp>
      <p:sp>
        <p:nvSpPr>
          <p:cNvPr id="3" name="Content Placeholder 2">
            <a:extLst>
              <a:ext uri="{FF2B5EF4-FFF2-40B4-BE49-F238E27FC236}">
                <a16:creationId xmlns:a16="http://schemas.microsoft.com/office/drawing/2014/main" id="{75317FDC-29FA-4E35-873B-EFD5EB22A719}"/>
              </a:ext>
            </a:extLst>
          </p:cNvPr>
          <p:cNvSpPr>
            <a:spLocks noGrp="1"/>
          </p:cNvSpPr>
          <p:nvPr>
            <p:ph sz="half" idx="1"/>
          </p:nvPr>
        </p:nvSpPr>
        <p:spPr>
          <a:xfrm>
            <a:off x="0" y="1359297"/>
            <a:ext cx="3052689" cy="4351338"/>
          </a:xfrm>
        </p:spPr>
        <p:txBody>
          <a:bodyPr>
            <a:normAutofit/>
          </a:bodyPr>
          <a:lstStyle/>
          <a:p>
            <a:pPr marL="0" indent="0">
              <a:buNone/>
            </a:pPr>
            <a:r>
              <a:rPr lang="en-US" sz="1800" dirty="0"/>
              <a:t>Module BasicGatesImplementation(</a:t>
            </a:r>
            <a:endParaRPr lang="en-US" sz="1800" b="1" dirty="0"/>
          </a:p>
          <a:p>
            <a:pPr marL="0" indent="0">
              <a:buNone/>
            </a:pPr>
            <a:r>
              <a:rPr lang="en-US" sz="1800" b="1" dirty="0"/>
              <a:t>    input A,	</a:t>
            </a:r>
          </a:p>
          <a:p>
            <a:pPr marL="0" indent="0">
              <a:buNone/>
            </a:pPr>
            <a:r>
              <a:rPr lang="en-US" sz="1800" b="1" dirty="0"/>
              <a:t>    input B,</a:t>
            </a:r>
          </a:p>
          <a:p>
            <a:pPr marL="0" indent="0">
              <a:buNone/>
            </a:pPr>
            <a:r>
              <a:rPr lang="en-US" sz="1800" b="1" dirty="0"/>
              <a:t>    output Y1,</a:t>
            </a:r>
          </a:p>
          <a:p>
            <a:pPr marL="0" indent="0">
              <a:buNone/>
            </a:pPr>
            <a:r>
              <a:rPr lang="en-US" sz="1800" b="1" dirty="0"/>
              <a:t>    output Y2,</a:t>
            </a:r>
          </a:p>
          <a:p>
            <a:pPr marL="0" indent="0">
              <a:buNone/>
            </a:pPr>
            <a:r>
              <a:rPr lang="en-US" sz="1800" b="1" dirty="0"/>
              <a:t>    output Y3,</a:t>
            </a:r>
          </a:p>
          <a:p>
            <a:pPr marL="0" indent="0">
              <a:buNone/>
            </a:pPr>
            <a:r>
              <a:rPr lang="en-US" sz="1800" b="1" dirty="0"/>
              <a:t>    output Y4,</a:t>
            </a:r>
          </a:p>
          <a:p>
            <a:pPr marL="0" indent="0">
              <a:buNone/>
            </a:pPr>
            <a:r>
              <a:rPr lang="en-US" sz="1800" b="1" dirty="0"/>
              <a:t>    output Y5,</a:t>
            </a:r>
          </a:p>
          <a:p>
            <a:pPr marL="0" indent="0">
              <a:buNone/>
            </a:pPr>
            <a:r>
              <a:rPr lang="en-US" sz="1800" b="1" dirty="0"/>
              <a:t>    output Y6,</a:t>
            </a:r>
          </a:p>
          <a:p>
            <a:pPr marL="0" indent="0">
              <a:buNone/>
            </a:pPr>
            <a:r>
              <a:rPr lang="en-US" sz="1800" b="1" dirty="0"/>
              <a:t>    output Y7 );</a:t>
            </a:r>
          </a:p>
          <a:p>
            <a:pPr marL="0" indent="0">
              <a:buNone/>
            </a:pPr>
            <a:endParaRPr lang="en-US" sz="1800" dirty="0"/>
          </a:p>
        </p:txBody>
      </p:sp>
      <p:sp>
        <p:nvSpPr>
          <p:cNvPr id="4" name="Content Placeholder 3">
            <a:extLst>
              <a:ext uri="{FF2B5EF4-FFF2-40B4-BE49-F238E27FC236}">
                <a16:creationId xmlns:a16="http://schemas.microsoft.com/office/drawing/2014/main" id="{B8E14BFF-9384-4850-8250-3140932AE6F3}"/>
              </a:ext>
            </a:extLst>
          </p:cNvPr>
          <p:cNvSpPr>
            <a:spLocks noGrp="1"/>
          </p:cNvSpPr>
          <p:nvPr>
            <p:ph sz="half" idx="2"/>
          </p:nvPr>
        </p:nvSpPr>
        <p:spPr>
          <a:xfrm>
            <a:off x="2757269" y="1027906"/>
            <a:ext cx="9228406" cy="4351338"/>
          </a:xfrm>
        </p:spPr>
        <p:txBody>
          <a:bodyPr numCol="3">
            <a:noAutofit/>
          </a:bodyPr>
          <a:lstStyle/>
          <a:p>
            <a:pPr marL="0" indent="0">
              <a:buNone/>
            </a:pPr>
            <a:r>
              <a:rPr lang="es-ES" sz="1800" dirty="0" err="1"/>
              <a:t>always</a:t>
            </a:r>
            <a:r>
              <a:rPr lang="es-ES" sz="1800" dirty="0"/>
              <a:t> @(A </a:t>
            </a:r>
            <a:r>
              <a:rPr lang="es-ES" sz="1800" dirty="0" err="1"/>
              <a:t>or</a:t>
            </a:r>
            <a:r>
              <a:rPr lang="es-ES" sz="1800" dirty="0"/>
              <a:t> B)</a:t>
            </a:r>
          </a:p>
          <a:p>
            <a:pPr marL="0" indent="0">
              <a:buNone/>
            </a:pPr>
            <a:r>
              <a:rPr lang="es-ES" sz="1800" dirty="0" err="1"/>
              <a:t>begin</a:t>
            </a:r>
            <a:endParaRPr lang="es-ES" sz="1800" dirty="0"/>
          </a:p>
          <a:p>
            <a:pPr marL="0" indent="0">
              <a:buNone/>
            </a:pPr>
            <a:r>
              <a:rPr lang="es-ES" sz="1800" dirty="0"/>
              <a:t>	</a:t>
            </a:r>
            <a:r>
              <a:rPr lang="es-ES" sz="1800" dirty="0" err="1"/>
              <a:t>if</a:t>
            </a:r>
            <a:r>
              <a:rPr lang="es-ES" sz="1800" dirty="0"/>
              <a:t> (A== 0 &amp; B==0)</a:t>
            </a:r>
          </a:p>
          <a:p>
            <a:pPr marL="0" indent="0">
              <a:buNone/>
            </a:pPr>
            <a:r>
              <a:rPr lang="es-ES" sz="1800" dirty="0"/>
              <a:t>		</a:t>
            </a:r>
            <a:r>
              <a:rPr lang="es-ES" sz="1800" dirty="0" err="1"/>
              <a:t>begin</a:t>
            </a:r>
            <a:r>
              <a:rPr lang="es-ES" sz="1800" dirty="0"/>
              <a:t> </a:t>
            </a:r>
          </a:p>
          <a:p>
            <a:pPr marL="0" indent="0">
              <a:buNone/>
            </a:pPr>
            <a:r>
              <a:rPr lang="es-ES" sz="1800" dirty="0"/>
              <a:t>		Y1=0;</a:t>
            </a:r>
          </a:p>
          <a:p>
            <a:pPr marL="0" indent="0">
              <a:buNone/>
            </a:pPr>
            <a:r>
              <a:rPr lang="es-ES" sz="1800" dirty="0"/>
              <a:t>		Y2=0;</a:t>
            </a:r>
          </a:p>
          <a:p>
            <a:pPr marL="0" indent="0">
              <a:buNone/>
            </a:pPr>
            <a:r>
              <a:rPr lang="es-ES" sz="1800" dirty="0"/>
              <a:t>		Y3=1;</a:t>
            </a:r>
          </a:p>
          <a:p>
            <a:pPr marL="0" indent="0">
              <a:buNone/>
            </a:pPr>
            <a:r>
              <a:rPr lang="es-ES" sz="1800" dirty="0"/>
              <a:t>		Y4=1;</a:t>
            </a:r>
          </a:p>
          <a:p>
            <a:pPr marL="0" indent="0">
              <a:buNone/>
            </a:pPr>
            <a:r>
              <a:rPr lang="es-ES" sz="1800" dirty="0"/>
              <a:t>		Y5=1;</a:t>
            </a:r>
          </a:p>
          <a:p>
            <a:pPr marL="0" indent="0">
              <a:buNone/>
            </a:pPr>
            <a:r>
              <a:rPr lang="es-ES" sz="1800" dirty="0"/>
              <a:t>		Y6=0;</a:t>
            </a:r>
          </a:p>
          <a:p>
            <a:pPr marL="0" indent="0">
              <a:buNone/>
            </a:pPr>
            <a:r>
              <a:rPr lang="es-ES" sz="1800" dirty="0"/>
              <a:t>		Y7=1;</a:t>
            </a:r>
          </a:p>
          <a:p>
            <a:pPr marL="0" indent="0">
              <a:buNone/>
            </a:pPr>
            <a:r>
              <a:rPr lang="es-ES" sz="1800" dirty="0"/>
              <a:t>		</a:t>
            </a:r>
            <a:r>
              <a:rPr lang="es-ES" sz="1800" dirty="0" err="1"/>
              <a:t>end</a:t>
            </a:r>
            <a:endParaRPr lang="es-ES" sz="1800" dirty="0"/>
          </a:p>
          <a:p>
            <a:pPr marL="0" indent="0">
              <a:buNone/>
            </a:pPr>
            <a:r>
              <a:rPr lang="es-ES" sz="1800" dirty="0"/>
              <a:t>	</a:t>
            </a:r>
            <a:r>
              <a:rPr lang="es-ES" sz="1800" dirty="0" err="1"/>
              <a:t>else</a:t>
            </a:r>
            <a:r>
              <a:rPr lang="es-ES" sz="1800" dirty="0"/>
              <a:t> </a:t>
            </a:r>
            <a:r>
              <a:rPr lang="es-ES" sz="1800" dirty="0" err="1"/>
              <a:t>if</a:t>
            </a:r>
            <a:r>
              <a:rPr lang="es-ES" sz="1800" dirty="0"/>
              <a:t> (A==0 &amp; B==1)</a:t>
            </a:r>
          </a:p>
          <a:p>
            <a:pPr marL="0" indent="0">
              <a:buNone/>
            </a:pPr>
            <a:r>
              <a:rPr lang="es-ES" sz="1800" dirty="0"/>
              <a:t>		</a:t>
            </a:r>
            <a:r>
              <a:rPr lang="es-ES" sz="1800" dirty="0" err="1"/>
              <a:t>begin</a:t>
            </a:r>
            <a:endParaRPr lang="es-ES" sz="1800" dirty="0"/>
          </a:p>
          <a:p>
            <a:pPr marL="0" indent="0">
              <a:buNone/>
            </a:pPr>
            <a:r>
              <a:rPr lang="es-ES" sz="1800" dirty="0"/>
              <a:t>		Y1=1;</a:t>
            </a:r>
          </a:p>
          <a:p>
            <a:pPr marL="0" indent="0">
              <a:buNone/>
            </a:pPr>
            <a:r>
              <a:rPr lang="es-ES" sz="1800" dirty="0"/>
              <a:t>		Y2=0;</a:t>
            </a:r>
          </a:p>
          <a:p>
            <a:pPr marL="0" indent="0">
              <a:buNone/>
            </a:pPr>
            <a:r>
              <a:rPr lang="es-ES" sz="1800" dirty="0"/>
              <a:t>		Y3=0;</a:t>
            </a:r>
          </a:p>
          <a:p>
            <a:pPr marL="0" indent="0">
              <a:buNone/>
            </a:pPr>
            <a:r>
              <a:rPr lang="es-ES" sz="1800" dirty="0"/>
              <a:t>		Y4=0;</a:t>
            </a:r>
          </a:p>
          <a:p>
            <a:pPr marL="0" indent="0">
              <a:buNone/>
            </a:pPr>
            <a:r>
              <a:rPr lang="es-ES" sz="1800" dirty="0"/>
              <a:t>		Y5=1;</a:t>
            </a:r>
          </a:p>
          <a:p>
            <a:pPr marL="0" indent="0">
              <a:buNone/>
            </a:pPr>
            <a:r>
              <a:rPr lang="es-ES" sz="1800" dirty="0"/>
              <a:t>		Y6=1;</a:t>
            </a:r>
          </a:p>
          <a:p>
            <a:pPr marL="0" indent="0">
              <a:buNone/>
            </a:pPr>
            <a:r>
              <a:rPr lang="es-ES" sz="1800" dirty="0"/>
              <a:t>		Y7=0;</a:t>
            </a:r>
          </a:p>
          <a:p>
            <a:pPr marL="0" indent="0">
              <a:buNone/>
            </a:pPr>
            <a:r>
              <a:rPr lang="es-ES" sz="1800" dirty="0"/>
              <a:t>		</a:t>
            </a:r>
            <a:r>
              <a:rPr lang="es-ES" sz="1800" dirty="0" err="1"/>
              <a:t>end</a:t>
            </a:r>
            <a:endParaRPr lang="es-ES" sz="1800" dirty="0"/>
          </a:p>
          <a:p>
            <a:pPr marL="0" indent="0">
              <a:buNone/>
            </a:pPr>
            <a:r>
              <a:rPr lang="es-ES" sz="1800" dirty="0"/>
              <a:t>	</a:t>
            </a:r>
            <a:r>
              <a:rPr lang="es-ES" sz="1800" dirty="0" err="1"/>
              <a:t>else</a:t>
            </a:r>
            <a:r>
              <a:rPr lang="es-ES" sz="1800" dirty="0"/>
              <a:t> </a:t>
            </a:r>
            <a:r>
              <a:rPr lang="es-ES" sz="1800" dirty="0" err="1"/>
              <a:t>if</a:t>
            </a:r>
            <a:r>
              <a:rPr lang="es-ES" sz="1800" dirty="0"/>
              <a:t> (A==1 &amp; B==0)</a:t>
            </a:r>
          </a:p>
          <a:p>
            <a:pPr marL="0" indent="0">
              <a:buNone/>
            </a:pPr>
            <a:r>
              <a:rPr lang="es-ES" sz="1800" dirty="0"/>
              <a:t>		</a:t>
            </a:r>
            <a:r>
              <a:rPr lang="es-ES" sz="1800" dirty="0" err="1"/>
              <a:t>begin</a:t>
            </a:r>
            <a:endParaRPr lang="es-ES" sz="1800" dirty="0"/>
          </a:p>
          <a:p>
            <a:pPr marL="0" indent="0">
              <a:buNone/>
            </a:pPr>
            <a:r>
              <a:rPr lang="es-ES" sz="1800" dirty="0"/>
              <a:t>		Y1=1;</a:t>
            </a:r>
          </a:p>
          <a:p>
            <a:pPr marL="0" indent="0">
              <a:buNone/>
            </a:pPr>
            <a:r>
              <a:rPr lang="es-ES" sz="1800" dirty="0"/>
              <a:t>		Y2=0;</a:t>
            </a:r>
          </a:p>
          <a:p>
            <a:pPr marL="0" indent="0">
              <a:buNone/>
            </a:pPr>
            <a:r>
              <a:rPr lang="es-ES" sz="1800" dirty="0"/>
              <a:t>		Y3=0;</a:t>
            </a:r>
          </a:p>
          <a:p>
            <a:pPr marL="0" indent="0">
              <a:buNone/>
            </a:pPr>
            <a:r>
              <a:rPr lang="es-ES" sz="1800" dirty="0"/>
              <a:t>		Y4=0;</a:t>
            </a:r>
          </a:p>
          <a:p>
            <a:pPr marL="0" indent="0">
              <a:buNone/>
            </a:pPr>
            <a:r>
              <a:rPr lang="es-ES" sz="1800" dirty="0"/>
              <a:t>		Y5=1;</a:t>
            </a:r>
          </a:p>
          <a:p>
            <a:pPr marL="0" indent="0">
              <a:buNone/>
            </a:pPr>
            <a:r>
              <a:rPr lang="es-ES" sz="1800" dirty="0"/>
              <a:t>		Y6=1;</a:t>
            </a:r>
          </a:p>
          <a:p>
            <a:pPr marL="0" indent="0">
              <a:buNone/>
            </a:pPr>
            <a:r>
              <a:rPr lang="es-ES" sz="1800" dirty="0"/>
              <a:t>		Y7=0;</a:t>
            </a:r>
          </a:p>
          <a:p>
            <a:pPr marL="0" indent="0">
              <a:buNone/>
            </a:pPr>
            <a:r>
              <a:rPr lang="es-ES" sz="1800" dirty="0"/>
              <a:t>		</a:t>
            </a:r>
            <a:r>
              <a:rPr lang="es-ES" sz="1800" dirty="0" err="1"/>
              <a:t>end</a:t>
            </a:r>
            <a:endParaRPr lang="es-ES" sz="1800" dirty="0"/>
          </a:p>
          <a:p>
            <a:pPr marL="0" indent="0">
              <a:buNone/>
            </a:pPr>
            <a:r>
              <a:rPr lang="es-ES" sz="1800" dirty="0"/>
              <a:t>	</a:t>
            </a:r>
            <a:r>
              <a:rPr lang="es-ES" sz="1800" dirty="0" err="1"/>
              <a:t>else</a:t>
            </a:r>
            <a:r>
              <a:rPr lang="es-ES" sz="1800" dirty="0"/>
              <a:t> </a:t>
            </a:r>
          </a:p>
          <a:p>
            <a:pPr marL="0" indent="0">
              <a:buNone/>
            </a:pPr>
            <a:r>
              <a:rPr lang="es-ES" sz="1800" dirty="0"/>
              <a:t>	</a:t>
            </a:r>
            <a:r>
              <a:rPr lang="es-ES" sz="1800" dirty="0" err="1"/>
              <a:t>begin</a:t>
            </a:r>
            <a:endParaRPr lang="es-ES" sz="1800" dirty="0"/>
          </a:p>
          <a:p>
            <a:pPr marL="0" indent="0">
              <a:buNone/>
            </a:pPr>
            <a:r>
              <a:rPr lang="es-ES" sz="1800" dirty="0"/>
              <a:t>		Y1=1;</a:t>
            </a:r>
          </a:p>
          <a:p>
            <a:pPr marL="0" indent="0">
              <a:buNone/>
            </a:pPr>
            <a:r>
              <a:rPr lang="es-ES" sz="1800" dirty="0"/>
              <a:t>		Y2=1;</a:t>
            </a:r>
          </a:p>
          <a:p>
            <a:pPr marL="0" indent="0">
              <a:buNone/>
            </a:pPr>
            <a:r>
              <a:rPr lang="es-ES" sz="1800" dirty="0"/>
              <a:t>		Y3=0;</a:t>
            </a:r>
          </a:p>
          <a:p>
            <a:pPr marL="0" indent="0">
              <a:buNone/>
            </a:pPr>
            <a:r>
              <a:rPr lang="es-ES" sz="1800" dirty="0"/>
              <a:t>		Y4=0;</a:t>
            </a:r>
          </a:p>
          <a:p>
            <a:pPr marL="0" indent="0">
              <a:buNone/>
            </a:pPr>
            <a:r>
              <a:rPr lang="es-ES" sz="1800" dirty="0"/>
              <a:t>		Y5=0;</a:t>
            </a:r>
          </a:p>
          <a:p>
            <a:pPr marL="0" indent="0">
              <a:buNone/>
            </a:pPr>
            <a:r>
              <a:rPr lang="es-ES" sz="1800" dirty="0"/>
              <a:t>		Y6=0;</a:t>
            </a:r>
          </a:p>
          <a:p>
            <a:pPr marL="0" indent="0">
              <a:buNone/>
            </a:pPr>
            <a:r>
              <a:rPr lang="es-ES" sz="1800" dirty="0"/>
              <a:t>		Y7=1;</a:t>
            </a:r>
          </a:p>
          <a:p>
            <a:pPr marL="0" indent="0">
              <a:buNone/>
            </a:pPr>
            <a:r>
              <a:rPr lang="es-ES" sz="1800" dirty="0" err="1"/>
              <a:t>end</a:t>
            </a:r>
            <a:endParaRPr lang="es-ES" sz="1800" dirty="0"/>
          </a:p>
          <a:p>
            <a:pPr marL="0" indent="0">
              <a:buNone/>
            </a:pPr>
            <a:r>
              <a:rPr lang="es-ES" sz="1800" dirty="0"/>
              <a:t>		</a:t>
            </a:r>
            <a:r>
              <a:rPr lang="es-ES" sz="1800" dirty="0" err="1"/>
              <a:t>end</a:t>
            </a:r>
            <a:endParaRPr lang="es-ES" sz="1800" dirty="0"/>
          </a:p>
          <a:p>
            <a:pPr marL="0" indent="0">
              <a:buNone/>
            </a:pPr>
            <a:r>
              <a:rPr lang="es-ES" sz="1800" dirty="0" err="1"/>
              <a:t>endmodule</a:t>
            </a:r>
            <a:endParaRPr lang="es-ES" sz="1800" dirty="0"/>
          </a:p>
          <a:p>
            <a:pPr marL="0" indent="0">
              <a:buNone/>
            </a:pPr>
            <a:endParaRPr lang="en-US" sz="1800" dirty="0"/>
          </a:p>
        </p:txBody>
      </p:sp>
    </p:spTree>
    <p:extLst>
      <p:ext uri="{BB962C8B-B14F-4D97-AF65-F5344CB8AC3E}">
        <p14:creationId xmlns:p14="http://schemas.microsoft.com/office/powerpoint/2010/main" val="158807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682FA-6290-4203-B0D5-EA62D0E62ACA}"/>
              </a:ext>
            </a:extLst>
          </p:cNvPr>
          <p:cNvSpPr>
            <a:spLocks noGrp="1"/>
          </p:cNvSpPr>
          <p:nvPr>
            <p:ph type="title"/>
          </p:nvPr>
        </p:nvSpPr>
        <p:spPr/>
        <p:txBody>
          <a:bodyPr/>
          <a:lstStyle/>
          <a:p>
            <a:r>
              <a:rPr lang="en-US" dirty="0"/>
              <a:t>Structural Model</a:t>
            </a:r>
          </a:p>
        </p:txBody>
      </p:sp>
      <p:sp>
        <p:nvSpPr>
          <p:cNvPr id="6" name="Content Placeholder 5">
            <a:extLst>
              <a:ext uri="{FF2B5EF4-FFF2-40B4-BE49-F238E27FC236}">
                <a16:creationId xmlns:a16="http://schemas.microsoft.com/office/drawing/2014/main" id="{1BB2E005-C654-4FE2-93B1-9CE08B631AB1}"/>
              </a:ext>
            </a:extLst>
          </p:cNvPr>
          <p:cNvSpPr>
            <a:spLocks noGrp="1"/>
          </p:cNvSpPr>
          <p:nvPr>
            <p:ph idx="1"/>
          </p:nvPr>
        </p:nvSpPr>
        <p:spPr/>
        <p:txBody>
          <a:bodyPr/>
          <a:lstStyle/>
          <a:p>
            <a:pPr algn="just"/>
            <a:r>
              <a:rPr lang="en-US" b="0" i="0" dirty="0">
                <a:effectLst/>
                <a:latin typeface="Verdana" panose="020B0604030504040204" pitchFamily="34" charset="0"/>
              </a:rPr>
              <a:t>Structural Verilog descriptions assemble several blocks of code and allow the introduction of hierarchy in a design. The basic concepts of hardware structure are the module, the port and the signal. </a:t>
            </a:r>
          </a:p>
          <a:p>
            <a:pPr algn="just"/>
            <a:r>
              <a:rPr lang="en-US" b="0" i="0" dirty="0">
                <a:effectLst/>
                <a:latin typeface="Verdana" panose="020B0604030504040204" pitchFamily="34" charset="0"/>
              </a:rPr>
              <a:t>The component is the building or basic block. A port is a component </a:t>
            </a:r>
            <a:r>
              <a:rPr lang="en-US" b="0" i="0" u="none" strike="noStrike" dirty="0">
                <a:effectLst/>
                <a:latin typeface="Verdana" panose="020B0604030504040204" pitchFamily="34" charset="0"/>
              </a:rPr>
              <a:t>I/O</a:t>
            </a:r>
            <a:r>
              <a:rPr lang="en-US" b="0" i="0" dirty="0">
                <a:effectLst/>
                <a:latin typeface="Verdana" panose="020B0604030504040204" pitchFamily="34" charset="0"/>
              </a:rPr>
              <a:t> connector. A signal corresponds to a wire between components.</a:t>
            </a:r>
          </a:p>
          <a:p>
            <a:pPr algn="just"/>
            <a:endParaRPr lang="en-US" dirty="0"/>
          </a:p>
        </p:txBody>
      </p:sp>
    </p:spTree>
    <p:extLst>
      <p:ext uri="{BB962C8B-B14F-4D97-AF65-F5344CB8AC3E}">
        <p14:creationId xmlns:p14="http://schemas.microsoft.com/office/powerpoint/2010/main" val="264474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F31B6C-CE02-4142-84EE-7A637219E5FE}"/>
              </a:ext>
            </a:extLst>
          </p:cNvPr>
          <p:cNvSpPr>
            <a:spLocks noGrp="1"/>
          </p:cNvSpPr>
          <p:nvPr>
            <p:ph type="title"/>
          </p:nvPr>
        </p:nvSpPr>
        <p:spPr/>
        <p:txBody>
          <a:bodyPr/>
          <a:lstStyle/>
          <a:p>
            <a:r>
              <a:rPr lang="en-US" dirty="0"/>
              <a:t>Structural Model</a:t>
            </a:r>
          </a:p>
        </p:txBody>
      </p:sp>
      <p:sp>
        <p:nvSpPr>
          <p:cNvPr id="8" name="Content Placeholder 7">
            <a:extLst>
              <a:ext uri="{FF2B5EF4-FFF2-40B4-BE49-F238E27FC236}">
                <a16:creationId xmlns:a16="http://schemas.microsoft.com/office/drawing/2014/main" id="{77F3C830-4910-4295-80FC-866D67991370}"/>
              </a:ext>
            </a:extLst>
          </p:cNvPr>
          <p:cNvSpPr>
            <a:spLocks noGrp="1"/>
          </p:cNvSpPr>
          <p:nvPr>
            <p:ph idx="1"/>
          </p:nvPr>
        </p:nvSpPr>
        <p:spPr/>
        <p:txBody>
          <a:bodyPr/>
          <a:lstStyle/>
          <a:p>
            <a:pPr marL="0" indent="0">
              <a:buNone/>
            </a:pPr>
            <a:r>
              <a:rPr lang="es-ES" b="0" i="0" dirty="0">
                <a:solidFill>
                  <a:srgbClr val="FF0000"/>
                </a:solidFill>
                <a:effectLst/>
                <a:latin typeface="Open Sans" panose="020B0606030504020204" pitchFamily="34" charset="0"/>
              </a:rPr>
              <a:t>module</a:t>
            </a:r>
            <a:r>
              <a:rPr lang="es-ES" b="0" i="0" dirty="0">
                <a:solidFill>
                  <a:srgbClr val="4B40A7"/>
                </a:solidFill>
                <a:effectLst/>
                <a:latin typeface="Open Sans" panose="020B0606030504020204" pitchFamily="34" charset="0"/>
              </a:rPr>
              <a:t> </a:t>
            </a:r>
            <a:r>
              <a:rPr lang="es-ES" b="0" i="0" dirty="0" err="1">
                <a:solidFill>
                  <a:srgbClr val="4B40A7"/>
                </a:solidFill>
                <a:effectLst/>
                <a:latin typeface="Open Sans" panose="020B0606030504020204" pitchFamily="34" charset="0"/>
              </a:rPr>
              <a:t>LogicGates</a:t>
            </a:r>
            <a:r>
              <a:rPr lang="es-ES" b="0" i="0" dirty="0">
                <a:solidFill>
                  <a:srgbClr val="4B40A7"/>
                </a:solidFill>
                <a:effectLst/>
                <a:latin typeface="Open Sans" panose="020B0606030504020204" pitchFamily="34" charset="0"/>
              </a:rPr>
              <a:t>(</a:t>
            </a:r>
            <a:r>
              <a:rPr lang="es-ES" b="0" i="0" dirty="0">
                <a:solidFill>
                  <a:srgbClr val="00AAAA"/>
                </a:solidFill>
                <a:effectLst/>
                <a:latin typeface="Open Sans" panose="020B0606030504020204" pitchFamily="34" charset="0"/>
              </a:rPr>
              <a:t>a,b,y1,y2,y3,y4,y5,y6,y7</a:t>
            </a:r>
            <a:r>
              <a:rPr lang="es-ES" b="0" i="0" dirty="0">
                <a:solidFill>
                  <a:srgbClr val="4B40A7"/>
                </a:solidFill>
                <a:effectLst/>
                <a:latin typeface="Open Sans" panose="020B0606030504020204" pitchFamily="34" charset="0"/>
              </a:rPr>
              <a:t>);</a:t>
            </a:r>
            <a:br>
              <a:rPr lang="es-ES" dirty="0"/>
            </a:br>
            <a:r>
              <a:rPr lang="es-ES" dirty="0">
                <a:solidFill>
                  <a:srgbClr val="FF0000"/>
                </a:solidFill>
                <a:effectLst/>
              </a:rPr>
              <a:t>input</a:t>
            </a:r>
            <a:r>
              <a:rPr lang="es-ES" dirty="0"/>
              <a:t> </a:t>
            </a:r>
            <a:r>
              <a:rPr lang="es-ES" dirty="0" err="1"/>
              <a:t>a,b</a:t>
            </a:r>
            <a:r>
              <a:rPr lang="es-ES" dirty="0"/>
              <a:t>;</a:t>
            </a:r>
            <a:br>
              <a:rPr lang="es-ES" dirty="0"/>
            </a:br>
            <a:r>
              <a:rPr lang="es-ES" dirty="0">
                <a:solidFill>
                  <a:srgbClr val="FF0000"/>
                </a:solidFill>
                <a:effectLst/>
              </a:rPr>
              <a:t>output</a:t>
            </a:r>
            <a:r>
              <a:rPr lang="es-ES" dirty="0"/>
              <a:t> y1,y2,y3,y4,y5,y6,y7;</a:t>
            </a:r>
            <a:br>
              <a:rPr lang="es-ES" dirty="0"/>
            </a:br>
            <a:r>
              <a:rPr lang="es-ES" dirty="0">
                <a:solidFill>
                  <a:srgbClr val="FF0000"/>
                </a:solidFill>
                <a:effectLst/>
              </a:rPr>
              <a:t>and</a:t>
            </a:r>
            <a:r>
              <a:rPr lang="es-ES" dirty="0"/>
              <a:t>(y1,a,b);</a:t>
            </a:r>
            <a:br>
              <a:rPr lang="es-ES" dirty="0"/>
            </a:br>
            <a:r>
              <a:rPr lang="es-ES" dirty="0" err="1">
                <a:solidFill>
                  <a:srgbClr val="FF0000"/>
                </a:solidFill>
                <a:effectLst/>
              </a:rPr>
              <a:t>or</a:t>
            </a:r>
            <a:r>
              <a:rPr lang="es-ES" dirty="0"/>
              <a:t>(y2,a,b);</a:t>
            </a:r>
            <a:br>
              <a:rPr lang="es-ES" dirty="0"/>
            </a:br>
            <a:r>
              <a:rPr lang="es-ES" dirty="0" err="1">
                <a:solidFill>
                  <a:srgbClr val="FF0000"/>
                </a:solidFill>
                <a:effectLst/>
              </a:rPr>
              <a:t>not</a:t>
            </a:r>
            <a:r>
              <a:rPr lang="es-ES" dirty="0"/>
              <a:t>(y3,a);</a:t>
            </a:r>
            <a:br>
              <a:rPr lang="es-ES" dirty="0"/>
            </a:br>
            <a:r>
              <a:rPr lang="es-ES" dirty="0" err="1">
                <a:solidFill>
                  <a:srgbClr val="FF0000"/>
                </a:solidFill>
                <a:effectLst/>
              </a:rPr>
              <a:t>nand</a:t>
            </a:r>
            <a:r>
              <a:rPr lang="es-ES" dirty="0"/>
              <a:t>(y4,a,b);</a:t>
            </a:r>
            <a:br>
              <a:rPr lang="es-ES" dirty="0"/>
            </a:br>
            <a:r>
              <a:rPr lang="es-ES" dirty="0" err="1">
                <a:solidFill>
                  <a:srgbClr val="FF0000"/>
                </a:solidFill>
                <a:effectLst/>
              </a:rPr>
              <a:t>nor</a:t>
            </a:r>
            <a:r>
              <a:rPr lang="es-ES" dirty="0"/>
              <a:t>(y5,a,b);</a:t>
            </a:r>
            <a:br>
              <a:rPr lang="es-ES" dirty="0"/>
            </a:br>
            <a:r>
              <a:rPr lang="es-ES" dirty="0" err="1">
                <a:solidFill>
                  <a:srgbClr val="FF0000"/>
                </a:solidFill>
                <a:effectLst/>
              </a:rPr>
              <a:t>xor</a:t>
            </a:r>
            <a:r>
              <a:rPr lang="es-ES" dirty="0"/>
              <a:t>(y6,a,b);</a:t>
            </a:r>
            <a:br>
              <a:rPr lang="es-ES" dirty="0"/>
            </a:br>
            <a:r>
              <a:rPr lang="es-ES" dirty="0" err="1">
                <a:solidFill>
                  <a:srgbClr val="FF0000"/>
                </a:solidFill>
                <a:effectLst/>
              </a:rPr>
              <a:t>xnor</a:t>
            </a:r>
            <a:r>
              <a:rPr lang="es-ES" dirty="0"/>
              <a:t>(y7,a,b);</a:t>
            </a:r>
            <a:br>
              <a:rPr lang="es-ES" dirty="0"/>
            </a:br>
            <a:r>
              <a:rPr lang="es-ES" dirty="0" err="1">
                <a:solidFill>
                  <a:srgbClr val="FF0000"/>
                </a:solidFill>
                <a:effectLst/>
              </a:rPr>
              <a:t>endmodule</a:t>
            </a:r>
            <a:endParaRPr lang="en-US" dirty="0"/>
          </a:p>
        </p:txBody>
      </p:sp>
    </p:spTree>
    <p:extLst>
      <p:ext uri="{BB962C8B-B14F-4D97-AF65-F5344CB8AC3E}">
        <p14:creationId xmlns:p14="http://schemas.microsoft.com/office/powerpoint/2010/main" val="162255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1633-A204-4BE1-8652-CC0077C241C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8ED2CF0-04D2-4813-BB2C-C6148FA72C7C}"/>
              </a:ext>
            </a:extLst>
          </p:cNvPr>
          <p:cNvSpPr>
            <a:spLocks noGrp="1"/>
          </p:cNvSpPr>
          <p:nvPr>
            <p:ph idx="1"/>
          </p:nvPr>
        </p:nvSpPr>
        <p:spPr/>
        <p:txBody>
          <a:bodyPr/>
          <a:lstStyle/>
          <a:p>
            <a:r>
              <a:rPr lang="en-US" dirty="0"/>
              <a:t>To get familiar with different approach of Verilog programming and implementing it using Xilinx ISE design suite.</a:t>
            </a:r>
          </a:p>
          <a:p>
            <a:endParaRPr lang="en-US" dirty="0"/>
          </a:p>
        </p:txBody>
      </p:sp>
    </p:spTree>
    <p:extLst>
      <p:ext uri="{BB962C8B-B14F-4D97-AF65-F5344CB8AC3E}">
        <p14:creationId xmlns:p14="http://schemas.microsoft.com/office/powerpoint/2010/main" val="315798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57A-FD3E-4E39-AACA-6197174B262A}"/>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BD1612B5-F03F-457C-9C2D-60F79D831A80}"/>
              </a:ext>
            </a:extLst>
          </p:cNvPr>
          <p:cNvSpPr>
            <a:spLocks noGrp="1"/>
          </p:cNvSpPr>
          <p:nvPr>
            <p:ph idx="1"/>
          </p:nvPr>
        </p:nvSpPr>
        <p:spPr/>
        <p:txBody>
          <a:bodyPr/>
          <a:lstStyle/>
          <a:p>
            <a:r>
              <a:rPr lang="en-US" dirty="0"/>
              <a:t>RTL and timing diagram</a:t>
            </a:r>
          </a:p>
        </p:txBody>
      </p:sp>
    </p:spTree>
    <p:extLst>
      <p:ext uri="{BB962C8B-B14F-4D97-AF65-F5344CB8AC3E}">
        <p14:creationId xmlns:p14="http://schemas.microsoft.com/office/powerpoint/2010/main" val="345234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9409-0569-4042-A1CF-4A2D04F059BC}"/>
              </a:ext>
            </a:extLst>
          </p:cNvPr>
          <p:cNvSpPr>
            <a:spLocks noGrp="1"/>
          </p:cNvSpPr>
          <p:nvPr>
            <p:ph type="title"/>
          </p:nvPr>
        </p:nvSpPr>
        <p:spPr/>
        <p:txBody>
          <a:bodyPr/>
          <a:lstStyle/>
          <a:p>
            <a:r>
              <a:rPr lang="en-US" dirty="0"/>
              <a:t>Discussion and conclusion</a:t>
            </a:r>
          </a:p>
        </p:txBody>
      </p:sp>
      <p:sp>
        <p:nvSpPr>
          <p:cNvPr id="3" name="Content Placeholder 2">
            <a:extLst>
              <a:ext uri="{FF2B5EF4-FFF2-40B4-BE49-F238E27FC236}">
                <a16:creationId xmlns:a16="http://schemas.microsoft.com/office/drawing/2014/main" id="{A18FA23D-263D-4477-A9EB-64C7E517D1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478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0290-A275-4FD3-A7E1-989AE229F1AC}"/>
              </a:ext>
            </a:extLst>
          </p:cNvPr>
          <p:cNvSpPr>
            <a:spLocks noGrp="1"/>
          </p:cNvSpPr>
          <p:nvPr>
            <p:ph type="title"/>
          </p:nvPr>
        </p:nvSpPr>
        <p:spPr/>
        <p:txBody>
          <a:bodyPr/>
          <a:lstStyle/>
          <a:p>
            <a:r>
              <a:rPr lang="en-US" dirty="0"/>
              <a:t>Theory</a:t>
            </a:r>
          </a:p>
        </p:txBody>
      </p:sp>
      <p:sp>
        <p:nvSpPr>
          <p:cNvPr id="3" name="Content Placeholder 2">
            <a:extLst>
              <a:ext uri="{FF2B5EF4-FFF2-40B4-BE49-F238E27FC236}">
                <a16:creationId xmlns:a16="http://schemas.microsoft.com/office/drawing/2014/main" id="{98358306-C2BA-427C-BC43-970F367F6645}"/>
              </a:ext>
            </a:extLst>
          </p:cNvPr>
          <p:cNvSpPr>
            <a:spLocks noGrp="1"/>
          </p:cNvSpPr>
          <p:nvPr>
            <p:ph idx="1"/>
          </p:nvPr>
        </p:nvSpPr>
        <p:spPr/>
        <p:txBody>
          <a:bodyPr/>
          <a:lstStyle/>
          <a:p>
            <a:pPr algn="just"/>
            <a:r>
              <a:rPr lang="en-US" b="0" i="0" dirty="0">
                <a:effectLst/>
                <a:latin typeface="inter-regular"/>
              </a:rPr>
              <a:t>Verilog is a Hardware Description Language (HDL). It is a language used for describing a digital system such as a network switch, a microprocessor, a memory, or a flip-flop. </a:t>
            </a:r>
          </a:p>
          <a:p>
            <a:pPr algn="just"/>
            <a:r>
              <a:rPr lang="en-US" b="0" i="0" dirty="0">
                <a:effectLst/>
                <a:latin typeface="inter-regular"/>
              </a:rPr>
              <a:t>We can describe any digital hardware by using HDL at any level. Designs described in HDL are independent of technology, very easy for designing and debugging, and are normally more useful than schematics, particularly for large circuits.</a:t>
            </a:r>
          </a:p>
          <a:p>
            <a:pPr algn="just"/>
            <a:endParaRPr lang="en-US" b="0" i="0" dirty="0">
              <a:effectLst/>
              <a:latin typeface="inter-regular"/>
            </a:endParaRPr>
          </a:p>
          <a:p>
            <a:pPr lvl="1" algn="just"/>
            <a:endParaRPr lang="en-US" dirty="0"/>
          </a:p>
        </p:txBody>
      </p:sp>
    </p:spTree>
    <p:extLst>
      <p:ext uri="{BB962C8B-B14F-4D97-AF65-F5344CB8AC3E}">
        <p14:creationId xmlns:p14="http://schemas.microsoft.com/office/powerpoint/2010/main" val="336774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AC4E-0C81-44F1-BE81-C2D9E99DAEE5}"/>
              </a:ext>
            </a:extLst>
          </p:cNvPr>
          <p:cNvSpPr>
            <a:spLocks noGrp="1"/>
          </p:cNvSpPr>
          <p:nvPr>
            <p:ph type="title"/>
          </p:nvPr>
        </p:nvSpPr>
        <p:spPr/>
        <p:txBody>
          <a:bodyPr/>
          <a:lstStyle/>
          <a:p>
            <a:r>
              <a:rPr lang="en-US" dirty="0"/>
              <a:t>Different Approach on Verilog</a:t>
            </a:r>
          </a:p>
        </p:txBody>
      </p:sp>
      <p:sp>
        <p:nvSpPr>
          <p:cNvPr id="3" name="Content Placeholder 2">
            <a:extLst>
              <a:ext uri="{FF2B5EF4-FFF2-40B4-BE49-F238E27FC236}">
                <a16:creationId xmlns:a16="http://schemas.microsoft.com/office/drawing/2014/main" id="{F990502B-CF24-404D-A950-2842BFA980F8}"/>
              </a:ext>
            </a:extLst>
          </p:cNvPr>
          <p:cNvSpPr>
            <a:spLocks noGrp="1"/>
          </p:cNvSpPr>
          <p:nvPr>
            <p:ph idx="1"/>
          </p:nvPr>
        </p:nvSpPr>
        <p:spPr/>
        <p:txBody>
          <a:bodyPr/>
          <a:lstStyle/>
          <a:p>
            <a:r>
              <a:rPr lang="en-US" dirty="0"/>
              <a:t>Dataflow approach</a:t>
            </a:r>
          </a:p>
          <a:p>
            <a:r>
              <a:rPr lang="en-US" dirty="0"/>
              <a:t>Behavioral Approach</a:t>
            </a:r>
          </a:p>
          <a:p>
            <a:r>
              <a:rPr lang="en-US" dirty="0"/>
              <a:t>Structural Approach</a:t>
            </a:r>
          </a:p>
        </p:txBody>
      </p:sp>
    </p:spTree>
    <p:extLst>
      <p:ext uri="{BB962C8B-B14F-4D97-AF65-F5344CB8AC3E}">
        <p14:creationId xmlns:p14="http://schemas.microsoft.com/office/powerpoint/2010/main" val="23318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27E0-24CD-45CC-934A-F2C28DF96683}"/>
              </a:ext>
            </a:extLst>
          </p:cNvPr>
          <p:cNvSpPr>
            <a:spLocks noGrp="1"/>
          </p:cNvSpPr>
          <p:nvPr>
            <p:ph type="title"/>
          </p:nvPr>
        </p:nvSpPr>
        <p:spPr/>
        <p:txBody>
          <a:bodyPr/>
          <a:lstStyle/>
          <a:p>
            <a:r>
              <a:rPr lang="en-US" dirty="0"/>
              <a:t>Dataflow Approach/ Model</a:t>
            </a:r>
          </a:p>
        </p:txBody>
      </p:sp>
      <p:sp>
        <p:nvSpPr>
          <p:cNvPr id="3" name="Content Placeholder 2">
            <a:extLst>
              <a:ext uri="{FF2B5EF4-FFF2-40B4-BE49-F238E27FC236}">
                <a16:creationId xmlns:a16="http://schemas.microsoft.com/office/drawing/2014/main" id="{662AF55E-FC52-4D01-9DAC-D7D53A716523}"/>
              </a:ext>
            </a:extLst>
          </p:cNvPr>
          <p:cNvSpPr>
            <a:spLocks noGrp="1"/>
          </p:cNvSpPr>
          <p:nvPr>
            <p:ph idx="1"/>
          </p:nvPr>
        </p:nvSpPr>
        <p:spPr/>
        <p:txBody>
          <a:bodyPr/>
          <a:lstStyle/>
          <a:p>
            <a:r>
              <a:rPr lang="en-US" dirty="0"/>
              <a:t>Dataflow modeling provides the means of describing combinational circuits by their function rather than by their gate structure. Dataflow modeling uses a number of operators that act on operands to produce the desired results.</a:t>
            </a:r>
          </a:p>
          <a:p>
            <a:r>
              <a:rPr lang="en-US" dirty="0"/>
              <a:t>Example: Y= A|B, Z=A&amp;B, X=A^B</a:t>
            </a:r>
          </a:p>
          <a:p>
            <a:endParaRPr lang="en-US" dirty="0"/>
          </a:p>
        </p:txBody>
      </p:sp>
      <p:pic>
        <p:nvPicPr>
          <p:cNvPr id="5" name="Picture 4">
            <a:extLst>
              <a:ext uri="{FF2B5EF4-FFF2-40B4-BE49-F238E27FC236}">
                <a16:creationId xmlns:a16="http://schemas.microsoft.com/office/drawing/2014/main" id="{872FA4FF-43A9-4765-A5C8-40A8F769C1B5}"/>
              </a:ext>
            </a:extLst>
          </p:cNvPr>
          <p:cNvPicPr>
            <a:picLocks noChangeAspect="1"/>
          </p:cNvPicPr>
          <p:nvPr/>
        </p:nvPicPr>
        <p:blipFill>
          <a:blip r:embed="rId2"/>
          <a:stretch>
            <a:fillRect/>
          </a:stretch>
        </p:blipFill>
        <p:spPr>
          <a:xfrm>
            <a:off x="5775961" y="3851031"/>
            <a:ext cx="4352778" cy="2785260"/>
          </a:xfrm>
          <a:prstGeom prst="rect">
            <a:avLst/>
          </a:prstGeom>
        </p:spPr>
      </p:pic>
    </p:spTree>
    <p:extLst>
      <p:ext uri="{BB962C8B-B14F-4D97-AF65-F5344CB8AC3E}">
        <p14:creationId xmlns:p14="http://schemas.microsoft.com/office/powerpoint/2010/main" val="292024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36DB-C888-4409-A250-D381A81496FC}"/>
              </a:ext>
            </a:extLst>
          </p:cNvPr>
          <p:cNvSpPr>
            <a:spLocks noGrp="1"/>
          </p:cNvSpPr>
          <p:nvPr>
            <p:ph type="title"/>
          </p:nvPr>
        </p:nvSpPr>
        <p:spPr/>
        <p:txBody>
          <a:bodyPr/>
          <a:lstStyle/>
          <a:p>
            <a:r>
              <a:rPr lang="en-US" dirty="0"/>
              <a:t>Start with Xilinx</a:t>
            </a:r>
          </a:p>
        </p:txBody>
      </p:sp>
      <p:sp>
        <p:nvSpPr>
          <p:cNvPr id="3" name="Content Placeholder 2">
            <a:extLst>
              <a:ext uri="{FF2B5EF4-FFF2-40B4-BE49-F238E27FC236}">
                <a16:creationId xmlns:a16="http://schemas.microsoft.com/office/drawing/2014/main" id="{39E04392-DF8A-4A9C-B4A5-64DD00D7CE5A}"/>
              </a:ext>
            </a:extLst>
          </p:cNvPr>
          <p:cNvSpPr>
            <a:spLocks noGrp="1"/>
          </p:cNvSpPr>
          <p:nvPr>
            <p:ph idx="1"/>
          </p:nvPr>
        </p:nvSpPr>
        <p:spPr>
          <a:xfrm>
            <a:off x="148883" y="1701581"/>
            <a:ext cx="6308188" cy="4351338"/>
          </a:xfrm>
        </p:spPr>
        <p:txBody>
          <a:bodyPr/>
          <a:lstStyle/>
          <a:p>
            <a:r>
              <a:rPr lang="en-US" dirty="0"/>
              <a:t>Open Xilinx ISE design Suite</a:t>
            </a:r>
          </a:p>
          <a:p>
            <a:r>
              <a:rPr lang="en-US" dirty="0"/>
              <a:t>Then Click File&lt;&lt;New Project.</a:t>
            </a:r>
          </a:p>
          <a:p>
            <a:pPr lvl="1"/>
            <a:r>
              <a:rPr lang="en-US" dirty="0"/>
              <a:t>Create New Wizard appears. Fill it with appropriate name, location and working directory. Click Next</a:t>
            </a:r>
          </a:p>
          <a:p>
            <a:pPr lvl="1"/>
            <a:endParaRPr lang="en-US" dirty="0"/>
          </a:p>
        </p:txBody>
      </p:sp>
      <p:pic>
        <p:nvPicPr>
          <p:cNvPr id="5" name="Picture 4">
            <a:extLst>
              <a:ext uri="{FF2B5EF4-FFF2-40B4-BE49-F238E27FC236}">
                <a16:creationId xmlns:a16="http://schemas.microsoft.com/office/drawing/2014/main" id="{02252B44-8805-435E-95B4-D813ABE54C43}"/>
              </a:ext>
            </a:extLst>
          </p:cNvPr>
          <p:cNvPicPr>
            <a:picLocks noChangeAspect="1"/>
          </p:cNvPicPr>
          <p:nvPr/>
        </p:nvPicPr>
        <p:blipFill>
          <a:blip r:embed="rId2"/>
          <a:stretch>
            <a:fillRect/>
          </a:stretch>
        </p:blipFill>
        <p:spPr>
          <a:xfrm>
            <a:off x="7330441" y="1825625"/>
            <a:ext cx="3874499" cy="3396396"/>
          </a:xfrm>
          <a:prstGeom prst="rect">
            <a:avLst/>
          </a:prstGeom>
        </p:spPr>
      </p:pic>
    </p:spTree>
    <p:extLst>
      <p:ext uri="{BB962C8B-B14F-4D97-AF65-F5344CB8AC3E}">
        <p14:creationId xmlns:p14="http://schemas.microsoft.com/office/powerpoint/2010/main" val="263214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C93-6FD7-4190-820E-008557E83C5A}"/>
              </a:ext>
            </a:extLst>
          </p:cNvPr>
          <p:cNvSpPr>
            <a:spLocks noGrp="1"/>
          </p:cNvSpPr>
          <p:nvPr>
            <p:ph type="title"/>
          </p:nvPr>
        </p:nvSpPr>
        <p:spPr/>
        <p:txBody>
          <a:bodyPr/>
          <a:lstStyle/>
          <a:p>
            <a:r>
              <a:rPr lang="en-US" dirty="0"/>
              <a:t>Select as mentioned in figure</a:t>
            </a:r>
          </a:p>
        </p:txBody>
      </p:sp>
      <p:pic>
        <p:nvPicPr>
          <p:cNvPr id="5" name="Content Placeholder 4">
            <a:extLst>
              <a:ext uri="{FF2B5EF4-FFF2-40B4-BE49-F238E27FC236}">
                <a16:creationId xmlns:a16="http://schemas.microsoft.com/office/drawing/2014/main" id="{66263AD0-AD0F-42C0-AA52-CAFEFD6080E2}"/>
              </a:ext>
            </a:extLst>
          </p:cNvPr>
          <p:cNvPicPr>
            <a:picLocks noGrp="1" noChangeAspect="1"/>
          </p:cNvPicPr>
          <p:nvPr>
            <p:ph idx="1"/>
          </p:nvPr>
        </p:nvPicPr>
        <p:blipFill>
          <a:blip r:embed="rId2"/>
          <a:stretch>
            <a:fillRect/>
          </a:stretch>
        </p:blipFill>
        <p:spPr>
          <a:xfrm>
            <a:off x="1899651" y="1669128"/>
            <a:ext cx="5467500" cy="4823747"/>
          </a:xfrm>
        </p:spPr>
      </p:pic>
    </p:spTree>
    <p:extLst>
      <p:ext uri="{BB962C8B-B14F-4D97-AF65-F5344CB8AC3E}">
        <p14:creationId xmlns:p14="http://schemas.microsoft.com/office/powerpoint/2010/main" val="367909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3EAE-EDEC-4243-BAD4-AF6D64BDFCB3}"/>
              </a:ext>
            </a:extLst>
          </p:cNvPr>
          <p:cNvSpPr>
            <a:spLocks noGrp="1"/>
          </p:cNvSpPr>
          <p:nvPr>
            <p:ph type="title"/>
          </p:nvPr>
        </p:nvSpPr>
        <p:spPr/>
        <p:txBody>
          <a:bodyPr>
            <a:normAutofit/>
          </a:bodyPr>
          <a:lstStyle/>
          <a:p>
            <a:r>
              <a:rPr lang="en-US" sz="2400" dirty="0"/>
              <a:t>Project summary shows the summary of project and review if any mistake go to back else click finish.</a:t>
            </a:r>
          </a:p>
        </p:txBody>
      </p:sp>
      <p:pic>
        <p:nvPicPr>
          <p:cNvPr id="5" name="Content Placeholder 4">
            <a:extLst>
              <a:ext uri="{FF2B5EF4-FFF2-40B4-BE49-F238E27FC236}">
                <a16:creationId xmlns:a16="http://schemas.microsoft.com/office/drawing/2014/main" id="{A0F768A5-3AE7-42A5-B933-A37F4D16D96A}"/>
              </a:ext>
            </a:extLst>
          </p:cNvPr>
          <p:cNvPicPr>
            <a:picLocks noGrp="1" noChangeAspect="1"/>
          </p:cNvPicPr>
          <p:nvPr>
            <p:ph idx="1"/>
          </p:nvPr>
        </p:nvPicPr>
        <p:blipFill>
          <a:blip r:embed="rId2"/>
          <a:stretch>
            <a:fillRect/>
          </a:stretch>
        </p:blipFill>
        <p:spPr>
          <a:xfrm>
            <a:off x="2047003" y="1825625"/>
            <a:ext cx="8097994" cy="4351338"/>
          </a:xfrm>
        </p:spPr>
      </p:pic>
    </p:spTree>
    <p:extLst>
      <p:ext uri="{BB962C8B-B14F-4D97-AF65-F5344CB8AC3E}">
        <p14:creationId xmlns:p14="http://schemas.microsoft.com/office/powerpoint/2010/main" val="182619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1F35-684E-4CF2-B261-B79710866A1A}"/>
              </a:ext>
            </a:extLst>
          </p:cNvPr>
          <p:cNvSpPr>
            <a:spLocks noGrp="1"/>
          </p:cNvSpPr>
          <p:nvPr>
            <p:ph type="title"/>
          </p:nvPr>
        </p:nvSpPr>
        <p:spPr/>
        <p:txBody>
          <a:bodyPr>
            <a:normAutofit/>
          </a:bodyPr>
          <a:lstStyle/>
          <a:p>
            <a:r>
              <a:rPr lang="en-US" sz="2400" dirty="0"/>
              <a:t>Now, right click on IC mentioned just below </a:t>
            </a:r>
            <a:r>
              <a:rPr lang="en-US" sz="2400" b="1" dirty="0"/>
              <a:t>project name</a:t>
            </a:r>
            <a:r>
              <a:rPr lang="en-US" sz="2400" dirty="0"/>
              <a:t>. Then click </a:t>
            </a:r>
            <a:r>
              <a:rPr lang="en-US" sz="2400" b="1" dirty="0"/>
              <a:t>New source</a:t>
            </a:r>
          </a:p>
        </p:txBody>
      </p:sp>
      <p:pic>
        <p:nvPicPr>
          <p:cNvPr id="5" name="Content Placeholder 4">
            <a:extLst>
              <a:ext uri="{FF2B5EF4-FFF2-40B4-BE49-F238E27FC236}">
                <a16:creationId xmlns:a16="http://schemas.microsoft.com/office/drawing/2014/main" id="{2498D831-2F36-4875-8DF5-3EA685D37E2B}"/>
              </a:ext>
            </a:extLst>
          </p:cNvPr>
          <p:cNvPicPr>
            <a:picLocks noGrp="1" noChangeAspect="1"/>
          </p:cNvPicPr>
          <p:nvPr>
            <p:ph idx="1"/>
          </p:nvPr>
        </p:nvPicPr>
        <p:blipFill>
          <a:blip r:embed="rId2"/>
          <a:stretch>
            <a:fillRect/>
          </a:stretch>
        </p:blipFill>
        <p:spPr>
          <a:xfrm>
            <a:off x="2134698" y="1497481"/>
            <a:ext cx="7079640" cy="4995394"/>
          </a:xfrm>
        </p:spPr>
      </p:pic>
    </p:spTree>
    <p:extLst>
      <p:ext uri="{BB962C8B-B14F-4D97-AF65-F5344CB8AC3E}">
        <p14:creationId xmlns:p14="http://schemas.microsoft.com/office/powerpoint/2010/main" val="1397861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1CD138852E56498CDE64F49661682D" ma:contentTypeVersion="6" ma:contentTypeDescription="Create a new document." ma:contentTypeScope="" ma:versionID="225a257cb0ac6d0c618ad6fec51d8447">
  <xsd:schema xmlns:xsd="http://www.w3.org/2001/XMLSchema" xmlns:xs="http://www.w3.org/2001/XMLSchema" xmlns:p="http://schemas.microsoft.com/office/2006/metadata/properties" xmlns:ns2="edcfd1dd-b10c-466f-9109-affaa0022119" xmlns:ns3="dcf32e43-888f-4d1b-b6c6-e356d69fa1c0" targetNamespace="http://schemas.microsoft.com/office/2006/metadata/properties" ma:root="true" ma:fieldsID="55c5038e932620e9233637a9b8f8a3c6" ns2:_="" ns3:_="">
    <xsd:import namespace="edcfd1dd-b10c-466f-9109-affaa0022119"/>
    <xsd:import namespace="dcf32e43-888f-4d1b-b6c6-e356d69fa1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cfd1dd-b10c-466f-9109-affaa00221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f32e43-888f-4d1b-b6c6-e356d69fa1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A5AE1C-8980-4AFD-A030-87B19C7A254D}">
  <ds:schemaRefs>
    <ds:schemaRef ds:uri="http://schemas.microsoft.com/sharepoint/v3/contenttype/forms"/>
  </ds:schemaRefs>
</ds:datastoreItem>
</file>

<file path=customXml/itemProps2.xml><?xml version="1.0" encoding="utf-8"?>
<ds:datastoreItem xmlns:ds="http://schemas.openxmlformats.org/officeDocument/2006/customXml" ds:itemID="{DF4C3979-7016-4F31-83D8-BB4BC3ABFF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cfd1dd-b10c-466f-9109-affaa0022119"/>
    <ds:schemaRef ds:uri="dcf32e43-888f-4d1b-b6c6-e356d69fa1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587176-CDC9-4013-923A-33BDA94AF2D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310</TotalTime>
  <Words>1144</Words>
  <Application>Microsoft Office PowerPoint</Application>
  <PresentationFormat>Widescreen</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Basic Gate Implementation Using Verilog in Xilinx</vt:lpstr>
      <vt:lpstr>Objective</vt:lpstr>
      <vt:lpstr>Theory</vt:lpstr>
      <vt:lpstr>Different Approach on Verilog</vt:lpstr>
      <vt:lpstr>Dataflow Approach/ Model</vt:lpstr>
      <vt:lpstr>Start with Xilinx</vt:lpstr>
      <vt:lpstr>Select as mentioned in figure</vt:lpstr>
      <vt:lpstr>Project summary shows the summary of project and review if any mistake go to back else click finish.</vt:lpstr>
      <vt:lpstr>Now, right click on IC mentioned just below project name. Then click New source</vt:lpstr>
      <vt:lpstr>Click next. Wizard box as shown below appears. So, add port as required and select appropriate direction.  Ticking bus allows multiple bit operand and MSB and LSB gives information of no of bits. Eg. If MSB=2 and LSB=0, its 3-bit operand.</vt:lpstr>
      <vt:lpstr>Click Next. File summary will appear. Check if any mistake and click finish. The editor as below appears and write the code for Verilog.  </vt:lpstr>
      <vt:lpstr>Dataflow model Implementation in Verilog</vt:lpstr>
      <vt:lpstr>After completing writing code, click play button as shown in figure below</vt:lpstr>
      <vt:lpstr>Now the editor appears. Move to section initial begin and give test value as shown in figure below. #100 means wait for 100ns during simulation.  </vt:lpstr>
      <vt:lpstr>Click the file name. Then in process section you can see ISIM. Expand it. Double click on behavioral check syntax. It tests whether the test value given are correct or not. If it tick green, then double click on simulate behavioral model. Now the simulation in ISIM appears as shown. Click Fit to screen in zoom section, then check the output on provided value.</vt:lpstr>
      <vt:lpstr>Behavioral model</vt:lpstr>
      <vt:lpstr>Behavioral Implementation (using if- statement)  </vt:lpstr>
      <vt:lpstr>Structural Model</vt:lpstr>
      <vt:lpstr>Structural Model</vt:lpstr>
      <vt:lpstr>Observation:</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Gate Implementation Using Verilog in Xilinx</dc:title>
  <dc:creator>Shiva Raj Luitel</dc:creator>
  <cp:lastModifiedBy>Shiva Raj Luitel</cp:lastModifiedBy>
  <cp:revision>38</cp:revision>
  <dcterms:created xsi:type="dcterms:W3CDTF">2021-08-03T06:08:59Z</dcterms:created>
  <dcterms:modified xsi:type="dcterms:W3CDTF">2021-08-08T09:49:57Z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0x010100381CD138852E56498CDE64F49661682D</vt:lpwstr>
  </property>
</Properties>
</file>