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DF347D-BD94-44DC-8BDC-0FDF8EB01A46}"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74778-8E16-44A0-AB7E-1AB6109F8782}" type="slidenum">
              <a:rPr lang="en-US" smtClean="0"/>
              <a:t>‹#›</a:t>
            </a:fld>
            <a:endParaRPr lang="en-US"/>
          </a:p>
        </p:txBody>
      </p:sp>
    </p:spTree>
    <p:extLst>
      <p:ext uri="{BB962C8B-B14F-4D97-AF65-F5344CB8AC3E}">
        <p14:creationId xmlns:p14="http://schemas.microsoft.com/office/powerpoint/2010/main" val="2542829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DF347D-BD94-44DC-8BDC-0FDF8EB01A46}"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74778-8E16-44A0-AB7E-1AB6109F8782}" type="slidenum">
              <a:rPr lang="en-US" smtClean="0"/>
              <a:t>‹#›</a:t>
            </a:fld>
            <a:endParaRPr lang="en-US"/>
          </a:p>
        </p:txBody>
      </p:sp>
    </p:spTree>
    <p:extLst>
      <p:ext uri="{BB962C8B-B14F-4D97-AF65-F5344CB8AC3E}">
        <p14:creationId xmlns:p14="http://schemas.microsoft.com/office/powerpoint/2010/main" val="1318419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DF347D-BD94-44DC-8BDC-0FDF8EB01A46}"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74778-8E16-44A0-AB7E-1AB6109F8782}" type="slidenum">
              <a:rPr lang="en-US" smtClean="0"/>
              <a:t>‹#›</a:t>
            </a:fld>
            <a:endParaRPr lang="en-US"/>
          </a:p>
        </p:txBody>
      </p:sp>
    </p:spTree>
    <p:extLst>
      <p:ext uri="{BB962C8B-B14F-4D97-AF65-F5344CB8AC3E}">
        <p14:creationId xmlns:p14="http://schemas.microsoft.com/office/powerpoint/2010/main" val="2581886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DF347D-BD94-44DC-8BDC-0FDF8EB01A46}"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74778-8E16-44A0-AB7E-1AB6109F8782}" type="slidenum">
              <a:rPr lang="en-US" smtClean="0"/>
              <a:t>‹#›</a:t>
            </a:fld>
            <a:endParaRPr lang="en-US"/>
          </a:p>
        </p:txBody>
      </p:sp>
    </p:spTree>
    <p:extLst>
      <p:ext uri="{BB962C8B-B14F-4D97-AF65-F5344CB8AC3E}">
        <p14:creationId xmlns:p14="http://schemas.microsoft.com/office/powerpoint/2010/main" val="1438920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F347D-BD94-44DC-8BDC-0FDF8EB01A46}" type="datetimeFigureOut">
              <a:rPr lang="en-US" smtClean="0"/>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74778-8E16-44A0-AB7E-1AB6109F8782}" type="slidenum">
              <a:rPr lang="en-US" smtClean="0"/>
              <a:t>‹#›</a:t>
            </a:fld>
            <a:endParaRPr lang="en-US"/>
          </a:p>
        </p:txBody>
      </p:sp>
    </p:spTree>
    <p:extLst>
      <p:ext uri="{BB962C8B-B14F-4D97-AF65-F5344CB8AC3E}">
        <p14:creationId xmlns:p14="http://schemas.microsoft.com/office/powerpoint/2010/main" val="109715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DF347D-BD94-44DC-8BDC-0FDF8EB01A46}" type="datetimeFigureOut">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B74778-8E16-44A0-AB7E-1AB6109F8782}" type="slidenum">
              <a:rPr lang="en-US" smtClean="0"/>
              <a:t>‹#›</a:t>
            </a:fld>
            <a:endParaRPr lang="en-US"/>
          </a:p>
        </p:txBody>
      </p:sp>
    </p:spTree>
    <p:extLst>
      <p:ext uri="{BB962C8B-B14F-4D97-AF65-F5344CB8AC3E}">
        <p14:creationId xmlns:p14="http://schemas.microsoft.com/office/powerpoint/2010/main" val="2346758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DF347D-BD94-44DC-8BDC-0FDF8EB01A46}" type="datetimeFigureOut">
              <a:rPr lang="en-US" smtClean="0"/>
              <a:t>8/4/2021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B74778-8E16-44A0-AB7E-1AB6109F8782}" type="slidenum">
              <a:rPr lang="en-US" smtClean="0"/>
              <a:t>‹#›</a:t>
            </a:fld>
            <a:endParaRPr lang="en-US"/>
          </a:p>
        </p:txBody>
      </p:sp>
    </p:spTree>
    <p:extLst>
      <p:ext uri="{BB962C8B-B14F-4D97-AF65-F5344CB8AC3E}">
        <p14:creationId xmlns:p14="http://schemas.microsoft.com/office/powerpoint/2010/main" val="695715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DF347D-BD94-44DC-8BDC-0FDF8EB01A46}" type="datetimeFigureOut">
              <a:rPr lang="en-US" smtClean="0"/>
              <a:t>8/4/2021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B74778-8E16-44A0-AB7E-1AB6109F8782}" type="slidenum">
              <a:rPr lang="en-US" smtClean="0"/>
              <a:t>‹#›</a:t>
            </a:fld>
            <a:endParaRPr lang="en-US"/>
          </a:p>
        </p:txBody>
      </p:sp>
    </p:spTree>
    <p:extLst>
      <p:ext uri="{BB962C8B-B14F-4D97-AF65-F5344CB8AC3E}">
        <p14:creationId xmlns:p14="http://schemas.microsoft.com/office/powerpoint/2010/main" val="20375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DF347D-BD94-44DC-8BDC-0FDF8EB01A46}" type="datetimeFigureOut">
              <a:rPr lang="en-US" smtClean="0"/>
              <a:t>8/4/2021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B74778-8E16-44A0-AB7E-1AB6109F8782}" type="slidenum">
              <a:rPr lang="en-US" smtClean="0"/>
              <a:t>‹#›</a:t>
            </a:fld>
            <a:endParaRPr lang="en-US"/>
          </a:p>
        </p:txBody>
      </p:sp>
    </p:spTree>
    <p:extLst>
      <p:ext uri="{BB962C8B-B14F-4D97-AF65-F5344CB8AC3E}">
        <p14:creationId xmlns:p14="http://schemas.microsoft.com/office/powerpoint/2010/main" val="1715449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DF347D-BD94-44DC-8BDC-0FDF8EB01A46}" type="datetimeFigureOut">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B74778-8E16-44A0-AB7E-1AB6109F8782}" type="slidenum">
              <a:rPr lang="en-US" smtClean="0"/>
              <a:t>‹#›</a:t>
            </a:fld>
            <a:endParaRPr lang="en-US"/>
          </a:p>
        </p:txBody>
      </p:sp>
    </p:spTree>
    <p:extLst>
      <p:ext uri="{BB962C8B-B14F-4D97-AF65-F5344CB8AC3E}">
        <p14:creationId xmlns:p14="http://schemas.microsoft.com/office/powerpoint/2010/main" val="911092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DF347D-BD94-44DC-8BDC-0FDF8EB01A46}" type="datetimeFigureOut">
              <a:rPr lang="en-US" smtClean="0"/>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B74778-8E16-44A0-AB7E-1AB6109F8782}" type="slidenum">
              <a:rPr lang="en-US" smtClean="0"/>
              <a:t>‹#›</a:t>
            </a:fld>
            <a:endParaRPr lang="en-US"/>
          </a:p>
        </p:txBody>
      </p:sp>
    </p:spTree>
    <p:extLst>
      <p:ext uri="{BB962C8B-B14F-4D97-AF65-F5344CB8AC3E}">
        <p14:creationId xmlns:p14="http://schemas.microsoft.com/office/powerpoint/2010/main" val="375461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DF347D-BD94-44DC-8BDC-0FDF8EB01A46}" type="datetimeFigureOut">
              <a:rPr lang="en-US" smtClean="0"/>
              <a:t>8/4/2021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B74778-8E16-44A0-AB7E-1AB6109F8782}" type="slidenum">
              <a:rPr lang="en-US" smtClean="0"/>
              <a:t>‹#›</a:t>
            </a:fld>
            <a:endParaRPr lang="en-US"/>
          </a:p>
        </p:txBody>
      </p:sp>
    </p:spTree>
    <p:extLst>
      <p:ext uri="{BB962C8B-B14F-4D97-AF65-F5344CB8AC3E}">
        <p14:creationId xmlns:p14="http://schemas.microsoft.com/office/powerpoint/2010/main" val="34921978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1268C-866A-4871-BD36-3B7405946038}"/>
              </a:ext>
            </a:extLst>
          </p:cNvPr>
          <p:cNvSpPr>
            <a:spLocks noGrp="1"/>
          </p:cNvSpPr>
          <p:nvPr>
            <p:ph type="ctrTitle"/>
          </p:nvPr>
        </p:nvSpPr>
        <p:spPr/>
        <p:txBody>
          <a:bodyPr/>
          <a:lstStyle/>
          <a:p>
            <a:r>
              <a:rPr lang="en-US" dirty="0"/>
              <a:t>ALU Design using Verilog</a:t>
            </a:r>
          </a:p>
        </p:txBody>
      </p:sp>
      <p:sp>
        <p:nvSpPr>
          <p:cNvPr id="3" name="Subtitle 2">
            <a:extLst>
              <a:ext uri="{FF2B5EF4-FFF2-40B4-BE49-F238E27FC236}">
                <a16:creationId xmlns:a16="http://schemas.microsoft.com/office/drawing/2014/main" id="{840DFE65-F5DC-4161-8973-86261D34ED59}"/>
              </a:ext>
            </a:extLst>
          </p:cNvPr>
          <p:cNvSpPr>
            <a:spLocks noGrp="1"/>
          </p:cNvSpPr>
          <p:nvPr>
            <p:ph type="subTitle" idx="1"/>
          </p:nvPr>
        </p:nvSpPr>
        <p:spPr/>
        <p:txBody>
          <a:bodyPr/>
          <a:lstStyle/>
          <a:p>
            <a:r>
              <a:rPr lang="en-US" dirty="0"/>
              <a:t>Lab 3</a:t>
            </a:r>
          </a:p>
          <a:p>
            <a:r>
              <a:rPr lang="en-US" dirty="0"/>
              <a:t>By: Er. Shiva Raj Luitel</a:t>
            </a:r>
          </a:p>
        </p:txBody>
      </p:sp>
    </p:spTree>
    <p:extLst>
      <p:ext uri="{BB962C8B-B14F-4D97-AF65-F5344CB8AC3E}">
        <p14:creationId xmlns:p14="http://schemas.microsoft.com/office/powerpoint/2010/main" val="35628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C4F39-AB94-4910-A270-C594F3B315A7}"/>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C55E9338-9B93-4246-A83F-16335E427667}"/>
              </a:ext>
            </a:extLst>
          </p:cNvPr>
          <p:cNvSpPr>
            <a:spLocks noGrp="1"/>
          </p:cNvSpPr>
          <p:nvPr>
            <p:ph idx="1"/>
          </p:nvPr>
        </p:nvSpPr>
        <p:spPr>
          <a:xfrm>
            <a:off x="838200" y="1253331"/>
            <a:ext cx="10515600" cy="4351338"/>
          </a:xfrm>
        </p:spPr>
        <p:txBody>
          <a:bodyPr numCol="3">
            <a:noAutofit/>
          </a:bodyPr>
          <a:lstStyle/>
          <a:p>
            <a:pPr marL="0" indent="0">
              <a:buNone/>
            </a:pPr>
            <a:r>
              <a:rPr lang="en-US" sz="1800" dirty="0"/>
              <a:t>always @(*)</a:t>
            </a:r>
          </a:p>
          <a:p>
            <a:pPr marL="0" indent="0">
              <a:buNone/>
            </a:pPr>
            <a:r>
              <a:rPr lang="en-US" sz="1800" dirty="0"/>
              <a:t>    begin</a:t>
            </a:r>
          </a:p>
          <a:p>
            <a:pPr marL="0" indent="0">
              <a:buNone/>
            </a:pPr>
            <a:r>
              <a:rPr lang="en-US" sz="1800" dirty="0"/>
              <a:t>        case(</a:t>
            </a:r>
            <a:r>
              <a:rPr lang="en-US" sz="1800" dirty="0" err="1"/>
              <a:t>ALU_Sel</a:t>
            </a:r>
            <a:r>
              <a:rPr lang="en-US" sz="1800" dirty="0"/>
              <a:t>)</a:t>
            </a:r>
          </a:p>
          <a:p>
            <a:pPr marL="0" indent="0">
              <a:buNone/>
            </a:pPr>
            <a:r>
              <a:rPr lang="en-US" sz="1800" dirty="0"/>
              <a:t>        4'b0000: // Addition</a:t>
            </a:r>
          </a:p>
          <a:p>
            <a:pPr marL="0" indent="0">
              <a:buNone/>
            </a:pPr>
            <a:r>
              <a:rPr lang="en-US" sz="1800" dirty="0"/>
              <a:t>           </a:t>
            </a:r>
            <a:r>
              <a:rPr lang="en-US" sz="1800" dirty="0" err="1"/>
              <a:t>ALU_Result</a:t>
            </a:r>
            <a:r>
              <a:rPr lang="en-US" sz="1800" dirty="0"/>
              <a:t> = A + B ; </a:t>
            </a:r>
          </a:p>
          <a:p>
            <a:pPr marL="0" indent="0">
              <a:buNone/>
            </a:pPr>
            <a:r>
              <a:rPr lang="en-US" sz="1800" dirty="0"/>
              <a:t>        4'b0001: // Subtraction</a:t>
            </a:r>
          </a:p>
          <a:p>
            <a:pPr marL="0" indent="0">
              <a:buNone/>
            </a:pPr>
            <a:r>
              <a:rPr lang="en-US" sz="1800" dirty="0"/>
              <a:t>           </a:t>
            </a:r>
            <a:r>
              <a:rPr lang="en-US" sz="1800" dirty="0" err="1"/>
              <a:t>ALU_Result</a:t>
            </a:r>
            <a:r>
              <a:rPr lang="en-US" sz="1800" dirty="0"/>
              <a:t> = A - B ;</a:t>
            </a:r>
          </a:p>
          <a:p>
            <a:pPr marL="0" indent="0">
              <a:buNone/>
            </a:pPr>
            <a:r>
              <a:rPr lang="en-US" sz="1800" dirty="0"/>
              <a:t>        4'b0010: // Multiplication</a:t>
            </a:r>
          </a:p>
          <a:p>
            <a:pPr marL="0" indent="0">
              <a:buNone/>
            </a:pPr>
            <a:r>
              <a:rPr lang="en-US" sz="1800" dirty="0"/>
              <a:t>           </a:t>
            </a:r>
            <a:r>
              <a:rPr lang="en-US" sz="1800" dirty="0" err="1"/>
              <a:t>ALU_Result</a:t>
            </a:r>
            <a:r>
              <a:rPr lang="en-US" sz="1800" dirty="0"/>
              <a:t> = A * B;</a:t>
            </a:r>
          </a:p>
          <a:p>
            <a:pPr marL="0" indent="0">
              <a:buNone/>
            </a:pPr>
            <a:r>
              <a:rPr lang="en-US" sz="1800" dirty="0"/>
              <a:t>        4'b0100: // Logical shift left</a:t>
            </a:r>
          </a:p>
          <a:p>
            <a:pPr marL="0" indent="0">
              <a:buNone/>
            </a:pPr>
            <a:r>
              <a:rPr lang="en-US" sz="1800" dirty="0"/>
              <a:t>           </a:t>
            </a:r>
            <a:r>
              <a:rPr lang="en-US" sz="1800" dirty="0" err="1"/>
              <a:t>ALU_Result</a:t>
            </a:r>
            <a:r>
              <a:rPr lang="en-US" sz="1800" dirty="0"/>
              <a:t> = A&lt;&lt;1;</a:t>
            </a:r>
          </a:p>
          <a:p>
            <a:pPr marL="0" indent="0">
              <a:buNone/>
            </a:pPr>
            <a:r>
              <a:rPr lang="en-US" sz="1800" dirty="0"/>
              <a:t>         4'b0101: // Logical shift right</a:t>
            </a:r>
          </a:p>
          <a:p>
            <a:pPr marL="0" indent="0">
              <a:buNone/>
            </a:pPr>
            <a:r>
              <a:rPr lang="en-US" sz="1800" dirty="0"/>
              <a:t>           </a:t>
            </a:r>
            <a:r>
              <a:rPr lang="en-US" sz="1800" dirty="0" err="1"/>
              <a:t>ALU_Result</a:t>
            </a:r>
            <a:r>
              <a:rPr lang="en-US" sz="1800" dirty="0"/>
              <a:t> = A&gt;&gt;1;</a:t>
            </a:r>
          </a:p>
          <a:p>
            <a:pPr marL="0" indent="0">
              <a:buNone/>
            </a:pPr>
            <a:r>
              <a:rPr lang="en-US" sz="1800" dirty="0"/>
              <a:t>         4'b0110: // Rotate left</a:t>
            </a:r>
          </a:p>
          <a:p>
            <a:pPr marL="0" indent="0">
              <a:buNone/>
            </a:pPr>
            <a:r>
              <a:rPr lang="en-US" sz="1800" dirty="0"/>
              <a:t>           </a:t>
            </a:r>
            <a:r>
              <a:rPr lang="en-US" sz="1800" dirty="0" err="1"/>
              <a:t>ALU_Result</a:t>
            </a:r>
            <a:r>
              <a:rPr lang="en-US" sz="1800" dirty="0"/>
              <a:t> = {A[6:0],A[7]};</a:t>
            </a:r>
          </a:p>
          <a:p>
            <a:pPr marL="0" indent="0">
              <a:buNone/>
            </a:pPr>
            <a:r>
              <a:rPr lang="en-US" sz="1800" dirty="0"/>
              <a:t>         4'b0111: // Rotate right</a:t>
            </a:r>
          </a:p>
          <a:p>
            <a:pPr marL="0" indent="0">
              <a:buNone/>
            </a:pPr>
            <a:r>
              <a:rPr lang="en-US" sz="1800" dirty="0"/>
              <a:t>           </a:t>
            </a:r>
            <a:r>
              <a:rPr lang="en-US" sz="1800" dirty="0" err="1"/>
              <a:t>ALU_Result</a:t>
            </a:r>
            <a:r>
              <a:rPr lang="en-US" sz="1800" dirty="0"/>
              <a:t> = {A[0],A[7:1]};</a:t>
            </a:r>
          </a:p>
          <a:p>
            <a:pPr marL="0" indent="0">
              <a:buNone/>
            </a:pPr>
            <a:r>
              <a:rPr lang="en-US" sz="1800" dirty="0"/>
              <a:t>          4'b1000: //  Logical and </a:t>
            </a:r>
          </a:p>
          <a:p>
            <a:pPr marL="0" indent="0">
              <a:buNone/>
            </a:pPr>
            <a:r>
              <a:rPr lang="en-US" sz="1800" dirty="0"/>
              <a:t>           </a:t>
            </a:r>
            <a:r>
              <a:rPr lang="en-US" sz="1800" dirty="0" err="1"/>
              <a:t>ALU_Result</a:t>
            </a:r>
            <a:r>
              <a:rPr lang="en-US" sz="1800" dirty="0"/>
              <a:t> = A &amp; B;</a:t>
            </a:r>
          </a:p>
          <a:p>
            <a:pPr marL="0" indent="0">
              <a:buNone/>
            </a:pPr>
            <a:r>
              <a:rPr lang="en-US" sz="1800" dirty="0"/>
              <a:t>          4'b1001: //  Logical or</a:t>
            </a:r>
          </a:p>
          <a:p>
            <a:pPr marL="0" indent="0">
              <a:buNone/>
            </a:pPr>
            <a:r>
              <a:rPr lang="en-US" sz="1800" dirty="0"/>
              <a:t>           </a:t>
            </a:r>
            <a:r>
              <a:rPr lang="en-US" sz="1800" dirty="0" err="1"/>
              <a:t>ALU_Result</a:t>
            </a:r>
            <a:r>
              <a:rPr lang="en-US" sz="1800" dirty="0"/>
              <a:t> = A | B;</a:t>
            </a:r>
          </a:p>
          <a:p>
            <a:pPr marL="0" indent="0">
              <a:buNone/>
            </a:pPr>
            <a:r>
              <a:rPr lang="en-US" sz="1800" dirty="0"/>
              <a:t>          4'b1010: //  Logical </a:t>
            </a:r>
            <a:r>
              <a:rPr lang="en-US" sz="1800" dirty="0" err="1"/>
              <a:t>xor</a:t>
            </a:r>
            <a:r>
              <a:rPr lang="en-US" sz="1800" dirty="0"/>
              <a:t> </a:t>
            </a:r>
          </a:p>
          <a:p>
            <a:pPr marL="0" indent="0">
              <a:buNone/>
            </a:pPr>
            <a:r>
              <a:rPr lang="en-US" sz="1800" dirty="0"/>
              <a:t>           </a:t>
            </a:r>
            <a:r>
              <a:rPr lang="en-US" sz="1800" dirty="0" err="1"/>
              <a:t>ALU_Result</a:t>
            </a:r>
            <a:r>
              <a:rPr lang="en-US" sz="1800" dirty="0"/>
              <a:t> = A ^ B;</a:t>
            </a:r>
          </a:p>
          <a:p>
            <a:pPr marL="0" indent="0">
              <a:buNone/>
            </a:pPr>
            <a:r>
              <a:rPr lang="en-US" sz="1800" dirty="0"/>
              <a:t> 4'b1011: //  Logical nor</a:t>
            </a:r>
          </a:p>
          <a:p>
            <a:pPr marL="0" indent="0">
              <a:buNone/>
            </a:pPr>
            <a:r>
              <a:rPr lang="en-US" sz="1800" dirty="0"/>
              <a:t>           </a:t>
            </a:r>
            <a:r>
              <a:rPr lang="en-US" sz="1800" dirty="0" err="1"/>
              <a:t>ALU_Result</a:t>
            </a:r>
            <a:r>
              <a:rPr lang="en-US" sz="1800" dirty="0"/>
              <a:t> = ~(A | B);</a:t>
            </a:r>
          </a:p>
          <a:p>
            <a:pPr marL="0" indent="0">
              <a:buNone/>
            </a:pPr>
            <a:r>
              <a:rPr lang="en-US" sz="1800" dirty="0"/>
              <a:t>          4'b1100: // Logical </a:t>
            </a:r>
            <a:r>
              <a:rPr lang="en-US" sz="1800" dirty="0" err="1"/>
              <a:t>nand</a:t>
            </a:r>
            <a:r>
              <a:rPr lang="en-US" sz="1800" dirty="0"/>
              <a:t> </a:t>
            </a:r>
          </a:p>
          <a:p>
            <a:pPr marL="0" indent="0">
              <a:buNone/>
            </a:pPr>
            <a:r>
              <a:rPr lang="en-US" sz="1800" dirty="0"/>
              <a:t>           </a:t>
            </a:r>
            <a:r>
              <a:rPr lang="en-US" sz="1800" dirty="0" err="1"/>
              <a:t>ALU_Result</a:t>
            </a:r>
            <a:r>
              <a:rPr lang="en-US" sz="1800" dirty="0"/>
              <a:t> = ~(A &amp; B);</a:t>
            </a:r>
          </a:p>
          <a:p>
            <a:pPr marL="0" indent="0">
              <a:buNone/>
            </a:pPr>
            <a:r>
              <a:rPr lang="en-US" sz="1800" dirty="0"/>
              <a:t>          4'b1101: // Logical </a:t>
            </a:r>
            <a:r>
              <a:rPr lang="en-US" sz="1800" dirty="0" err="1"/>
              <a:t>xnor</a:t>
            </a:r>
            <a:endParaRPr lang="en-US" sz="1800" dirty="0"/>
          </a:p>
          <a:p>
            <a:pPr marL="0" indent="0">
              <a:buNone/>
            </a:pPr>
            <a:r>
              <a:rPr lang="en-US" sz="1800" dirty="0"/>
              <a:t>           </a:t>
            </a:r>
            <a:r>
              <a:rPr lang="en-US" sz="1800" dirty="0" err="1"/>
              <a:t>ALU_Result</a:t>
            </a:r>
            <a:r>
              <a:rPr lang="en-US" sz="1800" dirty="0"/>
              <a:t> = ~(A ^ B);</a:t>
            </a:r>
          </a:p>
          <a:p>
            <a:pPr marL="0" indent="0">
              <a:buNone/>
            </a:pPr>
            <a:r>
              <a:rPr lang="en-US" sz="1800" dirty="0"/>
              <a:t>          4'b1110: // </a:t>
            </a:r>
            <a:r>
              <a:rPr lang="en-US" sz="1800" dirty="0" err="1"/>
              <a:t>Greatercomparison</a:t>
            </a:r>
            <a:endParaRPr lang="en-US" sz="1800" dirty="0"/>
          </a:p>
          <a:p>
            <a:pPr marL="0" indent="0">
              <a:buNone/>
            </a:pPr>
            <a:r>
              <a:rPr lang="en-US" sz="1800" dirty="0"/>
              <a:t>        </a:t>
            </a:r>
            <a:r>
              <a:rPr lang="en-US" sz="1800" dirty="0" err="1"/>
              <a:t>ALU_Result</a:t>
            </a:r>
            <a:r>
              <a:rPr lang="en-US" sz="1800" dirty="0"/>
              <a:t> = (A&gt;B)?8'd1:8'd0 ;</a:t>
            </a:r>
          </a:p>
          <a:p>
            <a:pPr marL="0" indent="0">
              <a:buNone/>
            </a:pPr>
            <a:r>
              <a:rPr lang="en-US" sz="1800" dirty="0"/>
              <a:t>          4'b1111: // Equal comparison   </a:t>
            </a:r>
          </a:p>
          <a:p>
            <a:pPr marL="0" indent="0">
              <a:buNone/>
            </a:pPr>
            <a:r>
              <a:rPr lang="en-US" sz="1800" dirty="0"/>
              <a:t>         </a:t>
            </a:r>
            <a:r>
              <a:rPr lang="en-US" sz="1800" dirty="0" err="1"/>
              <a:t>ALU_Result</a:t>
            </a:r>
            <a:r>
              <a:rPr lang="en-US" sz="1800" dirty="0"/>
              <a:t> =(A==B)?8'd1:8'd0 ;</a:t>
            </a:r>
          </a:p>
          <a:p>
            <a:pPr marL="0" indent="0">
              <a:buNone/>
            </a:pPr>
            <a:r>
              <a:rPr lang="en-US" sz="1800" dirty="0"/>
              <a:t>          default: </a:t>
            </a:r>
            <a:r>
              <a:rPr lang="en-US" sz="1800" dirty="0" err="1"/>
              <a:t>ALU_Result</a:t>
            </a:r>
            <a:r>
              <a:rPr lang="en-US" sz="1800" dirty="0"/>
              <a:t> = A + B ; </a:t>
            </a:r>
          </a:p>
          <a:p>
            <a:pPr marL="0" indent="0">
              <a:buNone/>
            </a:pPr>
            <a:r>
              <a:rPr lang="en-US" sz="1800" dirty="0"/>
              <a:t>        </a:t>
            </a:r>
            <a:r>
              <a:rPr lang="en-US" sz="1800" dirty="0" err="1"/>
              <a:t>endcase</a:t>
            </a:r>
            <a:endParaRPr lang="en-US" sz="1800" dirty="0"/>
          </a:p>
          <a:p>
            <a:pPr marL="0" indent="0">
              <a:buNone/>
            </a:pPr>
            <a:r>
              <a:rPr lang="en-US" sz="1800" dirty="0"/>
              <a:t>    end</a:t>
            </a:r>
          </a:p>
          <a:p>
            <a:pPr marL="0" indent="0">
              <a:buNone/>
            </a:pPr>
            <a:endParaRPr lang="en-US" sz="1800" dirty="0"/>
          </a:p>
          <a:p>
            <a:pPr marL="0" indent="0">
              <a:buNone/>
            </a:pPr>
            <a:r>
              <a:rPr lang="en-US" sz="1800" dirty="0" err="1"/>
              <a:t>endmodule</a:t>
            </a:r>
            <a:endParaRPr lang="en-US" sz="1800" dirty="0"/>
          </a:p>
        </p:txBody>
      </p:sp>
    </p:spTree>
    <p:extLst>
      <p:ext uri="{BB962C8B-B14F-4D97-AF65-F5344CB8AC3E}">
        <p14:creationId xmlns:p14="http://schemas.microsoft.com/office/powerpoint/2010/main" val="3607188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FC8C-0C81-496B-BD45-74EBD5C34FB5}"/>
              </a:ext>
            </a:extLst>
          </p:cNvPr>
          <p:cNvSpPr>
            <a:spLocks noGrp="1"/>
          </p:cNvSpPr>
          <p:nvPr>
            <p:ph type="title"/>
          </p:nvPr>
        </p:nvSpPr>
        <p:spPr/>
        <p:txBody>
          <a:bodyPr/>
          <a:lstStyle/>
          <a:p>
            <a:r>
              <a:rPr lang="en-US" dirty="0"/>
              <a:t>Test fixture</a:t>
            </a:r>
          </a:p>
        </p:txBody>
      </p:sp>
      <p:sp>
        <p:nvSpPr>
          <p:cNvPr id="3" name="Content Placeholder 2">
            <a:extLst>
              <a:ext uri="{FF2B5EF4-FFF2-40B4-BE49-F238E27FC236}">
                <a16:creationId xmlns:a16="http://schemas.microsoft.com/office/drawing/2014/main" id="{AF8975EE-19F3-406A-9B64-E6070F000EEF}"/>
              </a:ext>
            </a:extLst>
          </p:cNvPr>
          <p:cNvSpPr>
            <a:spLocks noGrp="1"/>
          </p:cNvSpPr>
          <p:nvPr>
            <p:ph idx="1"/>
          </p:nvPr>
        </p:nvSpPr>
        <p:spPr>
          <a:xfrm>
            <a:off x="838200" y="1392702"/>
            <a:ext cx="10515600" cy="4784261"/>
          </a:xfrm>
        </p:spPr>
        <p:txBody>
          <a:bodyPr numCol="1">
            <a:noAutofit/>
          </a:bodyPr>
          <a:lstStyle/>
          <a:p>
            <a:pPr marL="0" indent="0">
              <a:buNone/>
            </a:pPr>
            <a:r>
              <a:rPr lang="en-US" sz="1800" dirty="0"/>
              <a:t>initial begin</a:t>
            </a:r>
          </a:p>
          <a:p>
            <a:pPr marL="0" indent="0">
              <a:buNone/>
            </a:pPr>
            <a:r>
              <a:rPr lang="en-US" sz="1800" dirty="0"/>
              <a:t> A = 8'h0A;</a:t>
            </a:r>
          </a:p>
          <a:p>
            <a:pPr marL="0" indent="0">
              <a:buNone/>
            </a:pPr>
            <a:r>
              <a:rPr lang="en-US" sz="1800" dirty="0"/>
              <a:t> B = 8'h02;</a:t>
            </a:r>
          </a:p>
          <a:p>
            <a:pPr marL="0" indent="0">
              <a:buNone/>
            </a:pPr>
            <a:r>
              <a:rPr lang="en-US" sz="1800" dirty="0"/>
              <a:t>  </a:t>
            </a:r>
            <a:r>
              <a:rPr lang="en-US" sz="1800" dirty="0" err="1"/>
              <a:t>ALU_Sel</a:t>
            </a:r>
            <a:r>
              <a:rPr lang="en-US" sz="1800" dirty="0"/>
              <a:t> = 4'h0;     </a:t>
            </a:r>
          </a:p>
          <a:p>
            <a:pPr marL="0" indent="0">
              <a:buNone/>
            </a:pPr>
            <a:r>
              <a:rPr lang="en-US" sz="1800" dirty="0"/>
              <a:t>  for (</a:t>
            </a:r>
            <a:r>
              <a:rPr lang="en-US" sz="1800" dirty="0" err="1"/>
              <a:t>i</a:t>
            </a:r>
            <a:r>
              <a:rPr lang="en-US" sz="1800" dirty="0"/>
              <a:t>=0;i&lt;=15;i=i+1)</a:t>
            </a:r>
          </a:p>
          <a:p>
            <a:pPr marL="0" indent="0">
              <a:buNone/>
            </a:pPr>
            <a:r>
              <a:rPr lang="en-US" sz="1800" dirty="0"/>
              <a:t>      begin</a:t>
            </a:r>
          </a:p>
          <a:p>
            <a:pPr marL="0" indent="0">
              <a:buNone/>
            </a:pPr>
            <a:r>
              <a:rPr lang="en-US" sz="1800" dirty="0"/>
              <a:t>       </a:t>
            </a:r>
            <a:r>
              <a:rPr lang="en-US" sz="1800" dirty="0" err="1"/>
              <a:t>ALU_Sel</a:t>
            </a:r>
            <a:r>
              <a:rPr lang="en-US" sz="1800" dirty="0"/>
              <a:t> = </a:t>
            </a:r>
            <a:r>
              <a:rPr lang="en-US" sz="1800" dirty="0" err="1"/>
              <a:t>ALU_Sel</a:t>
            </a:r>
            <a:r>
              <a:rPr lang="en-US" sz="1800" dirty="0"/>
              <a:t> + 4'h01;</a:t>
            </a:r>
          </a:p>
          <a:p>
            <a:pPr marL="0" indent="0">
              <a:buNone/>
            </a:pPr>
            <a:r>
              <a:rPr lang="en-US" sz="1800" dirty="0"/>
              <a:t>       #10;</a:t>
            </a:r>
          </a:p>
          <a:p>
            <a:pPr marL="0" indent="0">
              <a:buNone/>
            </a:pPr>
            <a:r>
              <a:rPr lang="en-US" sz="1800" dirty="0"/>
              <a:t>      end;    </a:t>
            </a:r>
          </a:p>
          <a:p>
            <a:pPr marL="0" indent="0">
              <a:buNone/>
            </a:pPr>
            <a:r>
              <a:rPr lang="en-US" sz="1800" dirty="0"/>
              <a:t>      A = 8'hF6;</a:t>
            </a:r>
          </a:p>
          <a:p>
            <a:pPr marL="0" indent="0">
              <a:buNone/>
            </a:pPr>
            <a:r>
              <a:rPr lang="en-US" sz="1800" dirty="0"/>
              <a:t>      B = 8'h0A;</a:t>
            </a:r>
          </a:p>
          <a:p>
            <a:pPr marL="0" indent="0">
              <a:buNone/>
            </a:pPr>
            <a:r>
              <a:rPr lang="en-US" sz="1800" dirty="0"/>
              <a:t>      </a:t>
            </a:r>
          </a:p>
          <a:p>
            <a:pPr marL="0" indent="0">
              <a:buNone/>
            </a:pPr>
            <a:r>
              <a:rPr lang="en-US" sz="1800" dirty="0"/>
              <a:t>end</a:t>
            </a:r>
          </a:p>
        </p:txBody>
      </p:sp>
    </p:spTree>
    <p:extLst>
      <p:ext uri="{BB962C8B-B14F-4D97-AF65-F5344CB8AC3E}">
        <p14:creationId xmlns:p14="http://schemas.microsoft.com/office/powerpoint/2010/main" val="782350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6B34B-BF44-42A6-9F5C-D8B8DE499D9D}"/>
              </a:ext>
            </a:extLst>
          </p:cNvPr>
          <p:cNvSpPr>
            <a:spLocks noGrp="1"/>
          </p:cNvSpPr>
          <p:nvPr>
            <p:ph type="title"/>
          </p:nvPr>
        </p:nvSpPr>
        <p:spPr/>
        <p:txBody>
          <a:bodyPr/>
          <a:lstStyle/>
          <a:p>
            <a:r>
              <a:rPr lang="en-US" dirty="0"/>
              <a:t>Observation</a:t>
            </a:r>
          </a:p>
        </p:txBody>
      </p:sp>
      <p:sp>
        <p:nvSpPr>
          <p:cNvPr id="3" name="Content Placeholder 2">
            <a:extLst>
              <a:ext uri="{FF2B5EF4-FFF2-40B4-BE49-F238E27FC236}">
                <a16:creationId xmlns:a16="http://schemas.microsoft.com/office/drawing/2014/main" id="{AC62578D-B4E0-45DF-8606-49F218830B10}"/>
              </a:ext>
            </a:extLst>
          </p:cNvPr>
          <p:cNvSpPr>
            <a:spLocks noGrp="1"/>
          </p:cNvSpPr>
          <p:nvPr>
            <p:ph idx="1"/>
          </p:nvPr>
        </p:nvSpPr>
        <p:spPr/>
        <p:txBody>
          <a:bodyPr/>
          <a:lstStyle/>
          <a:p>
            <a:r>
              <a:rPr lang="en-US" dirty="0"/>
              <a:t>RTL and Timing diagram</a:t>
            </a:r>
          </a:p>
        </p:txBody>
      </p:sp>
    </p:spTree>
    <p:extLst>
      <p:ext uri="{BB962C8B-B14F-4D97-AF65-F5344CB8AC3E}">
        <p14:creationId xmlns:p14="http://schemas.microsoft.com/office/powerpoint/2010/main" val="2206208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64CA-05BF-42BD-9431-7608292CB744}"/>
              </a:ext>
            </a:extLst>
          </p:cNvPr>
          <p:cNvSpPr>
            <a:spLocks noGrp="1"/>
          </p:cNvSpPr>
          <p:nvPr>
            <p:ph type="title"/>
          </p:nvPr>
        </p:nvSpPr>
        <p:spPr/>
        <p:txBody>
          <a:bodyPr/>
          <a:lstStyle/>
          <a:p>
            <a:r>
              <a:rPr lang="en-US" dirty="0"/>
              <a:t>Discussion </a:t>
            </a:r>
            <a:r>
              <a:rPr lang="en-US"/>
              <a:t>and conclusion</a:t>
            </a:r>
            <a:endParaRPr lang="en-US" dirty="0"/>
          </a:p>
        </p:txBody>
      </p:sp>
      <p:sp>
        <p:nvSpPr>
          <p:cNvPr id="3" name="Content Placeholder 2">
            <a:extLst>
              <a:ext uri="{FF2B5EF4-FFF2-40B4-BE49-F238E27FC236}">
                <a16:creationId xmlns:a16="http://schemas.microsoft.com/office/drawing/2014/main" id="{4ACB0816-CC5E-4939-A130-75F60F3034D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14124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E4532-62A8-4604-8B57-530117554AD5}"/>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2642F690-60E7-4A97-AFE5-64DB21D71A9E}"/>
              </a:ext>
            </a:extLst>
          </p:cNvPr>
          <p:cNvSpPr>
            <a:spLocks noGrp="1"/>
          </p:cNvSpPr>
          <p:nvPr>
            <p:ph idx="1"/>
          </p:nvPr>
        </p:nvSpPr>
        <p:spPr/>
        <p:txBody>
          <a:bodyPr/>
          <a:lstStyle/>
          <a:p>
            <a:r>
              <a:rPr lang="en-US" dirty="0"/>
              <a:t>To implement ALU using Verilog HDL.</a:t>
            </a:r>
          </a:p>
          <a:p>
            <a:endParaRPr lang="en-US" dirty="0"/>
          </a:p>
        </p:txBody>
      </p:sp>
    </p:spTree>
    <p:extLst>
      <p:ext uri="{BB962C8B-B14F-4D97-AF65-F5344CB8AC3E}">
        <p14:creationId xmlns:p14="http://schemas.microsoft.com/office/powerpoint/2010/main" val="266272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C2B0-034D-4943-A7A0-170377A09C24}"/>
              </a:ext>
            </a:extLst>
          </p:cNvPr>
          <p:cNvSpPr>
            <a:spLocks noGrp="1"/>
          </p:cNvSpPr>
          <p:nvPr>
            <p:ph type="title"/>
          </p:nvPr>
        </p:nvSpPr>
        <p:spPr/>
        <p:txBody>
          <a:bodyPr/>
          <a:lstStyle/>
          <a:p>
            <a:r>
              <a:rPr lang="en-US" dirty="0"/>
              <a:t>ALU</a:t>
            </a:r>
          </a:p>
        </p:txBody>
      </p:sp>
      <p:sp>
        <p:nvSpPr>
          <p:cNvPr id="3" name="Content Placeholder 2">
            <a:extLst>
              <a:ext uri="{FF2B5EF4-FFF2-40B4-BE49-F238E27FC236}">
                <a16:creationId xmlns:a16="http://schemas.microsoft.com/office/drawing/2014/main" id="{3A378510-B5DD-4BC5-91F8-2CF772D0F274}"/>
              </a:ext>
            </a:extLst>
          </p:cNvPr>
          <p:cNvSpPr>
            <a:spLocks noGrp="1"/>
          </p:cNvSpPr>
          <p:nvPr>
            <p:ph idx="1"/>
          </p:nvPr>
        </p:nvSpPr>
        <p:spPr/>
        <p:txBody>
          <a:bodyPr/>
          <a:lstStyle/>
          <a:p>
            <a:pPr algn="just"/>
            <a:r>
              <a:rPr lang="en-US" dirty="0"/>
              <a:t>An arithmetic logic unit (ALU) is a digital circuit used to perform arithmetic and logical operations. It represents the fundamental component of a computer's CPU. Modern processors contain very powerful and complex ALUs. In addition to ALUs, modern CPUs contain a control unit (CU).</a:t>
            </a:r>
          </a:p>
          <a:p>
            <a:pPr algn="just"/>
            <a:r>
              <a:rPr lang="en-US" dirty="0"/>
              <a:t>An ALU performs basic arithmetic and logic operations. Examples of arithmetic operations are addition, subtraction, multiplication, and division. Examples of logical operations are comparisons of values such as NOT, AND, and OR</a:t>
            </a:r>
          </a:p>
        </p:txBody>
      </p:sp>
    </p:spTree>
    <p:extLst>
      <p:ext uri="{BB962C8B-B14F-4D97-AF65-F5344CB8AC3E}">
        <p14:creationId xmlns:p14="http://schemas.microsoft.com/office/powerpoint/2010/main" val="1253129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3509-6426-4971-857C-19C6BD2E7714}"/>
              </a:ext>
            </a:extLst>
          </p:cNvPr>
          <p:cNvSpPr>
            <a:spLocks noGrp="1"/>
          </p:cNvSpPr>
          <p:nvPr>
            <p:ph type="title"/>
          </p:nvPr>
        </p:nvSpPr>
        <p:spPr/>
        <p:txBody>
          <a:bodyPr/>
          <a:lstStyle/>
          <a:p>
            <a:r>
              <a:rPr lang="en-US" dirty="0"/>
              <a:t>ALU Operation Table</a:t>
            </a:r>
          </a:p>
        </p:txBody>
      </p:sp>
      <p:pic>
        <p:nvPicPr>
          <p:cNvPr id="5" name="Content Placeholder 4">
            <a:extLst>
              <a:ext uri="{FF2B5EF4-FFF2-40B4-BE49-F238E27FC236}">
                <a16:creationId xmlns:a16="http://schemas.microsoft.com/office/drawing/2014/main" id="{5A298681-80F5-4BBF-BCBA-3F2122CFFF43}"/>
              </a:ext>
            </a:extLst>
          </p:cNvPr>
          <p:cNvPicPr>
            <a:picLocks noGrp="1" noChangeAspect="1"/>
          </p:cNvPicPr>
          <p:nvPr>
            <p:ph idx="1"/>
          </p:nvPr>
        </p:nvPicPr>
        <p:blipFill>
          <a:blip r:embed="rId2"/>
          <a:stretch>
            <a:fillRect/>
          </a:stretch>
        </p:blipFill>
        <p:spPr>
          <a:xfrm>
            <a:off x="2992754" y="1235758"/>
            <a:ext cx="4491257" cy="5371896"/>
          </a:xfrm>
        </p:spPr>
      </p:pic>
    </p:spTree>
    <p:extLst>
      <p:ext uri="{BB962C8B-B14F-4D97-AF65-F5344CB8AC3E}">
        <p14:creationId xmlns:p14="http://schemas.microsoft.com/office/powerpoint/2010/main" val="2048063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7F2D2-96E6-45CE-8BD1-57C347A06BEE}"/>
              </a:ext>
            </a:extLst>
          </p:cNvPr>
          <p:cNvSpPr>
            <a:spLocks noGrp="1"/>
          </p:cNvSpPr>
          <p:nvPr>
            <p:ph type="title"/>
          </p:nvPr>
        </p:nvSpPr>
        <p:spPr>
          <a:xfrm>
            <a:off x="275492" y="-72232"/>
            <a:ext cx="10515600" cy="1325563"/>
          </a:xfrm>
        </p:spPr>
        <p:txBody>
          <a:bodyPr/>
          <a:lstStyle/>
          <a:p>
            <a:r>
              <a:rPr lang="en-US" dirty="0"/>
              <a:t>Verilog code</a:t>
            </a:r>
          </a:p>
        </p:txBody>
      </p:sp>
      <p:sp>
        <p:nvSpPr>
          <p:cNvPr id="3" name="Content Placeholder 2">
            <a:extLst>
              <a:ext uri="{FF2B5EF4-FFF2-40B4-BE49-F238E27FC236}">
                <a16:creationId xmlns:a16="http://schemas.microsoft.com/office/drawing/2014/main" id="{2335E5CE-94F1-413F-B401-7C9B56C9FE9A}"/>
              </a:ext>
            </a:extLst>
          </p:cNvPr>
          <p:cNvSpPr>
            <a:spLocks noGrp="1"/>
          </p:cNvSpPr>
          <p:nvPr>
            <p:ph idx="1"/>
          </p:nvPr>
        </p:nvSpPr>
        <p:spPr>
          <a:xfrm>
            <a:off x="97302" y="1253331"/>
            <a:ext cx="3466514" cy="4351338"/>
          </a:xfrm>
        </p:spPr>
        <p:txBody>
          <a:bodyPr numCol="1">
            <a:normAutofit fontScale="62500" lnSpcReduction="20000"/>
          </a:bodyPr>
          <a:lstStyle/>
          <a:p>
            <a:pPr marL="0" indent="0">
              <a:buNone/>
            </a:pPr>
            <a:r>
              <a:rPr lang="en-US" dirty="0"/>
              <a:t>module ALU (a, b, s, </a:t>
            </a:r>
            <a:r>
              <a:rPr lang="en-US" dirty="0" err="1"/>
              <a:t>yout</a:t>
            </a:r>
            <a:r>
              <a:rPr lang="en-US" dirty="0"/>
              <a:t>, </a:t>
            </a:r>
            <a:r>
              <a:rPr lang="en-US" dirty="0" err="1"/>
              <a:t>cf</a:t>
            </a:r>
            <a:r>
              <a:rPr lang="en-US" dirty="0"/>
              <a:t>); </a:t>
            </a:r>
          </a:p>
          <a:p>
            <a:pPr marL="0" indent="0">
              <a:buNone/>
            </a:pPr>
            <a:r>
              <a:rPr lang="en-US" dirty="0"/>
              <a:t>input [3:0] a;</a:t>
            </a:r>
          </a:p>
          <a:p>
            <a:pPr marL="0" indent="0">
              <a:buNone/>
            </a:pPr>
            <a:r>
              <a:rPr lang="en-US" dirty="0"/>
              <a:t>wire [3:0] a;  </a:t>
            </a:r>
          </a:p>
          <a:p>
            <a:pPr marL="0" indent="0">
              <a:buNone/>
            </a:pPr>
            <a:r>
              <a:rPr lang="en-US" dirty="0"/>
              <a:t>input [3:0] b;</a:t>
            </a:r>
          </a:p>
          <a:p>
            <a:pPr marL="0" indent="0">
              <a:buNone/>
            </a:pPr>
            <a:r>
              <a:rPr lang="en-US" dirty="0"/>
              <a:t> wire [3:0] b; </a:t>
            </a:r>
          </a:p>
          <a:p>
            <a:pPr marL="0" indent="0">
              <a:buNone/>
            </a:pPr>
            <a:r>
              <a:rPr lang="en-US" dirty="0"/>
              <a:t>input [2:0] s;</a:t>
            </a:r>
          </a:p>
          <a:p>
            <a:pPr marL="0" indent="0">
              <a:buNone/>
            </a:pPr>
            <a:r>
              <a:rPr lang="en-US" dirty="0"/>
              <a:t> wire [2:0] s; </a:t>
            </a:r>
          </a:p>
          <a:p>
            <a:pPr marL="0" indent="0">
              <a:buNone/>
            </a:pPr>
            <a:r>
              <a:rPr lang="en-US" dirty="0"/>
              <a:t>output [3:0] </a:t>
            </a:r>
            <a:r>
              <a:rPr lang="en-US" dirty="0" err="1"/>
              <a:t>yout</a:t>
            </a:r>
            <a:r>
              <a:rPr lang="en-US" dirty="0"/>
              <a:t>;</a:t>
            </a:r>
          </a:p>
          <a:p>
            <a:pPr marL="0" indent="0">
              <a:buNone/>
            </a:pPr>
            <a:r>
              <a:rPr lang="en-US" dirty="0"/>
              <a:t> reg [3:0] </a:t>
            </a:r>
            <a:r>
              <a:rPr lang="en-US" dirty="0" err="1"/>
              <a:t>yout</a:t>
            </a:r>
            <a:r>
              <a:rPr lang="en-US" dirty="0"/>
              <a:t>;</a:t>
            </a:r>
          </a:p>
          <a:p>
            <a:pPr marL="0" indent="0">
              <a:buNone/>
            </a:pPr>
            <a:r>
              <a:rPr lang="en-US" dirty="0"/>
              <a:t> output </a:t>
            </a:r>
            <a:r>
              <a:rPr lang="en-US" dirty="0" err="1"/>
              <a:t>cf</a:t>
            </a:r>
            <a:r>
              <a:rPr lang="en-US" dirty="0"/>
              <a:t>; </a:t>
            </a:r>
          </a:p>
          <a:p>
            <a:pPr marL="0" indent="0">
              <a:buNone/>
            </a:pPr>
            <a:r>
              <a:rPr lang="en-US" dirty="0"/>
              <a:t>reg </a:t>
            </a:r>
            <a:r>
              <a:rPr lang="en-US" dirty="0" err="1"/>
              <a:t>cf</a:t>
            </a:r>
            <a:r>
              <a:rPr lang="en-US" dirty="0"/>
              <a:t>;</a:t>
            </a:r>
          </a:p>
          <a:p>
            <a:pPr marL="0" indent="0">
              <a:buNone/>
            </a:pPr>
            <a:r>
              <a:rPr lang="en-US" dirty="0"/>
              <a:t> reg [4:0] temp; </a:t>
            </a:r>
          </a:p>
          <a:p>
            <a:pPr marL="0" indent="0">
              <a:buNone/>
            </a:pPr>
            <a:r>
              <a:rPr lang="en-US" dirty="0"/>
              <a:t> </a:t>
            </a:r>
          </a:p>
          <a:p>
            <a:pPr marL="0" indent="0">
              <a:buNone/>
            </a:pPr>
            <a:endParaRPr lang="en-US" dirty="0"/>
          </a:p>
        </p:txBody>
      </p:sp>
      <p:sp>
        <p:nvSpPr>
          <p:cNvPr id="4" name="TextBox 3">
            <a:extLst>
              <a:ext uri="{FF2B5EF4-FFF2-40B4-BE49-F238E27FC236}">
                <a16:creationId xmlns:a16="http://schemas.microsoft.com/office/drawing/2014/main" id="{B72E2B18-78FA-4ABE-A4BC-37AAC282A7A9}"/>
              </a:ext>
            </a:extLst>
          </p:cNvPr>
          <p:cNvSpPr txBox="1"/>
          <p:nvPr/>
        </p:nvSpPr>
        <p:spPr>
          <a:xfrm>
            <a:off x="3127716" y="1027906"/>
            <a:ext cx="2968284" cy="5632311"/>
          </a:xfrm>
          <a:prstGeom prst="rect">
            <a:avLst/>
          </a:prstGeom>
          <a:noFill/>
        </p:spPr>
        <p:txBody>
          <a:bodyPr wrap="square" rtlCol="0">
            <a:spAutoFit/>
          </a:bodyPr>
          <a:lstStyle/>
          <a:p>
            <a:r>
              <a:rPr lang="en-US" dirty="0"/>
              <a:t>always @ ( </a:t>
            </a:r>
            <a:r>
              <a:rPr lang="en-US" dirty="0" err="1"/>
              <a:t>a,b,s</a:t>
            </a:r>
            <a:r>
              <a:rPr lang="en-US" dirty="0"/>
              <a:t> )</a:t>
            </a:r>
          </a:p>
          <a:p>
            <a:r>
              <a:rPr lang="en-US" dirty="0"/>
              <a:t>  begin       </a:t>
            </a:r>
          </a:p>
          <a:p>
            <a:r>
              <a:rPr lang="en-US" dirty="0"/>
              <a:t> if ( s  == 3'b000)</a:t>
            </a:r>
          </a:p>
          <a:p>
            <a:r>
              <a:rPr lang="en-US" dirty="0"/>
              <a:t>  begin                    </a:t>
            </a:r>
          </a:p>
          <a:p>
            <a:r>
              <a:rPr lang="en-US" dirty="0"/>
              <a:t>temp = {0,a} + {0,b};     </a:t>
            </a:r>
          </a:p>
          <a:p>
            <a:r>
              <a:rPr lang="en-US" dirty="0" err="1"/>
              <a:t>yout</a:t>
            </a:r>
            <a:r>
              <a:rPr lang="en-US" dirty="0"/>
              <a:t> = temp [3:0];                    </a:t>
            </a:r>
          </a:p>
          <a:p>
            <a:r>
              <a:rPr lang="en-US" dirty="0" err="1"/>
              <a:t>cf</a:t>
            </a:r>
            <a:r>
              <a:rPr lang="en-US" dirty="0"/>
              <a:t> = temp [4];   </a:t>
            </a:r>
          </a:p>
          <a:p>
            <a:r>
              <a:rPr lang="en-US" dirty="0"/>
              <a:t>end       </a:t>
            </a:r>
          </a:p>
          <a:p>
            <a:r>
              <a:rPr lang="en-US" dirty="0"/>
              <a:t>else if ( s == 3'b001)          </a:t>
            </a:r>
          </a:p>
          <a:p>
            <a:r>
              <a:rPr lang="en-US" dirty="0"/>
              <a:t>begin                   </a:t>
            </a:r>
          </a:p>
          <a:p>
            <a:r>
              <a:rPr lang="en-US" dirty="0"/>
              <a:t>temp = {0,a} - {0,b};                   </a:t>
            </a:r>
          </a:p>
          <a:p>
            <a:r>
              <a:rPr lang="en-US" dirty="0" err="1"/>
              <a:t>yout</a:t>
            </a:r>
            <a:r>
              <a:rPr lang="en-US" dirty="0"/>
              <a:t> = temp [3:0];                  </a:t>
            </a:r>
          </a:p>
          <a:p>
            <a:r>
              <a:rPr lang="en-US" dirty="0" err="1"/>
              <a:t>cf</a:t>
            </a:r>
            <a:r>
              <a:rPr lang="en-US" dirty="0"/>
              <a:t> = temp [4];            </a:t>
            </a:r>
          </a:p>
          <a:p>
            <a:r>
              <a:rPr lang="en-US" dirty="0"/>
              <a:t>end      </a:t>
            </a:r>
          </a:p>
          <a:p>
            <a:r>
              <a:rPr lang="en-US" dirty="0"/>
              <a:t>else if ( s == 3'b010)          </a:t>
            </a:r>
          </a:p>
          <a:p>
            <a:r>
              <a:rPr lang="en-US" dirty="0"/>
              <a:t>begin                    </a:t>
            </a:r>
          </a:p>
          <a:p>
            <a:r>
              <a:rPr lang="en-US" dirty="0"/>
              <a:t>temp = {0,a} + 5'b00001;                  </a:t>
            </a:r>
          </a:p>
          <a:p>
            <a:r>
              <a:rPr lang="en-US" dirty="0" err="1"/>
              <a:t>yout</a:t>
            </a:r>
            <a:r>
              <a:rPr lang="en-US" dirty="0"/>
              <a:t> = temp [3:0];                  </a:t>
            </a:r>
          </a:p>
          <a:p>
            <a:r>
              <a:rPr lang="en-US" dirty="0" err="1"/>
              <a:t>cf</a:t>
            </a:r>
            <a:r>
              <a:rPr lang="en-US" dirty="0"/>
              <a:t> = temp [4];          </a:t>
            </a:r>
          </a:p>
          <a:p>
            <a:r>
              <a:rPr lang="en-US" dirty="0"/>
              <a:t>end </a:t>
            </a:r>
          </a:p>
        </p:txBody>
      </p:sp>
      <p:sp>
        <p:nvSpPr>
          <p:cNvPr id="5" name="TextBox 4">
            <a:extLst>
              <a:ext uri="{FF2B5EF4-FFF2-40B4-BE49-F238E27FC236}">
                <a16:creationId xmlns:a16="http://schemas.microsoft.com/office/drawing/2014/main" id="{3B84277A-5014-45A8-9D9D-C99C0B858FF1}"/>
              </a:ext>
            </a:extLst>
          </p:cNvPr>
          <p:cNvSpPr txBox="1"/>
          <p:nvPr/>
        </p:nvSpPr>
        <p:spPr>
          <a:xfrm>
            <a:off x="5809958" y="1027906"/>
            <a:ext cx="3466514" cy="5078313"/>
          </a:xfrm>
          <a:prstGeom prst="rect">
            <a:avLst/>
          </a:prstGeom>
          <a:noFill/>
        </p:spPr>
        <p:txBody>
          <a:bodyPr wrap="square" rtlCol="0">
            <a:spAutoFit/>
          </a:bodyPr>
          <a:lstStyle/>
          <a:p>
            <a:r>
              <a:rPr lang="en-US" dirty="0"/>
              <a:t>else if ( s == 3'b011)          </a:t>
            </a:r>
          </a:p>
          <a:p>
            <a:r>
              <a:rPr lang="en-US" dirty="0"/>
              <a:t>begin                  </a:t>
            </a:r>
          </a:p>
          <a:p>
            <a:r>
              <a:rPr lang="en-US" dirty="0"/>
              <a:t>temp = {0,a} - 5'b00001;                 </a:t>
            </a:r>
          </a:p>
          <a:p>
            <a:r>
              <a:rPr lang="en-US" dirty="0" err="1"/>
              <a:t>yout</a:t>
            </a:r>
            <a:r>
              <a:rPr lang="en-US" dirty="0"/>
              <a:t> = temp [3:0];                 </a:t>
            </a:r>
          </a:p>
          <a:p>
            <a:r>
              <a:rPr lang="en-US" dirty="0" err="1"/>
              <a:t>cf</a:t>
            </a:r>
            <a:r>
              <a:rPr lang="en-US" dirty="0"/>
              <a:t> = temp [4];          </a:t>
            </a:r>
          </a:p>
          <a:p>
            <a:r>
              <a:rPr lang="en-US" dirty="0"/>
              <a:t>end      </a:t>
            </a:r>
          </a:p>
          <a:p>
            <a:r>
              <a:rPr lang="en-US" dirty="0"/>
              <a:t>else if ( s == 3'b100)          </a:t>
            </a:r>
          </a:p>
          <a:p>
            <a:r>
              <a:rPr lang="en-US" dirty="0"/>
              <a:t>begin                 </a:t>
            </a:r>
          </a:p>
          <a:p>
            <a:r>
              <a:rPr lang="en-US" dirty="0"/>
              <a:t>temp = a | b;                 </a:t>
            </a:r>
          </a:p>
          <a:p>
            <a:r>
              <a:rPr lang="en-US" dirty="0" err="1"/>
              <a:t>yout</a:t>
            </a:r>
            <a:r>
              <a:rPr lang="en-US" dirty="0"/>
              <a:t> = temp [3:0];                 </a:t>
            </a:r>
          </a:p>
          <a:p>
            <a:r>
              <a:rPr lang="en-US" dirty="0" err="1"/>
              <a:t>cf</a:t>
            </a:r>
            <a:r>
              <a:rPr lang="en-US" dirty="0"/>
              <a:t> = temp [4];          </a:t>
            </a:r>
          </a:p>
          <a:p>
            <a:r>
              <a:rPr lang="en-US" dirty="0"/>
              <a:t>end </a:t>
            </a:r>
          </a:p>
          <a:p>
            <a:r>
              <a:rPr lang="en-US" dirty="0"/>
              <a:t>else if ( s == 3'b101)          </a:t>
            </a:r>
          </a:p>
          <a:p>
            <a:r>
              <a:rPr lang="en-US" dirty="0"/>
              <a:t>begin                </a:t>
            </a:r>
          </a:p>
          <a:p>
            <a:r>
              <a:rPr lang="en-US" dirty="0"/>
              <a:t>temp = a  &amp; b;                </a:t>
            </a:r>
          </a:p>
          <a:p>
            <a:r>
              <a:rPr lang="en-US" dirty="0" err="1"/>
              <a:t>yout</a:t>
            </a:r>
            <a:r>
              <a:rPr lang="en-US" dirty="0"/>
              <a:t> = temp [3:0];                </a:t>
            </a:r>
          </a:p>
          <a:p>
            <a:r>
              <a:rPr lang="en-US" dirty="0" err="1"/>
              <a:t>cf</a:t>
            </a:r>
            <a:r>
              <a:rPr lang="en-US" dirty="0"/>
              <a:t> = temp [4];          </a:t>
            </a:r>
          </a:p>
          <a:p>
            <a:r>
              <a:rPr lang="en-US" dirty="0"/>
              <a:t>end      </a:t>
            </a:r>
          </a:p>
        </p:txBody>
      </p:sp>
      <p:sp>
        <p:nvSpPr>
          <p:cNvPr id="6" name="TextBox 5">
            <a:extLst>
              <a:ext uri="{FF2B5EF4-FFF2-40B4-BE49-F238E27FC236}">
                <a16:creationId xmlns:a16="http://schemas.microsoft.com/office/drawing/2014/main" id="{9406C4AB-F173-4EAD-89CA-1F0370CF35F7}"/>
              </a:ext>
            </a:extLst>
          </p:cNvPr>
          <p:cNvSpPr txBox="1"/>
          <p:nvPr/>
        </p:nvSpPr>
        <p:spPr>
          <a:xfrm>
            <a:off x="8820443" y="1027906"/>
            <a:ext cx="2532185" cy="4247317"/>
          </a:xfrm>
          <a:prstGeom prst="rect">
            <a:avLst/>
          </a:prstGeom>
          <a:noFill/>
        </p:spPr>
        <p:txBody>
          <a:bodyPr wrap="square" rtlCol="0">
            <a:spAutoFit/>
          </a:bodyPr>
          <a:lstStyle/>
          <a:p>
            <a:r>
              <a:rPr lang="en-US" dirty="0"/>
              <a:t>else if ( s == 3'b110)          </a:t>
            </a:r>
          </a:p>
          <a:p>
            <a:r>
              <a:rPr lang="en-US" dirty="0"/>
              <a:t>begin                 </a:t>
            </a:r>
          </a:p>
          <a:p>
            <a:r>
              <a:rPr lang="en-US" dirty="0"/>
              <a:t>temp = a ^ b;                </a:t>
            </a:r>
          </a:p>
          <a:p>
            <a:r>
              <a:rPr lang="en-US" dirty="0" err="1"/>
              <a:t>yout</a:t>
            </a:r>
            <a:r>
              <a:rPr lang="en-US" dirty="0"/>
              <a:t> = temp [3:0];               </a:t>
            </a:r>
          </a:p>
          <a:p>
            <a:r>
              <a:rPr lang="en-US" dirty="0" err="1"/>
              <a:t>cf</a:t>
            </a:r>
            <a:r>
              <a:rPr lang="en-US" dirty="0"/>
              <a:t> = temp [4];          </a:t>
            </a:r>
          </a:p>
          <a:p>
            <a:r>
              <a:rPr lang="en-US" dirty="0"/>
              <a:t>end     </a:t>
            </a:r>
          </a:p>
          <a:p>
            <a:r>
              <a:rPr lang="en-US" dirty="0"/>
              <a:t>else if (s == 3'b111)          </a:t>
            </a:r>
          </a:p>
          <a:p>
            <a:r>
              <a:rPr lang="en-US" dirty="0"/>
              <a:t>begin </a:t>
            </a:r>
          </a:p>
          <a:p>
            <a:r>
              <a:rPr lang="en-US" dirty="0"/>
              <a:t>   temp = ~a;               </a:t>
            </a:r>
          </a:p>
          <a:p>
            <a:r>
              <a:rPr lang="en-US" dirty="0" err="1"/>
              <a:t>yout</a:t>
            </a:r>
            <a:r>
              <a:rPr lang="en-US" dirty="0"/>
              <a:t> = temp [3:0];               </a:t>
            </a:r>
          </a:p>
          <a:p>
            <a:r>
              <a:rPr lang="en-US" dirty="0" err="1"/>
              <a:t>cf</a:t>
            </a:r>
            <a:r>
              <a:rPr lang="en-US" dirty="0"/>
              <a:t> = temp [4];          </a:t>
            </a:r>
          </a:p>
          <a:p>
            <a:r>
              <a:rPr lang="en-US" dirty="0"/>
              <a:t>end  </a:t>
            </a:r>
          </a:p>
          <a:p>
            <a:r>
              <a:rPr lang="en-US" dirty="0"/>
              <a:t>end </a:t>
            </a:r>
          </a:p>
          <a:p>
            <a:r>
              <a:rPr lang="en-US" dirty="0" err="1"/>
              <a:t>endmodule</a:t>
            </a:r>
            <a:r>
              <a:rPr lang="en-US" dirty="0"/>
              <a:t>  </a:t>
            </a:r>
          </a:p>
          <a:p>
            <a:r>
              <a:rPr lang="en-US" dirty="0"/>
              <a:t> </a:t>
            </a:r>
          </a:p>
        </p:txBody>
      </p:sp>
    </p:spTree>
    <p:extLst>
      <p:ext uri="{BB962C8B-B14F-4D97-AF65-F5344CB8AC3E}">
        <p14:creationId xmlns:p14="http://schemas.microsoft.com/office/powerpoint/2010/main" val="561931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7314-D937-4454-9991-BF44EF679E0E}"/>
              </a:ext>
            </a:extLst>
          </p:cNvPr>
          <p:cNvSpPr>
            <a:spLocks noGrp="1"/>
          </p:cNvSpPr>
          <p:nvPr>
            <p:ph type="title"/>
          </p:nvPr>
        </p:nvSpPr>
        <p:spPr/>
        <p:txBody>
          <a:bodyPr/>
          <a:lstStyle/>
          <a:p>
            <a:r>
              <a:rPr lang="en-US" dirty="0"/>
              <a:t>RTL and technology </a:t>
            </a:r>
            <a:r>
              <a:rPr lang="en-US" dirty="0" err="1"/>
              <a:t>schemetic</a:t>
            </a:r>
            <a:endParaRPr lang="en-US" dirty="0"/>
          </a:p>
        </p:txBody>
      </p:sp>
      <p:pic>
        <p:nvPicPr>
          <p:cNvPr id="5" name="Content Placeholder 4">
            <a:extLst>
              <a:ext uri="{FF2B5EF4-FFF2-40B4-BE49-F238E27FC236}">
                <a16:creationId xmlns:a16="http://schemas.microsoft.com/office/drawing/2014/main" id="{857E37BE-A153-4CB7-8BE1-511A1CC8426C}"/>
              </a:ext>
            </a:extLst>
          </p:cNvPr>
          <p:cNvPicPr>
            <a:picLocks noGrp="1" noChangeAspect="1"/>
          </p:cNvPicPr>
          <p:nvPr>
            <p:ph idx="1"/>
          </p:nvPr>
        </p:nvPicPr>
        <p:blipFill>
          <a:blip r:embed="rId2"/>
          <a:stretch>
            <a:fillRect/>
          </a:stretch>
        </p:blipFill>
        <p:spPr>
          <a:xfrm>
            <a:off x="838200" y="1572407"/>
            <a:ext cx="3542008" cy="4351338"/>
          </a:xfrm>
        </p:spPr>
      </p:pic>
      <p:pic>
        <p:nvPicPr>
          <p:cNvPr id="7" name="Picture 6">
            <a:extLst>
              <a:ext uri="{FF2B5EF4-FFF2-40B4-BE49-F238E27FC236}">
                <a16:creationId xmlns:a16="http://schemas.microsoft.com/office/drawing/2014/main" id="{13B28FC6-68B7-41D9-AB44-648EBB67595F}"/>
              </a:ext>
            </a:extLst>
          </p:cNvPr>
          <p:cNvPicPr>
            <a:picLocks noChangeAspect="1"/>
          </p:cNvPicPr>
          <p:nvPr/>
        </p:nvPicPr>
        <p:blipFill>
          <a:blip r:embed="rId3"/>
          <a:stretch>
            <a:fillRect/>
          </a:stretch>
        </p:blipFill>
        <p:spPr>
          <a:xfrm>
            <a:off x="4258261" y="1728776"/>
            <a:ext cx="4210050" cy="4038600"/>
          </a:xfrm>
          <a:prstGeom prst="rect">
            <a:avLst/>
          </a:prstGeom>
        </p:spPr>
      </p:pic>
    </p:spTree>
    <p:extLst>
      <p:ext uri="{BB962C8B-B14F-4D97-AF65-F5344CB8AC3E}">
        <p14:creationId xmlns:p14="http://schemas.microsoft.com/office/powerpoint/2010/main" val="3549231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273C-DE03-4EDB-A1AA-D2BF47B9D2CA}"/>
              </a:ext>
            </a:extLst>
          </p:cNvPr>
          <p:cNvSpPr>
            <a:spLocks noGrp="1"/>
          </p:cNvSpPr>
          <p:nvPr>
            <p:ph type="title"/>
          </p:nvPr>
        </p:nvSpPr>
        <p:spPr/>
        <p:txBody>
          <a:bodyPr/>
          <a:lstStyle/>
          <a:p>
            <a:r>
              <a:rPr lang="en-US" dirty="0"/>
              <a:t>Test Fixture</a:t>
            </a:r>
          </a:p>
        </p:txBody>
      </p:sp>
      <p:sp>
        <p:nvSpPr>
          <p:cNvPr id="3" name="Content Placeholder 2">
            <a:extLst>
              <a:ext uri="{FF2B5EF4-FFF2-40B4-BE49-F238E27FC236}">
                <a16:creationId xmlns:a16="http://schemas.microsoft.com/office/drawing/2014/main" id="{F9A2ACA9-8999-4E85-835F-03106F37AA5A}"/>
              </a:ext>
            </a:extLst>
          </p:cNvPr>
          <p:cNvSpPr>
            <a:spLocks noGrp="1"/>
          </p:cNvSpPr>
          <p:nvPr>
            <p:ph idx="1"/>
          </p:nvPr>
        </p:nvSpPr>
        <p:spPr/>
        <p:txBody>
          <a:bodyPr numCol="3">
            <a:normAutofit lnSpcReduction="10000"/>
          </a:bodyPr>
          <a:lstStyle/>
          <a:p>
            <a:pPr marL="0" indent="0">
              <a:buNone/>
            </a:pPr>
            <a:r>
              <a:rPr lang="en-US" dirty="0"/>
              <a:t>initial begin</a:t>
            </a:r>
          </a:p>
          <a:p>
            <a:pPr marL="0" indent="0">
              <a:buNone/>
            </a:pPr>
            <a:r>
              <a:rPr lang="en-US" dirty="0"/>
              <a:t>					a = 0;</a:t>
            </a:r>
          </a:p>
          <a:p>
            <a:pPr marL="0" indent="0">
              <a:buNone/>
            </a:pPr>
            <a:r>
              <a:rPr lang="en-US" dirty="0"/>
              <a:t>		b = 0;</a:t>
            </a:r>
          </a:p>
          <a:p>
            <a:pPr marL="0" indent="0">
              <a:buNone/>
            </a:pPr>
            <a:r>
              <a:rPr lang="en-US" dirty="0"/>
              <a:t>		s = 0;</a:t>
            </a:r>
          </a:p>
          <a:p>
            <a:pPr marL="0" indent="0">
              <a:buNone/>
            </a:pPr>
            <a:r>
              <a:rPr lang="en-US" dirty="0"/>
              <a:t>		#100;</a:t>
            </a:r>
          </a:p>
          <a:p>
            <a:pPr marL="0" indent="0">
              <a:buNone/>
            </a:pPr>
            <a:r>
              <a:rPr lang="en-US" dirty="0"/>
              <a:t>		a=5;</a:t>
            </a:r>
          </a:p>
          <a:p>
            <a:pPr marL="0" indent="0">
              <a:buNone/>
            </a:pPr>
            <a:r>
              <a:rPr lang="en-US" dirty="0"/>
              <a:t>		b=6;</a:t>
            </a:r>
          </a:p>
          <a:p>
            <a:pPr marL="0" indent="0">
              <a:buNone/>
            </a:pPr>
            <a:r>
              <a:rPr lang="en-US" dirty="0"/>
              <a:t>		s=1;</a:t>
            </a:r>
          </a:p>
          <a:p>
            <a:pPr marL="0" indent="0">
              <a:buNone/>
            </a:pPr>
            <a:r>
              <a:rPr lang="en-US" dirty="0"/>
              <a:t>		#100;</a:t>
            </a:r>
          </a:p>
          <a:p>
            <a:pPr marL="0" indent="0">
              <a:buNone/>
            </a:pPr>
            <a:r>
              <a:rPr lang="en-US" dirty="0"/>
              <a:t>		a=5;</a:t>
            </a:r>
          </a:p>
          <a:p>
            <a:pPr marL="0" indent="0">
              <a:buNone/>
            </a:pPr>
            <a:r>
              <a:rPr lang="en-US" dirty="0"/>
              <a:t>		b=6;</a:t>
            </a:r>
          </a:p>
          <a:p>
            <a:pPr marL="0" indent="0">
              <a:buNone/>
            </a:pPr>
            <a:r>
              <a:rPr lang="en-US" dirty="0"/>
              <a:t>		s=2;</a:t>
            </a:r>
          </a:p>
          <a:p>
            <a:pPr marL="0" indent="0">
              <a:buNone/>
            </a:pPr>
            <a:r>
              <a:rPr lang="en-US" dirty="0"/>
              <a:t>		#100;</a:t>
            </a:r>
          </a:p>
          <a:p>
            <a:pPr marL="0" indent="0">
              <a:buNone/>
            </a:pPr>
            <a:r>
              <a:rPr lang="en-US" dirty="0"/>
              <a:t>		a=5;</a:t>
            </a:r>
          </a:p>
          <a:p>
            <a:pPr marL="0" indent="0">
              <a:buNone/>
            </a:pPr>
            <a:r>
              <a:rPr lang="en-US" dirty="0"/>
              <a:t>		b=6;</a:t>
            </a:r>
          </a:p>
          <a:p>
            <a:pPr marL="0" indent="0">
              <a:buNone/>
            </a:pPr>
            <a:r>
              <a:rPr lang="en-US" dirty="0"/>
              <a:t>		s=3;</a:t>
            </a:r>
          </a:p>
          <a:p>
            <a:pPr marL="0" indent="0">
              <a:buNone/>
            </a:pPr>
            <a:r>
              <a:rPr lang="en-US" dirty="0"/>
              <a:t>		#100;</a:t>
            </a:r>
          </a:p>
          <a:p>
            <a:pPr marL="0" indent="0">
              <a:buNone/>
            </a:pPr>
            <a:r>
              <a:rPr lang="en-US" dirty="0"/>
              <a:t>		a=5;</a:t>
            </a:r>
          </a:p>
          <a:p>
            <a:pPr marL="0" indent="0">
              <a:buNone/>
            </a:pPr>
            <a:r>
              <a:rPr lang="en-US" dirty="0"/>
              <a:t>		b=6;</a:t>
            </a:r>
          </a:p>
          <a:p>
            <a:pPr marL="0" indent="0">
              <a:buNone/>
            </a:pPr>
            <a:r>
              <a:rPr lang="en-US" dirty="0"/>
              <a:t>		s=4;</a:t>
            </a:r>
          </a:p>
          <a:p>
            <a:pPr marL="0" indent="0">
              <a:buNone/>
            </a:pPr>
            <a:r>
              <a:rPr lang="en-US" dirty="0"/>
              <a:t>		#100;</a:t>
            </a:r>
          </a:p>
          <a:p>
            <a:pPr marL="0" indent="0">
              <a:buNone/>
            </a:pPr>
            <a:r>
              <a:rPr lang="en-US" dirty="0"/>
              <a:t>	end</a:t>
            </a:r>
          </a:p>
          <a:p>
            <a:pPr marL="0" indent="0">
              <a:buNone/>
            </a:pPr>
            <a:r>
              <a:rPr lang="en-US" dirty="0"/>
              <a:t>      </a:t>
            </a:r>
          </a:p>
          <a:p>
            <a:pPr marL="0" indent="0">
              <a:buNone/>
            </a:pPr>
            <a:r>
              <a:rPr lang="en-US" dirty="0" err="1"/>
              <a:t>endmodule</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53366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07C7866-1053-4263-AD2A-EA6E55385F25}"/>
              </a:ext>
            </a:extLst>
          </p:cNvPr>
          <p:cNvPicPr>
            <a:picLocks noGrp="1" noChangeAspect="1"/>
          </p:cNvPicPr>
          <p:nvPr>
            <p:ph idx="1"/>
          </p:nvPr>
        </p:nvPicPr>
        <p:blipFill>
          <a:blip r:embed="rId2"/>
          <a:stretch>
            <a:fillRect/>
          </a:stretch>
        </p:blipFill>
        <p:spPr>
          <a:xfrm>
            <a:off x="2413186" y="365125"/>
            <a:ext cx="5070826" cy="6284358"/>
          </a:xfrm>
        </p:spPr>
      </p:pic>
      <p:sp>
        <p:nvSpPr>
          <p:cNvPr id="6" name="Rectangle 5">
            <a:extLst>
              <a:ext uri="{FF2B5EF4-FFF2-40B4-BE49-F238E27FC236}">
                <a16:creationId xmlns:a16="http://schemas.microsoft.com/office/drawing/2014/main" id="{2804EA6B-756E-4DF0-95DA-1076B0D91E81}"/>
              </a:ext>
            </a:extLst>
          </p:cNvPr>
          <p:cNvSpPr/>
          <p:nvPr/>
        </p:nvSpPr>
        <p:spPr>
          <a:xfrm>
            <a:off x="2518117" y="1505243"/>
            <a:ext cx="4923692" cy="4220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34168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3F14B-28C4-4900-91BD-B22AA6F69A73}"/>
              </a:ext>
            </a:extLst>
          </p:cNvPr>
          <p:cNvSpPr>
            <a:spLocks noGrp="1"/>
          </p:cNvSpPr>
          <p:nvPr>
            <p:ph type="title"/>
          </p:nvPr>
        </p:nvSpPr>
        <p:spPr/>
        <p:txBody>
          <a:bodyPr/>
          <a:lstStyle/>
          <a:p>
            <a:r>
              <a:rPr lang="en-US" dirty="0"/>
              <a:t>Verilog Coding</a:t>
            </a:r>
          </a:p>
        </p:txBody>
      </p:sp>
      <p:sp>
        <p:nvSpPr>
          <p:cNvPr id="3" name="Content Placeholder 2">
            <a:extLst>
              <a:ext uri="{FF2B5EF4-FFF2-40B4-BE49-F238E27FC236}">
                <a16:creationId xmlns:a16="http://schemas.microsoft.com/office/drawing/2014/main" id="{689AD1C0-C7D4-4581-9DC7-5E1720251EBB}"/>
              </a:ext>
            </a:extLst>
          </p:cNvPr>
          <p:cNvSpPr>
            <a:spLocks noGrp="1"/>
          </p:cNvSpPr>
          <p:nvPr>
            <p:ph idx="1"/>
          </p:nvPr>
        </p:nvSpPr>
        <p:spPr/>
        <p:txBody>
          <a:bodyPr>
            <a:normAutofit fontScale="85000" lnSpcReduction="20000"/>
          </a:bodyPr>
          <a:lstStyle/>
          <a:p>
            <a:pPr marL="0" indent="0">
              <a:buNone/>
            </a:pPr>
            <a:r>
              <a:rPr lang="en-US" dirty="0"/>
              <a:t>module </a:t>
            </a:r>
            <a:r>
              <a:rPr lang="en-US" dirty="0" err="1"/>
              <a:t>alu</a:t>
            </a:r>
            <a:r>
              <a:rPr lang="en-US" dirty="0"/>
              <a:t>(</a:t>
            </a:r>
          </a:p>
          <a:p>
            <a:pPr marL="0" indent="0">
              <a:buNone/>
            </a:pPr>
            <a:r>
              <a:rPr lang="en-US" dirty="0"/>
              <a:t>           input [7:0] A,B,  // ALU 8-bit Inputs                 </a:t>
            </a:r>
          </a:p>
          <a:p>
            <a:pPr marL="0" indent="0">
              <a:buNone/>
            </a:pPr>
            <a:r>
              <a:rPr lang="en-US" dirty="0"/>
              <a:t>           input [3:0] </a:t>
            </a:r>
            <a:r>
              <a:rPr lang="en-US" dirty="0" err="1"/>
              <a:t>ALU_Sel</a:t>
            </a:r>
            <a:r>
              <a:rPr lang="en-US" dirty="0"/>
              <a:t>,// ALU Selection</a:t>
            </a:r>
          </a:p>
          <a:p>
            <a:pPr marL="0" indent="0">
              <a:buNone/>
            </a:pPr>
            <a:r>
              <a:rPr lang="en-US" dirty="0"/>
              <a:t>           output [7:0] </a:t>
            </a:r>
            <a:r>
              <a:rPr lang="en-US" dirty="0" err="1"/>
              <a:t>ALU_Out</a:t>
            </a:r>
            <a:r>
              <a:rPr lang="en-US" dirty="0"/>
              <a:t>, // ALU 8-bit Output</a:t>
            </a:r>
          </a:p>
          <a:p>
            <a:pPr marL="0" indent="0">
              <a:buNone/>
            </a:pPr>
            <a:r>
              <a:rPr lang="en-US" dirty="0"/>
              <a:t>           output </a:t>
            </a:r>
            <a:r>
              <a:rPr lang="en-US" dirty="0" err="1"/>
              <a:t>CarryOut</a:t>
            </a:r>
            <a:r>
              <a:rPr lang="en-US" dirty="0"/>
              <a:t> // Carry Out Flag</a:t>
            </a:r>
          </a:p>
          <a:p>
            <a:pPr marL="0" indent="0">
              <a:buNone/>
            </a:pPr>
            <a:r>
              <a:rPr lang="en-US" dirty="0"/>
              <a:t>    );</a:t>
            </a:r>
          </a:p>
          <a:p>
            <a:pPr marL="0" indent="0">
              <a:buNone/>
            </a:pPr>
            <a:r>
              <a:rPr lang="en-US" dirty="0"/>
              <a:t>    reg [7:0] </a:t>
            </a:r>
            <a:r>
              <a:rPr lang="en-US" dirty="0" err="1"/>
              <a:t>ALU_Result</a:t>
            </a:r>
            <a:r>
              <a:rPr lang="en-US" dirty="0"/>
              <a:t>;</a:t>
            </a:r>
          </a:p>
          <a:p>
            <a:pPr marL="0" indent="0">
              <a:buNone/>
            </a:pPr>
            <a:r>
              <a:rPr lang="en-US" dirty="0"/>
              <a:t>    wire [8:0] </a:t>
            </a:r>
            <a:r>
              <a:rPr lang="en-US" dirty="0" err="1"/>
              <a:t>tmp</a:t>
            </a:r>
            <a:r>
              <a:rPr lang="en-US" dirty="0"/>
              <a:t>;</a:t>
            </a:r>
          </a:p>
          <a:p>
            <a:pPr marL="0" indent="0">
              <a:buNone/>
            </a:pPr>
            <a:r>
              <a:rPr lang="en-US" dirty="0"/>
              <a:t>    assign </a:t>
            </a:r>
            <a:r>
              <a:rPr lang="en-US" dirty="0" err="1"/>
              <a:t>ALU_Out</a:t>
            </a:r>
            <a:r>
              <a:rPr lang="en-US" dirty="0"/>
              <a:t> = </a:t>
            </a:r>
            <a:r>
              <a:rPr lang="en-US" dirty="0" err="1"/>
              <a:t>ALU_Result</a:t>
            </a:r>
            <a:r>
              <a:rPr lang="en-US" dirty="0"/>
              <a:t>; // ALU out</a:t>
            </a:r>
          </a:p>
          <a:p>
            <a:pPr marL="0" indent="0">
              <a:buNone/>
            </a:pPr>
            <a:r>
              <a:rPr lang="en-US" dirty="0"/>
              <a:t>    assign </a:t>
            </a:r>
            <a:r>
              <a:rPr lang="en-US" dirty="0" err="1"/>
              <a:t>tmp</a:t>
            </a:r>
            <a:r>
              <a:rPr lang="en-US" dirty="0"/>
              <a:t> = {1'b0,A} + {1'b0,B};</a:t>
            </a:r>
          </a:p>
          <a:p>
            <a:pPr marL="0" indent="0">
              <a:buNone/>
            </a:pPr>
            <a:r>
              <a:rPr lang="en-US" dirty="0"/>
              <a:t>    assign </a:t>
            </a:r>
            <a:r>
              <a:rPr lang="en-US" dirty="0" err="1"/>
              <a:t>CarryOut</a:t>
            </a:r>
            <a:r>
              <a:rPr lang="en-US" dirty="0"/>
              <a:t> = </a:t>
            </a:r>
            <a:r>
              <a:rPr lang="en-US" dirty="0" err="1"/>
              <a:t>tmp</a:t>
            </a:r>
            <a:r>
              <a:rPr lang="en-US" dirty="0"/>
              <a:t>[8]; // Carryout flag</a:t>
            </a:r>
          </a:p>
        </p:txBody>
      </p:sp>
    </p:spTree>
    <p:extLst>
      <p:ext uri="{BB962C8B-B14F-4D97-AF65-F5344CB8AC3E}">
        <p14:creationId xmlns:p14="http://schemas.microsoft.com/office/powerpoint/2010/main" val="22573925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1CD138852E56498CDE64F49661682D" ma:contentTypeVersion="6" ma:contentTypeDescription="Create a new document." ma:contentTypeScope="" ma:versionID="225a257cb0ac6d0c618ad6fec51d8447">
  <xsd:schema xmlns:xsd="http://www.w3.org/2001/XMLSchema" xmlns:xs="http://www.w3.org/2001/XMLSchema" xmlns:p="http://schemas.microsoft.com/office/2006/metadata/properties" xmlns:ns2="edcfd1dd-b10c-466f-9109-affaa0022119" xmlns:ns3="dcf32e43-888f-4d1b-b6c6-e356d69fa1c0" targetNamespace="http://schemas.microsoft.com/office/2006/metadata/properties" ma:root="true" ma:fieldsID="55c5038e932620e9233637a9b8f8a3c6" ns2:_="" ns3:_="">
    <xsd:import namespace="edcfd1dd-b10c-466f-9109-affaa0022119"/>
    <xsd:import namespace="dcf32e43-888f-4d1b-b6c6-e356d69fa1c0"/>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cfd1dd-b10c-466f-9109-affaa00221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cf32e43-888f-4d1b-b6c6-e356d69fa1c0"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495AF9-C555-428F-824B-7BE654ABFAE1}"/>
</file>

<file path=customXml/itemProps2.xml><?xml version="1.0" encoding="utf-8"?>
<ds:datastoreItem xmlns:ds="http://schemas.openxmlformats.org/officeDocument/2006/customXml" ds:itemID="{1E5E1A4A-3EFD-46F6-837C-4D3598B161F3}"/>
</file>

<file path=customXml/itemProps3.xml><?xml version="1.0" encoding="utf-8"?>
<ds:datastoreItem xmlns:ds="http://schemas.openxmlformats.org/officeDocument/2006/customXml" ds:itemID="{19B60144-1AF8-416D-9BE0-E8952471D0D6}"/>
</file>

<file path=docProps/app.xml><?xml version="1.0" encoding="utf-8"?>
<Properties xmlns="http://schemas.openxmlformats.org/officeDocument/2006/extended-properties" xmlns:vt="http://schemas.openxmlformats.org/officeDocument/2006/docPropsVTypes">
  <Template>Office Theme</Template>
  <TotalTime>32</TotalTime>
  <Words>1034</Words>
  <Application>Microsoft Office PowerPoint</Application>
  <PresentationFormat>Widescreen</PresentationFormat>
  <Paragraphs>170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ALU Design using Verilog</vt:lpstr>
      <vt:lpstr>Objective</vt:lpstr>
      <vt:lpstr>ALU</vt:lpstr>
      <vt:lpstr>ALU Operation Table</vt:lpstr>
      <vt:lpstr>Verilog code</vt:lpstr>
      <vt:lpstr>RTL and technology schemetic</vt:lpstr>
      <vt:lpstr>Test Fixture</vt:lpstr>
      <vt:lpstr>PowerPoint Presentation</vt:lpstr>
      <vt:lpstr>Verilog Coding</vt:lpstr>
      <vt:lpstr>Contd…</vt:lpstr>
      <vt:lpstr>Test fixture</vt:lpstr>
      <vt:lpstr>Observation</vt:lpstr>
      <vt:lpstr>Discussion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ALU Design using Verilog</dc:title>
  <dc:creator>Shiva Raj Luitel</dc:creator>
  <cp:lastModifiedBy>Shiva Raj Luitel</cp:lastModifiedBy>
  <cp:revision>15</cp:revision>
  <dcterms:created xsi:type="dcterms:W3CDTF">2021-08-04T12:15:18Z</dcterms:created>
  <dcterms:modified xsi:type="dcterms:W3CDTF">2021-08-04T12:47:40Z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0x010100381CD138852E56498CDE64F49661682D</vt:lpwstr>
  </property>
</Properties>
</file>