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1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AB34-21F6-4099-BF48-A9C30765ADD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DD7F-89DC-4453-9568-4AF85C88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A53F-AB74-499F-9792-D68B6AF0E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42CE9-48DE-4162-9CAB-F70F48576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  <a:p>
            <a:r>
              <a:rPr lang="en-US" dirty="0"/>
              <a:t>By:</a:t>
            </a:r>
          </a:p>
          <a:p>
            <a:r>
              <a:rPr lang="en-US" dirty="0"/>
              <a:t>Er. Shiva Raj Luitel</a:t>
            </a:r>
          </a:p>
        </p:txBody>
      </p:sp>
    </p:spTree>
    <p:extLst>
      <p:ext uri="{BB962C8B-B14F-4D97-AF65-F5344CB8AC3E}">
        <p14:creationId xmlns:p14="http://schemas.microsoft.com/office/powerpoint/2010/main" val="74020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C578-DB35-4CD4-B55B-24276D5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4437-F902-42C1-BDB3-BD19A1B6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X = 0;</a:t>
            </a:r>
          </a:p>
          <a:p>
            <a:pPr marL="0" indent="0">
              <a:buNone/>
            </a:pPr>
            <a:r>
              <a:rPr lang="en-US" dirty="0"/>
              <a:t>Y = 0;</a:t>
            </a:r>
          </a:p>
          <a:p>
            <a:pPr marL="0" indent="0">
              <a:buNone/>
            </a:pPr>
            <a:r>
              <a:rPr lang="en-US" dirty="0"/>
              <a:t>#100;</a:t>
            </a:r>
          </a:p>
          <a:p>
            <a:pPr marL="0" indent="0">
              <a:buNone/>
            </a:pPr>
            <a:r>
              <a:rPr lang="en-US" dirty="0"/>
              <a:t>X=-5;</a:t>
            </a:r>
          </a:p>
          <a:p>
            <a:pPr marL="0" indent="0">
              <a:buNone/>
            </a:pPr>
            <a:r>
              <a:rPr lang="en-US" dirty="0"/>
              <a:t>Y=6;</a:t>
            </a:r>
          </a:p>
          <a:p>
            <a:pPr marL="0" indent="0">
              <a:buNone/>
            </a:pPr>
            <a:r>
              <a:rPr lang="en-US" dirty="0"/>
              <a:t>#100;</a:t>
            </a:r>
          </a:p>
          <a:p>
            <a:pPr marL="0" indent="0">
              <a:buNone/>
            </a:pPr>
            <a:r>
              <a:rPr lang="en-US" dirty="0"/>
              <a:t>X=-6;</a:t>
            </a:r>
          </a:p>
          <a:p>
            <a:pPr marL="0" indent="0">
              <a:buNone/>
            </a:pPr>
            <a:r>
              <a:rPr lang="en-US" dirty="0"/>
              <a:t>Y=5;</a:t>
            </a:r>
          </a:p>
          <a:p>
            <a:pPr marL="0" indent="0">
              <a:buNone/>
            </a:pPr>
            <a:r>
              <a:rPr lang="en-US" dirty="0"/>
              <a:t>#100;</a:t>
            </a:r>
          </a:p>
          <a:p>
            <a:pPr marL="0" indent="0">
              <a:buNone/>
            </a:pPr>
            <a:r>
              <a:rPr lang="en-US" dirty="0"/>
              <a:t>X=-5;</a:t>
            </a:r>
          </a:p>
          <a:p>
            <a:pPr marL="0" indent="0">
              <a:buNone/>
            </a:pPr>
            <a:r>
              <a:rPr lang="en-US" dirty="0"/>
              <a:t>Y=-6;</a:t>
            </a:r>
          </a:p>
          <a:p>
            <a:pPr marL="0" indent="0">
              <a:buNone/>
            </a:pPr>
            <a:r>
              <a:rPr lang="en-US" dirty="0"/>
              <a:t>#100;	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5927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2E9E-BD3D-4D8F-BDB8-0DD10509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86E1D-8091-4D34-90DF-B7FB16CF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2229644"/>
            <a:ext cx="7943850" cy="3543300"/>
          </a:xfrm>
        </p:spPr>
      </p:pic>
    </p:spTree>
    <p:extLst>
      <p:ext uri="{BB962C8B-B14F-4D97-AF65-F5344CB8AC3E}">
        <p14:creationId xmlns:p14="http://schemas.microsoft.com/office/powerpoint/2010/main" val="61202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69B6-96D6-4784-818F-41094BB9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07FC-5B1F-4A64-9667-58530BB5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multiplication algorithm using Verilog</a:t>
            </a:r>
          </a:p>
        </p:txBody>
      </p:sp>
    </p:spTree>
    <p:extLst>
      <p:ext uri="{BB962C8B-B14F-4D97-AF65-F5344CB8AC3E}">
        <p14:creationId xmlns:p14="http://schemas.microsoft.com/office/powerpoint/2010/main" val="95462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BBCF-DDCD-485F-BE72-4C2BF303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F9FD-83B4-4689-AEDC-554AB2BF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multiplication </a:t>
            </a:r>
          </a:p>
          <a:p>
            <a:r>
              <a:rPr lang="en-US" dirty="0"/>
              <a:t>Booth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4992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B218-8F6F-4131-B12E-80301A20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0"/>
            <a:ext cx="10515600" cy="1325563"/>
          </a:xfrm>
        </p:spPr>
        <p:txBody>
          <a:bodyPr/>
          <a:lstStyle/>
          <a:p>
            <a:r>
              <a:rPr lang="en-US" dirty="0"/>
              <a:t>Flowchart for unsigned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57F84-AC43-4BBE-9E75-97ECB96EF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116" y="1073003"/>
            <a:ext cx="4851334" cy="5616184"/>
          </a:xfrm>
        </p:spPr>
      </p:pic>
    </p:spTree>
    <p:extLst>
      <p:ext uri="{BB962C8B-B14F-4D97-AF65-F5344CB8AC3E}">
        <p14:creationId xmlns:p14="http://schemas.microsoft.com/office/powerpoint/2010/main" val="38177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D61B-87EC-46B7-9A35-48B3F06D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4DF8-1D59-4006-865B-C21FF7D2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3" y="1459864"/>
            <a:ext cx="11802792" cy="4870597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unsignedmultiplication</a:t>
            </a:r>
            <a:r>
              <a:rPr lang="en-US" dirty="0"/>
              <a:t>(M,Q,P);</a:t>
            </a:r>
          </a:p>
          <a:p>
            <a:pPr marL="0" indent="0">
              <a:buNone/>
            </a:pPr>
            <a:r>
              <a:rPr lang="en-US" dirty="0"/>
              <a:t>	 input[3:0] M; </a:t>
            </a:r>
          </a:p>
          <a:p>
            <a:pPr marL="0" indent="0">
              <a:buNone/>
            </a:pPr>
            <a:r>
              <a:rPr lang="en-US" dirty="0"/>
              <a:t>	 input[3:0] Q;</a:t>
            </a:r>
          </a:p>
          <a:p>
            <a:pPr marL="0" indent="0">
              <a:buNone/>
            </a:pPr>
            <a:r>
              <a:rPr lang="en-US" dirty="0"/>
              <a:t>	 output [7:0] P;</a:t>
            </a:r>
          </a:p>
          <a:p>
            <a:pPr marL="0" indent="0">
              <a:buNone/>
            </a:pPr>
            <a:r>
              <a:rPr lang="en-US" dirty="0"/>
              <a:t>	 reg [7:0] P;</a:t>
            </a:r>
          </a:p>
          <a:p>
            <a:pPr marL="0" indent="0">
              <a:buNone/>
            </a:pPr>
            <a:r>
              <a:rPr lang="en-US" dirty="0"/>
              <a:t>	 reg Q0;</a:t>
            </a:r>
          </a:p>
          <a:p>
            <a:pPr marL="0" indent="0">
              <a:buNone/>
            </a:pPr>
            <a:r>
              <a:rPr lang="en-US" dirty="0"/>
              <a:t>integer count;</a:t>
            </a:r>
          </a:p>
          <a:p>
            <a:pPr marL="0" indent="0">
              <a:buNone/>
            </a:pPr>
            <a:r>
              <a:rPr lang="en-US" dirty="0"/>
              <a:t>always @(M,Q)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P[7:4]=4'b0;</a:t>
            </a:r>
          </a:p>
          <a:p>
            <a:pPr marL="0" indent="0">
              <a:buNone/>
            </a:pPr>
            <a:r>
              <a:rPr lang="en-US" dirty="0"/>
              <a:t>P[3:0]=Q;</a:t>
            </a:r>
          </a:p>
          <a:p>
            <a:pPr marL="0" indent="0">
              <a:buNone/>
            </a:pPr>
            <a:r>
              <a:rPr lang="en-US" dirty="0"/>
              <a:t>for(count=0; count &lt; 4; count=count+1)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case (P[0])</a:t>
            </a:r>
          </a:p>
          <a:p>
            <a:pPr marL="0" indent="0">
              <a:buNone/>
            </a:pPr>
            <a:r>
              <a:rPr lang="en-US" dirty="0"/>
              <a:t>1: P[7:4]=P[7:4]+M;</a:t>
            </a:r>
          </a:p>
          <a:p>
            <a:pPr marL="0" indent="0">
              <a:buNone/>
            </a:pPr>
            <a:r>
              <a:rPr lang="en-US" dirty="0"/>
              <a:t>default : begin end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endcase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P=P&gt;&gt;1;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EC0A-76C7-4677-937B-9EB7BC3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6D8E-F868-47D9-9B22-F0EFFA3A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numCol="2"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initial begin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</a:p>
          <a:p>
            <a:pPr marL="0" indent="0" algn="just">
              <a:buNone/>
            </a:pPr>
            <a:r>
              <a:rPr lang="en-US" sz="2000" dirty="0"/>
              <a:t>		M = 0;</a:t>
            </a:r>
          </a:p>
          <a:p>
            <a:pPr marL="0" indent="0" algn="just">
              <a:buNone/>
            </a:pPr>
            <a:r>
              <a:rPr lang="en-US" sz="2000" dirty="0"/>
              <a:t>		Q = 0;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	// Wait 100 ns for global reset to finish</a:t>
            </a:r>
          </a:p>
          <a:p>
            <a:pPr marL="0" indent="0" algn="just">
              <a:buNone/>
            </a:pPr>
            <a:r>
              <a:rPr lang="en-US" sz="2000" dirty="0"/>
              <a:t>		#100;</a:t>
            </a:r>
          </a:p>
          <a:p>
            <a:pPr marL="1828800" lvl="4" indent="0" algn="just">
              <a:buNone/>
            </a:pPr>
            <a:r>
              <a:rPr lang="en-US" sz="2000" dirty="0"/>
              <a:t>  M=1;</a:t>
            </a:r>
          </a:p>
          <a:p>
            <a:pPr marL="1828800" lvl="4" indent="0" algn="just">
              <a:buNone/>
            </a:pPr>
            <a:r>
              <a:rPr lang="en-US" sz="2000" dirty="0"/>
              <a:t>Q=2;</a:t>
            </a:r>
          </a:p>
          <a:p>
            <a:pPr marL="1828800" lvl="4" indent="0" algn="just">
              <a:buNone/>
            </a:pPr>
            <a:r>
              <a:rPr lang="en-US" sz="2000" dirty="0"/>
              <a:t>#100;</a:t>
            </a:r>
          </a:p>
          <a:p>
            <a:pPr marL="1828800" lvl="4" indent="0" algn="just">
              <a:buNone/>
            </a:pPr>
            <a:r>
              <a:rPr lang="en-US" sz="2000" dirty="0"/>
              <a:t>M=4;</a:t>
            </a:r>
          </a:p>
          <a:p>
            <a:pPr marL="1828800" lvl="4" indent="0" algn="just">
              <a:buNone/>
            </a:pPr>
            <a:r>
              <a:rPr lang="en-US" sz="2000" dirty="0"/>
              <a:t>Q=3;</a:t>
            </a:r>
          </a:p>
          <a:p>
            <a:pPr marL="1828800" lvl="4" indent="0" algn="just">
              <a:buNone/>
            </a:pPr>
            <a:r>
              <a:rPr lang="en-US" sz="2000" dirty="0"/>
              <a:t>#100;		</a:t>
            </a:r>
          </a:p>
          <a:p>
            <a:pPr marL="0" indent="0" algn="just">
              <a:buNone/>
            </a:pPr>
            <a:r>
              <a:rPr lang="en-US" sz="2000" dirty="0"/>
              <a:t>		// Add stimulus here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end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29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1845-2428-49B0-9920-63E26360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44AB2-6E44-4064-A817-DBC46F4D2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693" y="1789808"/>
            <a:ext cx="8162925" cy="4029075"/>
          </a:xfrm>
        </p:spPr>
      </p:pic>
    </p:spTree>
    <p:extLst>
      <p:ext uri="{BB962C8B-B14F-4D97-AF65-F5344CB8AC3E}">
        <p14:creationId xmlns:p14="http://schemas.microsoft.com/office/powerpoint/2010/main" val="216302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AC63-3F1A-4E93-BD1A-95470317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FB1F4-AA0D-4606-BC03-7C9B5966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602" y="1690688"/>
            <a:ext cx="6920090" cy="4351338"/>
          </a:xfrm>
        </p:spPr>
      </p:pic>
    </p:spTree>
    <p:extLst>
      <p:ext uri="{BB962C8B-B14F-4D97-AF65-F5344CB8AC3E}">
        <p14:creationId xmlns:p14="http://schemas.microsoft.com/office/powerpoint/2010/main" val="49030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F44E-94ED-4826-BE2D-6EF86DB6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4" y="18255"/>
            <a:ext cx="10515600" cy="1325563"/>
          </a:xfrm>
        </p:spPr>
        <p:txBody>
          <a:bodyPr/>
          <a:lstStyle/>
          <a:p>
            <a:r>
              <a:rPr lang="en-US" dirty="0"/>
              <a:t>Verilog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984D-7B58-4E22-8609-DA6E61C1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24" y="1112654"/>
            <a:ext cx="10737167" cy="558641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BoothMulti</a:t>
            </a:r>
            <a:r>
              <a:rPr lang="en-US" dirty="0"/>
              <a:t>(X, Y, Z);</a:t>
            </a:r>
          </a:p>
          <a:p>
            <a:pPr marL="0" indent="0">
              <a:buNone/>
            </a:pPr>
            <a:r>
              <a:rPr lang="en-US" dirty="0"/>
              <a:t>      input signed [3:0] X, Y;</a:t>
            </a:r>
          </a:p>
          <a:p>
            <a:pPr marL="0" indent="0">
              <a:buNone/>
            </a:pPr>
            <a:r>
              <a:rPr lang="en-US" dirty="0"/>
              <a:t>       output signed [7:0] Z;</a:t>
            </a:r>
          </a:p>
          <a:p>
            <a:pPr marL="0" indent="0">
              <a:buNone/>
            </a:pPr>
            <a:r>
              <a:rPr lang="en-US" dirty="0"/>
              <a:t>       reg signed [7:0] Z;</a:t>
            </a:r>
          </a:p>
          <a:p>
            <a:pPr marL="0" indent="0">
              <a:buNone/>
            </a:pPr>
            <a:r>
              <a:rPr lang="en-US" dirty="0"/>
              <a:t>       reg  [1:0] temp;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reg E1;</a:t>
            </a:r>
          </a:p>
          <a:p>
            <a:pPr marL="0" indent="0">
              <a:buNone/>
            </a:pPr>
            <a:r>
              <a:rPr lang="en-US" dirty="0"/>
              <a:t>       reg signed [3:0] Y1;</a:t>
            </a:r>
          </a:p>
          <a:p>
            <a:pPr marL="0" indent="0">
              <a:buNone/>
            </a:pPr>
            <a:r>
              <a:rPr lang="en-US" dirty="0"/>
              <a:t>       always @ (X, Y)</a:t>
            </a:r>
          </a:p>
          <a:p>
            <a:pPr marL="0" indent="0">
              <a:buNone/>
            </a:pPr>
            <a:r>
              <a:rPr lang="en-US" dirty="0"/>
              <a:t>       begin</a:t>
            </a:r>
          </a:p>
          <a:p>
            <a:pPr marL="0" indent="0">
              <a:buNone/>
            </a:pPr>
            <a:r>
              <a:rPr lang="en-US" dirty="0"/>
              <a:t>       Z</a:t>
            </a:r>
            <a:r>
              <a:rPr lang="en-US"/>
              <a:t>[7:4] </a:t>
            </a:r>
            <a:r>
              <a:rPr lang="en-US" dirty="0"/>
              <a:t>= 4'd0;</a:t>
            </a:r>
          </a:p>
          <a:p>
            <a:pPr marL="0" indent="0">
              <a:buNone/>
            </a:pPr>
            <a:r>
              <a:rPr lang="en-US" dirty="0"/>
              <a:t>		 Z[3:0]=X;</a:t>
            </a:r>
          </a:p>
          <a:p>
            <a:pPr marL="0" indent="0">
              <a:buNone/>
            </a:pPr>
            <a:r>
              <a:rPr lang="en-US" dirty="0"/>
              <a:t>       E1 = 1'd0;</a:t>
            </a:r>
          </a:p>
          <a:p>
            <a:pPr marL="0" indent="0">
              <a:buNone/>
            </a:pPr>
            <a:r>
              <a:rPr lang="en-US" dirty="0"/>
              <a:t>		 Y1 = - Y;</a:t>
            </a:r>
          </a:p>
          <a:p>
            <a:pPr marL="0" indent="0">
              <a:buNone/>
            </a:pPr>
            <a:r>
              <a:rPr lang="en-US" dirty="0"/>
              <a:t>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4;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+ 1)</a:t>
            </a:r>
          </a:p>
          <a:p>
            <a:pPr marL="0" indent="0">
              <a:buNone/>
            </a:pPr>
            <a:r>
              <a:rPr lang="en-US" dirty="0"/>
              <a:t>       begin</a:t>
            </a:r>
          </a:p>
          <a:p>
            <a:pPr marL="0" indent="0">
              <a:buNone/>
            </a:pPr>
            <a:r>
              <a:rPr lang="en-US" dirty="0"/>
              <a:t>       temp = {X[</a:t>
            </a:r>
            <a:r>
              <a:rPr lang="en-US" dirty="0" err="1"/>
              <a:t>i</a:t>
            </a:r>
            <a:r>
              <a:rPr lang="en-US" dirty="0"/>
              <a:t>], E1};</a:t>
            </a:r>
          </a:p>
          <a:p>
            <a:pPr marL="0" indent="0">
              <a:buNone/>
            </a:pPr>
            <a:r>
              <a:rPr lang="en-US" dirty="0"/>
              <a:t>  case (temp)</a:t>
            </a:r>
          </a:p>
          <a:p>
            <a:pPr marL="0" indent="0">
              <a:buNone/>
            </a:pPr>
            <a:r>
              <a:rPr lang="en-US" dirty="0"/>
              <a:t>       2'd2 : Z [7 : 4] = Z [7 : 4] + Y1;</a:t>
            </a:r>
          </a:p>
          <a:p>
            <a:pPr marL="0" indent="0">
              <a:buNone/>
            </a:pPr>
            <a:r>
              <a:rPr lang="en-US" dirty="0"/>
              <a:t>       2'd1 : Z [7 : 4] = Z [7 : 4] + Y;</a:t>
            </a:r>
          </a:p>
          <a:p>
            <a:pPr marL="0" indent="0">
              <a:buNone/>
            </a:pPr>
            <a:r>
              <a:rPr lang="en-US" dirty="0"/>
              <a:t>       default : begin end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endcase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Z = Z &gt;&gt; 1;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Z[7] = Z[6];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E1 = X[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end</a:t>
            </a:r>
          </a:p>
          <a:p>
            <a:pPr marL="0" indent="0">
              <a:buNone/>
            </a:pPr>
            <a:r>
              <a:rPr lang="en-US" dirty="0"/>
              <a:t>			 </a:t>
            </a:r>
          </a:p>
          <a:p>
            <a:pPr marL="0" indent="0">
              <a:buNone/>
            </a:pPr>
            <a:r>
              <a:rPr lang="en-US" dirty="0"/>
              <a:t>       end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CD138852E56498CDE64F49661682D" ma:contentTypeVersion="6" ma:contentTypeDescription="Create a new document." ma:contentTypeScope="" ma:versionID="225a257cb0ac6d0c618ad6fec51d8447">
  <xsd:schema xmlns:xsd="http://www.w3.org/2001/XMLSchema" xmlns:xs="http://www.w3.org/2001/XMLSchema" xmlns:p="http://schemas.microsoft.com/office/2006/metadata/properties" xmlns:ns2="edcfd1dd-b10c-466f-9109-affaa0022119" xmlns:ns3="dcf32e43-888f-4d1b-b6c6-e356d69fa1c0" targetNamespace="http://schemas.microsoft.com/office/2006/metadata/properties" ma:root="true" ma:fieldsID="55c5038e932620e9233637a9b8f8a3c6" ns2:_="" ns3:_="">
    <xsd:import namespace="edcfd1dd-b10c-466f-9109-affaa0022119"/>
    <xsd:import namespace="dcf32e43-888f-4d1b-b6c6-e356d69f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fd1dd-b10c-466f-9109-affaa0022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32e43-888f-4d1b-b6c6-e356d69f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3B9CA1-188F-4D51-8AC0-EFCCF0186C23}"/>
</file>

<file path=customXml/itemProps2.xml><?xml version="1.0" encoding="utf-8"?>
<ds:datastoreItem xmlns:ds="http://schemas.openxmlformats.org/officeDocument/2006/customXml" ds:itemID="{56BBC100-E11A-4116-9DD6-03C54F4A9434}"/>
</file>

<file path=customXml/itemProps3.xml><?xml version="1.0" encoding="utf-8"?>
<ds:datastoreItem xmlns:ds="http://schemas.openxmlformats.org/officeDocument/2006/customXml" ds:itemID="{0ABEB478-6228-49C4-AE16-081ED8071E7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487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Multiplication</vt:lpstr>
      <vt:lpstr>Objective</vt:lpstr>
      <vt:lpstr>Theory</vt:lpstr>
      <vt:lpstr>Flowchart for unsigned multiplication</vt:lpstr>
      <vt:lpstr>Code</vt:lpstr>
      <vt:lpstr>Test fixture</vt:lpstr>
      <vt:lpstr>simulation</vt:lpstr>
      <vt:lpstr>Booth Multiplication</vt:lpstr>
      <vt:lpstr>Verilog code</vt:lpstr>
      <vt:lpstr>Test fixture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dc:creator>Shiva Raj Luitel</dc:creator>
  <cp:lastModifiedBy>Shiva Raj Luitel</cp:lastModifiedBy>
  <cp:revision>13</cp:revision>
  <dcterms:created xsi:type="dcterms:W3CDTF">2021-08-05T01:22:53Z</dcterms:created>
  <dcterms:modified xsi:type="dcterms:W3CDTF">2021-08-10T10:29:22Z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0x010100381CD138852E56498CDE64F49661682D</vt:lpwstr>
  </property>
</Properties>
</file>