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9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299" r:id="rId4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E8751-C663-4E73-BCFF-CE1E008D73A8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F2658-5BE3-42C2-8937-32DB9BD78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1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2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5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1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6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20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61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87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78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6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04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1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6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05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36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44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7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896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25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3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825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5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27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36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036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81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59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7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065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888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09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4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2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621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66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22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5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2658-5BE3-42C2-8937-32DB9BD78D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10B9-A6DD-4FF3-A907-32F427314FB7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5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0A82-F4C7-4C66-B56E-03617EF7FD85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D648-4BCE-418A-BE0D-DAD1C07D64EC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2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4E36-00D2-4D3C-9AB0-5B4392B761DE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2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E9F19-C683-41A6-8BE4-0D6A08BC2594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7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B7A0-BB57-4AEB-B7A6-3FD55B61D4EA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ECBE-584B-4071-A9B5-912516394FBF}" type="datetime1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77398-EC0D-41C5-88EA-3F614ACD2BAE}" type="datetime1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5A042-888D-44CA-8F7D-29DB86456505}" type="datetime1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CE18-BD23-443A-B93A-65A42F4B7EDA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FF5F-0F1B-4CE4-95A2-A34DEFC63855}" type="datetime1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5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662C4-C9DD-46C8-926D-16F856904FB7}" type="datetime1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2DF4-C43E-4551-87FC-E1141EE83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tsolutionstuff.com/post/how-to-install-bootstrap-5-in-laravel-10example.html" TargetMode="External"/><Relationship Id="rId4" Type="http://schemas.openxmlformats.org/officeDocument/2006/relationships/hyperlink" Target="https://dcreations.es/blog/laravel/como-hacer-login-en-larave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6814-0346-43B7-9572-6DB7FC43B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94857"/>
            <a:ext cx="7772400" cy="2387600"/>
          </a:xfrm>
        </p:spPr>
        <p:txBody>
          <a:bodyPr/>
          <a:lstStyle/>
          <a:p>
            <a:r>
              <a:rPr lang="en-US" dirty="0"/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C3692-8B6E-4DB8-8C6B-2628E9A1D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74532"/>
            <a:ext cx="6858000" cy="1655762"/>
          </a:xfrm>
        </p:spPr>
        <p:txBody>
          <a:bodyPr/>
          <a:lstStyle/>
          <a:p>
            <a:r>
              <a:rPr lang="en-US" dirty="0"/>
              <a:t>Framework PHP</a:t>
            </a:r>
          </a:p>
        </p:txBody>
      </p:sp>
      <p:pic>
        <p:nvPicPr>
          <p:cNvPr id="1028" name="Picture 4" descr="Laravel Logo PNG vector in SVG, PDF, AI, CDR format">
            <a:extLst>
              <a:ext uri="{FF2B5EF4-FFF2-40B4-BE49-F238E27FC236}">
                <a16:creationId xmlns:a16="http://schemas.microsoft.com/office/drawing/2014/main" id="{6F65D32F-BE1C-46F5-B39F-E03BB5D71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354" y="1044166"/>
            <a:ext cx="2396683" cy="179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5501A-10F5-43BF-A1F1-DB4A39AC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94D3-6F13-45A3-8CA9-0846283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{Código </a:t>
            </a:r>
            <a:r>
              <a:rPr lang="en-US" dirty="0" err="1"/>
              <a:t>inicial</a:t>
            </a:r>
            <a:r>
              <a:rPr lang="en-US" dirty="0"/>
              <a:t>}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803BD7-D19A-4FAB-96FB-F37DC7C54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63257" y="2401293"/>
            <a:ext cx="4217486" cy="37915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17E8-424A-4FCE-BAA7-75F711B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20DBC-6287-4912-B5E5-D033D6607C53}"/>
              </a:ext>
            </a:extLst>
          </p:cNvPr>
          <p:cNvSpPr txBox="1"/>
          <p:nvPr/>
        </p:nvSpPr>
        <p:spPr>
          <a:xfrm>
            <a:off x="918211" y="1765552"/>
            <a:ext cx="730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examples-PHP\code\laravel\</a:t>
            </a:r>
            <a:r>
              <a:rPr lang="en-US" dirty="0">
                <a:solidFill>
                  <a:srgbClr val="FF0000"/>
                </a:solidFill>
              </a:rPr>
              <a:t>project_0\resources\views\welcome.blade.php</a:t>
            </a:r>
          </a:p>
        </p:txBody>
      </p:sp>
    </p:spTree>
    <p:extLst>
      <p:ext uri="{BB962C8B-B14F-4D97-AF65-F5344CB8AC3E}">
        <p14:creationId xmlns:p14="http://schemas.microsoft.com/office/powerpoint/2010/main" val="261772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94D3-6F13-45A3-8CA9-0846283E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{Código </a:t>
            </a:r>
            <a:r>
              <a:rPr lang="en-US" dirty="0" err="1"/>
              <a:t>inicial</a:t>
            </a: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17E8-424A-4FCE-BAA7-75F711B7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20DBC-6287-4912-B5E5-D033D6607C53}"/>
              </a:ext>
            </a:extLst>
          </p:cNvPr>
          <p:cNvSpPr txBox="1"/>
          <p:nvPr/>
        </p:nvSpPr>
        <p:spPr>
          <a:xfrm>
            <a:off x="918211" y="1765552"/>
            <a:ext cx="700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examples-PHP\code\laravel\</a:t>
            </a:r>
            <a:r>
              <a:rPr lang="en-US" dirty="0">
                <a:solidFill>
                  <a:srgbClr val="FF0000"/>
                </a:solidFill>
              </a:rPr>
              <a:t>project_0\resources\views\</a:t>
            </a:r>
            <a:r>
              <a:rPr lang="en-US" dirty="0" err="1">
                <a:solidFill>
                  <a:srgbClr val="FF0000"/>
                </a:solidFill>
              </a:rPr>
              <a:t>home.blade.php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64B71-F4B3-4AA6-92A0-FE7817A98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545349"/>
            <a:ext cx="7886700" cy="29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60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FD6-8836-4933-9219-0B5828A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{Código </a:t>
            </a:r>
            <a:r>
              <a:rPr lang="en-US" dirty="0" err="1"/>
              <a:t>inicial</a:t>
            </a:r>
            <a:r>
              <a:rPr lang="en-US" dirty="0"/>
              <a:t>}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D1025-C411-4778-B661-06A7BDA89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751" y="1849480"/>
            <a:ext cx="4183249" cy="29451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3F60-4916-45AF-AC6A-C6267BDC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24AB25-DD24-4A19-B97D-7B75E4D91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49480"/>
            <a:ext cx="4054292" cy="2945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2D832-385E-48EB-91C4-56E96AE72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155" y="5026254"/>
            <a:ext cx="314368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45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FD6-8836-4933-9219-0B5828A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{¿</a:t>
            </a:r>
            <a:r>
              <a:rPr lang="en-US" dirty="0" err="1"/>
              <a:t>Qué</a:t>
            </a:r>
            <a:r>
              <a:rPr lang="en-US" dirty="0"/>
              <a:t> es artisan?}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3F60-4916-45AF-AC6A-C6267BDC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8EA00C-1F9B-4380-8F2F-353070CF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La interfaz de línea de comandos de Laravel.</a:t>
            </a:r>
          </a:p>
          <a:p>
            <a:pPr algn="just"/>
            <a:r>
              <a:rPr lang="es-ES" dirty="0" err="1"/>
              <a:t>Artisan</a:t>
            </a:r>
            <a:r>
              <a:rPr lang="es-ES" dirty="0"/>
              <a:t> está basado en el componente </a:t>
            </a:r>
            <a:r>
              <a:rPr lang="es-ES" dirty="0" err="1"/>
              <a:t>Console</a:t>
            </a:r>
            <a:r>
              <a:rPr lang="es-ES" dirty="0"/>
              <a:t> de </a:t>
            </a:r>
            <a:r>
              <a:rPr lang="es-ES" dirty="0" err="1"/>
              <a:t>Symfony</a:t>
            </a:r>
            <a:r>
              <a:rPr lang="es-ES" dirty="0"/>
              <a:t> y nos ofrece un conjunto de comandos que nos pueden ayudar a realizar diferentes tareas durante el desarrollo e incluso cuando la aplicación se encuentra en producción.</a:t>
            </a:r>
          </a:p>
          <a:p>
            <a:pPr algn="just"/>
            <a:r>
              <a:rPr lang="es-ES" dirty="0"/>
              <a:t>Para conocer el listado completo de los comandos disponibles ejecutamos en consola, en el directorio raíz de un proyecto de Laravel: </a:t>
            </a:r>
            <a:r>
              <a:rPr lang="es-ES" b="1" i="1" dirty="0" err="1"/>
              <a:t>php</a:t>
            </a:r>
            <a:r>
              <a:rPr lang="es-ES" b="1" i="1" dirty="0"/>
              <a:t> </a:t>
            </a:r>
            <a:r>
              <a:rPr lang="es-ES" b="1" i="1" dirty="0" err="1"/>
              <a:t>artisan</a:t>
            </a:r>
            <a:r>
              <a:rPr lang="es-ES" b="1" i="1" dirty="0"/>
              <a:t> </a:t>
            </a:r>
            <a:r>
              <a:rPr lang="es-ES" b="1" i="1" dirty="0" err="1"/>
              <a:t>list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7446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FD6-8836-4933-9219-0B5828A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{¿</a:t>
            </a:r>
            <a:r>
              <a:rPr lang="en-US" dirty="0" err="1"/>
              <a:t>Qué</a:t>
            </a:r>
            <a:r>
              <a:rPr lang="en-US" dirty="0"/>
              <a:t> es artisan?}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3F60-4916-45AF-AC6A-C6267BDC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F4D94F-2468-4E1E-9519-C61842815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690689"/>
            <a:ext cx="7886700" cy="269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FAEAC4-6AA0-4218-B005-5D6CB36E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467901"/>
            <a:ext cx="7886700" cy="18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FD6-8836-4933-9219-0B5828A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{¿</a:t>
            </a:r>
            <a:r>
              <a:rPr lang="en-US" dirty="0" err="1"/>
              <a:t>Qué</a:t>
            </a:r>
            <a:r>
              <a:rPr lang="en-US" dirty="0"/>
              <a:t> es artisan?}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3F60-4916-45AF-AC6A-C6267BDC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CEF32A-1D4A-4C79-B9F1-BE4E22DF5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015531"/>
            <a:ext cx="7886700" cy="724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B1B3DB-F745-43FF-95EC-F403A391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06" y="3065312"/>
            <a:ext cx="7424387" cy="31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7AB5-7570-4AEE-B3CB-5DE56EAF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087A-45ED-40AD-AD61-10A7E8B5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Todos los archivos de configuración para el </a:t>
            </a:r>
            <a:r>
              <a:rPr lang="es-MX" dirty="0" err="1"/>
              <a:t>framework</a:t>
            </a:r>
            <a:r>
              <a:rPr lang="es-MX" dirty="0"/>
              <a:t> Laravel se almacenan en el directorio </a:t>
            </a:r>
            <a:r>
              <a:rPr lang="es-MX" i="1" u="sng" dirty="0" err="1"/>
              <a:t>config</a:t>
            </a:r>
            <a:r>
              <a:rPr lang="es-MX" dirty="0"/>
              <a:t>. Cada opción está documentada.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2F1FF-8739-468C-9FDB-55A526CC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3C97C-C488-4AE6-ACA5-65DBA4B1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53" y="3025260"/>
            <a:ext cx="658269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9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7AB5-7570-4AEE-B3CB-5DE56EAF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del proyecto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2F1FF-8739-468C-9FDB-55A526CC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17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49E298-D25A-4608-AF2D-F3F0885C7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3146249"/>
            <a:ext cx="7886700" cy="2862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CB9FC-BFCA-41A9-AB47-69BEEA32DE46}"/>
              </a:ext>
            </a:extLst>
          </p:cNvPr>
          <p:cNvSpPr txBox="1"/>
          <p:nvPr/>
        </p:nvSpPr>
        <p:spPr>
          <a:xfrm>
            <a:off x="3533093" y="2218414"/>
            <a:ext cx="2077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err="1"/>
              <a:t>php</a:t>
            </a:r>
            <a:r>
              <a:rPr lang="es-MX" sz="2000" b="1" dirty="0"/>
              <a:t> </a:t>
            </a:r>
            <a:r>
              <a:rPr lang="es-MX" sz="2000" b="1" dirty="0" err="1"/>
              <a:t>artisan</a:t>
            </a:r>
            <a:r>
              <a:rPr lang="es-MX" sz="2000" b="1" dirty="0"/>
              <a:t> </a:t>
            </a:r>
            <a:r>
              <a:rPr lang="es-MX" sz="2000" b="1" dirty="0" err="1"/>
              <a:t>about</a:t>
            </a:r>
            <a:endParaRPr lang="es-MX" sz="2000" b="1" dirty="0"/>
          </a:p>
        </p:txBody>
      </p:sp>
    </p:spTree>
    <p:extLst>
      <p:ext uri="{BB962C8B-B14F-4D97-AF65-F5344CB8AC3E}">
        <p14:creationId xmlns:p14="http://schemas.microsoft.com/office/powerpoint/2010/main" val="273624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0174-3C71-4294-B632-50B4A36F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del entorno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E45E-40CA-47DD-B742-DA2FBDB7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Laravel utiliza la librería PHP </a:t>
            </a:r>
            <a:r>
              <a:rPr lang="es-MX" dirty="0" err="1"/>
              <a:t>DotEnv</a:t>
            </a:r>
            <a:r>
              <a:rPr lang="es-MX" dirty="0"/>
              <a:t>. En una nueva instalación de Laravel, el directorio raíz de su aplicación contendrá un archivo .</a:t>
            </a:r>
            <a:r>
              <a:rPr lang="es-MX" dirty="0" err="1"/>
              <a:t>env.example</a:t>
            </a:r>
            <a:r>
              <a:rPr lang="es-MX" dirty="0"/>
              <a:t> que define muchas variables de entorno comunes. </a:t>
            </a:r>
          </a:p>
          <a:p>
            <a:pPr algn="just"/>
            <a:r>
              <a:rPr lang="es-MX" dirty="0"/>
              <a:t>Durante el proceso de instalación de Laravel, este archivo se copiará automáticamente a .</a:t>
            </a:r>
            <a:r>
              <a:rPr lang="es-MX" dirty="0" err="1"/>
              <a:t>env</a:t>
            </a:r>
            <a:r>
              <a:rPr lang="es-MX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7C850-9A81-48AF-B593-AE626F44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8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0174-3C71-4294-B632-50B4A36F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del entorno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E45E-40CA-47DD-B742-DA2FBDB7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El archivo .</a:t>
            </a:r>
            <a:r>
              <a:rPr lang="es-MX" dirty="0" err="1"/>
              <a:t>env</a:t>
            </a:r>
            <a:r>
              <a:rPr lang="es-MX" dirty="0"/>
              <a:t> por defecto de Laravel contiene algunos valores de configuración comunes que pueden diferir en función de si la aplicación se ejecuta localmente o en un servidor web de producción. Estos valores se recuperan de varios archivos de configuración de Laravel dentro del directorio </a:t>
            </a:r>
            <a:r>
              <a:rPr lang="es-MX" dirty="0" err="1"/>
              <a:t>config</a:t>
            </a:r>
            <a:r>
              <a:rPr lang="es-MX" dirty="0"/>
              <a:t> utilizando la función </a:t>
            </a:r>
            <a:r>
              <a:rPr lang="es-MX" dirty="0" err="1"/>
              <a:t>env</a:t>
            </a:r>
            <a:r>
              <a:rPr lang="es-MX" dirty="0"/>
              <a:t> de Laravel.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7C850-9A81-48AF-B593-AE626F44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8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3FBE-3A65-4A62-9B21-71FA40CD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1D7B-CB49-4E40-8A09-89AE0E03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Es un marco de desarrollo utilizado para crear sitios y aplicaciones web. El creador de Laravel, Taylor </a:t>
            </a:r>
            <a:r>
              <a:rPr lang="es-ES" dirty="0" err="1"/>
              <a:t>Otwell</a:t>
            </a:r>
            <a:r>
              <a:rPr lang="es-ES" dirty="0"/>
              <a:t>, lanzó su versión Beta el 9 de junio de 2011.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Laravel 10 = publicado en febrero de 2023.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El lanzamiento de Laravel 11 está previsto para febrero de 2024.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0983-6875-4247-A67C-9AAE59A1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0174-3C71-4294-B632-50B4A36F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del entorno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7C850-9A81-48AF-B593-AE626F44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6D398-B1C1-483B-AE16-FFC476876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Su archivo .</a:t>
            </a:r>
            <a:r>
              <a:rPr lang="es-MX" dirty="0" err="1"/>
              <a:t>env</a:t>
            </a:r>
            <a:r>
              <a:rPr lang="es-MX" dirty="0"/>
              <a:t> no debe ser enviado al control de código fuente de la aplicación, ya que cada desarrollador / servidor que utilice la aplicación podría requerir una configuración de entorno diferente. </a:t>
            </a:r>
          </a:p>
          <a:p>
            <a:pPr algn="just"/>
            <a:r>
              <a:rPr lang="es-MX" dirty="0"/>
              <a:t>Además, esto supondría un riesgo de seguridad en el caso de que un intruso accediera a su repositorio de control de código fuente, ya que cualquier credencial sensible quedaría expuesta.</a:t>
            </a:r>
          </a:p>
        </p:txBody>
      </p:sp>
    </p:spTree>
    <p:extLst>
      <p:ext uri="{BB962C8B-B14F-4D97-AF65-F5344CB8AC3E}">
        <p14:creationId xmlns:p14="http://schemas.microsoft.com/office/powerpoint/2010/main" val="2999273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5BAA-C445-4517-93D3-79CC3107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del entorno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59A26-D03D-4E4B-9027-6462F86C4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9891" y="2438976"/>
            <a:ext cx="5144218" cy="31246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F9D1B-3245-4819-82F5-AA7E96C0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3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D066-2204-47FA-B989-A333487F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Creando la BD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75D9C-D351-4EA5-B8EF-2E1AF6FE4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337" y="2643792"/>
            <a:ext cx="6811326" cy="2715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96FF8-2D95-4BCA-915B-244DA993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E520F-F447-4169-A366-E4B8A79CBAD0}"/>
              </a:ext>
            </a:extLst>
          </p:cNvPr>
          <p:cNvSpPr/>
          <p:nvPr/>
        </p:nvSpPr>
        <p:spPr>
          <a:xfrm>
            <a:off x="811034" y="4174435"/>
            <a:ext cx="1256306" cy="2544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541D09-446B-425E-AA13-4B9982DBDFAC}"/>
              </a:ext>
            </a:extLst>
          </p:cNvPr>
          <p:cNvSpPr/>
          <p:nvPr/>
        </p:nvSpPr>
        <p:spPr>
          <a:xfrm>
            <a:off x="6203343" y="2313830"/>
            <a:ext cx="539364" cy="5844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488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D066-2204-47FA-B989-A333487F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Creando la BD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96FF8-2D95-4BCA-915B-244DA993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23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96CDE2-A208-4F57-BAD7-C5EC3442A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539638"/>
            <a:ext cx="7886700" cy="1594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1F4600-8D8F-4377-98E9-40CC0FB07FC5}"/>
              </a:ext>
            </a:extLst>
          </p:cNvPr>
          <p:cNvSpPr txBox="1"/>
          <p:nvPr/>
        </p:nvSpPr>
        <p:spPr>
          <a:xfrm>
            <a:off x="3229612" y="1620097"/>
            <a:ext cx="2684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err="1"/>
              <a:t>php</a:t>
            </a:r>
            <a:r>
              <a:rPr lang="es-MX" sz="2400" b="1" dirty="0"/>
              <a:t> </a:t>
            </a:r>
            <a:r>
              <a:rPr lang="es-MX" sz="2400" b="1" dirty="0" err="1"/>
              <a:t>artisan</a:t>
            </a:r>
            <a:r>
              <a:rPr lang="es-MX" sz="2400" b="1" dirty="0"/>
              <a:t> </a:t>
            </a:r>
            <a:r>
              <a:rPr lang="es-MX" sz="2400" b="1" dirty="0" err="1"/>
              <a:t>migrate</a:t>
            </a:r>
            <a:endParaRPr lang="es-MX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F06226-0914-43FF-8694-9E01BFEB7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390" y="4308190"/>
            <a:ext cx="4239217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980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FF2B-1415-411B-9478-075EBA91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Comprobar el </a:t>
            </a:r>
            <a:r>
              <a:rPr lang="es-MX" dirty="0" err="1"/>
              <a:t>Login</a:t>
            </a:r>
            <a:r>
              <a:rPr lang="es-MX" dirty="0"/>
              <a:t> en Laravel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61A7D-CFCB-416F-967D-4B8F85E4E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5264" y="1825625"/>
            <a:ext cx="7273471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0A3BC-5485-4167-BA1B-C25A80E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4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FF2B-1415-411B-9478-075EBA91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Comprobar el </a:t>
            </a:r>
            <a:r>
              <a:rPr lang="es-MX" dirty="0" err="1"/>
              <a:t>Login</a:t>
            </a:r>
            <a:r>
              <a:rPr lang="es-MX" dirty="0"/>
              <a:t> en Laravel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0A3BC-5485-4167-BA1B-C25A80E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D7A50-938D-48A7-A393-FEC6E0EE39A0}"/>
              </a:ext>
            </a:extLst>
          </p:cNvPr>
          <p:cNvSpPr txBox="1"/>
          <p:nvPr/>
        </p:nvSpPr>
        <p:spPr>
          <a:xfrm>
            <a:off x="3213294" y="3654188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err="1"/>
              <a:t>php</a:t>
            </a:r>
            <a:r>
              <a:rPr lang="es-MX" sz="2400" b="1" dirty="0"/>
              <a:t> </a:t>
            </a:r>
            <a:r>
              <a:rPr lang="es-MX" sz="2400" b="1" dirty="0" err="1"/>
              <a:t>artisan</a:t>
            </a:r>
            <a:r>
              <a:rPr lang="es-MX" sz="2400" b="1" dirty="0"/>
              <a:t> </a:t>
            </a:r>
            <a:r>
              <a:rPr lang="es-MX" sz="2400" b="1" dirty="0" err="1"/>
              <a:t>db:seed</a:t>
            </a:r>
            <a:endParaRPr lang="es-MX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14DD0-148A-42C7-B7EC-FF227AD3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294" y="4310461"/>
            <a:ext cx="5857412" cy="2045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8FECD6-86DD-40C1-95D3-E6196D782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75" y="5096139"/>
            <a:ext cx="4477375" cy="95263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7141538-123A-400C-B270-40A0ED060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00049" y="1738858"/>
            <a:ext cx="3943900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5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A742-E0E6-4A1C-8818-AD9334CE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err="1"/>
              <a:t>Bcrypt</a:t>
            </a:r>
            <a:r>
              <a:rPr lang="es-MX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8816-C449-4CF6-A292-6D241D25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err="1"/>
              <a:t>Bcrypt</a:t>
            </a:r>
            <a:r>
              <a:rPr lang="es-MX" dirty="0"/>
              <a:t> es una función de hash de contraseñas y derivación de claves para contraseñas basada en el cifrado </a:t>
            </a:r>
            <a:r>
              <a:rPr lang="es-MX" dirty="0" err="1"/>
              <a:t>Blowfish</a:t>
            </a:r>
            <a:r>
              <a:rPr lang="es-MX" dirty="0"/>
              <a:t>. Se supone que la función de derivación de claves es lenta, lo que dificulta la fuerza bruta de la contraseña. Tanto el sistema operativo OpenBSD como el software </a:t>
            </a:r>
            <a:r>
              <a:rPr lang="es-MX" dirty="0" err="1"/>
              <a:t>OpenSSH</a:t>
            </a:r>
            <a:r>
              <a:rPr lang="es-MX" dirty="0"/>
              <a:t> emplean este algoritmo hash.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236B-7DDA-4AEA-A00F-925BAF27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8F0D-A5FE-4183-A419-986CD86F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Controlador para la Autenticación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28160-F616-4786-9CF4-615303FD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1521" y="3698505"/>
            <a:ext cx="7220958" cy="26578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E4A8E-DC4E-44B3-9F69-598C75FB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8BB87-C174-49E0-8AA5-5B3C5F820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03531"/>
            <a:ext cx="9144000" cy="855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2FD3E7-1E58-4342-B9B6-B34DC15663D2}"/>
              </a:ext>
            </a:extLst>
          </p:cNvPr>
          <p:cNvSpPr txBox="1"/>
          <p:nvPr/>
        </p:nvSpPr>
        <p:spPr>
          <a:xfrm>
            <a:off x="1718077" y="1690689"/>
            <a:ext cx="570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 err="1"/>
              <a:t>php</a:t>
            </a:r>
            <a:r>
              <a:rPr lang="es-MX" sz="2400" b="1" dirty="0"/>
              <a:t> </a:t>
            </a:r>
            <a:r>
              <a:rPr lang="es-MX" sz="2400" b="1" dirty="0" err="1"/>
              <a:t>artisan</a:t>
            </a:r>
            <a:r>
              <a:rPr lang="es-MX" sz="2400" b="1" dirty="0"/>
              <a:t> </a:t>
            </a:r>
            <a:r>
              <a:rPr lang="es-MX" sz="2400" b="1" dirty="0" err="1"/>
              <a:t>make:controller</a:t>
            </a:r>
            <a:r>
              <a:rPr lang="es-MX" sz="2400" b="1" dirty="0"/>
              <a:t> </a:t>
            </a:r>
            <a:r>
              <a:rPr lang="es-MX" sz="2400" b="1" dirty="0" err="1"/>
              <a:t>AuthController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76505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16952-E8C5-4720-9845-7A97A46F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1D197E-0329-4C28-9E39-474F528A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648"/>
            <a:ext cx="9144000" cy="54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93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5E414-CDD6-4D0C-BE81-9E120707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Index</a:t>
            </a:r>
            <a:endParaRPr lang="es-MX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060958-E974-4D18-B632-D07ECD6E1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7337" y="2291318"/>
            <a:ext cx="6449325" cy="341995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0FEA6-E029-4B80-98C1-0F4771D6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3FBE-3A65-4A62-9B21-71FA40CD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60983-6875-4247-A67C-9AAE59A1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7A14B3-54EA-4A36-8CB3-0A3B6CB72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En la actualidad, Laravel está alojado en GitHub, donde cuenta con 65.900 usuarios y ha sido descargado 144 millones de veces. Tiene licencia MIT.</a:t>
            </a:r>
          </a:p>
          <a:p>
            <a:pPr algn="just"/>
            <a:r>
              <a:rPr lang="es-ES" dirty="0"/>
              <a:t>Laravel utiliza PHP con la arquitectura MVC. </a:t>
            </a:r>
            <a:endParaRPr lang="en-US" dirty="0"/>
          </a:p>
        </p:txBody>
      </p:sp>
      <p:pic>
        <p:nvPicPr>
          <p:cNvPr id="2050" name="Picture 2" descr="Un diagrama MVC. ">
            <a:extLst>
              <a:ext uri="{FF2B5EF4-FFF2-40B4-BE49-F238E27FC236}">
                <a16:creationId xmlns:a16="http://schemas.microsoft.com/office/drawing/2014/main" id="{AF320A53-0410-44D8-B97C-700BE966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86" y="3861907"/>
            <a:ext cx="2599428" cy="28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922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5E414-CDD6-4D0C-BE81-9E120707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0FEA6-E029-4B80-98C1-0F4771D6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21BB3B-9FA4-446C-99CC-7DD9EB0DD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7044" y="1825625"/>
            <a:ext cx="6969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2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95E414-CDD6-4D0C-BE81-9E120707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Logados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0FEA6-E029-4B80-98C1-0F4771D6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378320-151A-49D5-802B-1F3BA60E5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819970"/>
            <a:ext cx="7886700" cy="23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6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C3C1-D75C-4B73-B5B1-534321F1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Crear las rutas para la Autenticación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D72D-4BC4-47A4-BF1B-E57EF072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32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7AEA2E-69FF-46EE-A2D4-DF28CC80F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115907"/>
            <a:ext cx="7886700" cy="37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74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FAE2B6-5757-40A0-951B-E1F2F0CE4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843" y="1825625"/>
            <a:ext cx="7764314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69C3C1-D75C-4B73-B5B1-534321F1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Crear las rutas para la Autenticación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D72D-4BC4-47A4-BF1B-E57EF072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C540A-DC00-4C19-ADE7-8FE194615BDE}"/>
              </a:ext>
            </a:extLst>
          </p:cNvPr>
          <p:cNvSpPr/>
          <p:nvPr/>
        </p:nvSpPr>
        <p:spPr>
          <a:xfrm>
            <a:off x="3450865" y="2798859"/>
            <a:ext cx="5271715" cy="16697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092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C3C1-D75C-4B73-B5B1-534321F1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Crear las vistas para la Autenticación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CD72D-4BC4-47A4-BF1B-E57EF072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34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B4964-B6DF-448C-84E3-948842B97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49" y="1938935"/>
            <a:ext cx="7886700" cy="2302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F25D6-6588-40C2-9172-E5B0FBE51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761" y="4241506"/>
            <a:ext cx="2524477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1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05063-48B8-4583-BE75-E56A34A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Pruebas de Autenticación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4AD02-3640-43AF-998B-269638F02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7350" y="1956305"/>
            <a:ext cx="2467319" cy="20481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FFBF-709E-4118-94CD-7B04FC2B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2342E-B62C-4931-8895-7FE95CA96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699" y="1994410"/>
            <a:ext cx="2514951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A6AC2-C94B-4381-A9BA-D04A470F2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3023" y="4506681"/>
            <a:ext cx="305795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67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2019-897D-44D9-A78F-B5A1E18E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88DAB-C0A0-46DE-A9D3-9A5644BBF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9097" y="1825625"/>
            <a:ext cx="5265805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DCD56-A3E7-4F40-945B-92DC125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12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2019-897D-44D9-A78F-B5A1E18E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DCD56-A3E7-4F40-945B-92DC125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647125-F0BD-4F65-9502-67F76F08A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2074" y="1690689"/>
            <a:ext cx="6639852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89769-7D03-465C-BAC8-82B172013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47" y="2755957"/>
            <a:ext cx="7563906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7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2019-897D-44D9-A78F-B5A1E18E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DCD56-A3E7-4F40-945B-92DC125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AFAC0A-4BAA-40DD-A30E-FA5CCBE2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1312" y="2229396"/>
            <a:ext cx="5201376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68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2019-897D-44D9-A78F-B5A1E18E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DCD56-A3E7-4F40-945B-92DC125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39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217D82-70D3-47BC-8032-010A4E741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2574" y="2257975"/>
            <a:ext cx="645885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4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03-8BB3-4B4E-AA0B-842D66AB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Características</a:t>
            </a:r>
            <a:r>
              <a:rPr lang="en-US" dirty="0"/>
              <a:t> de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3A20-D4D5-434D-888D-C9E04D42D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Sistema completo de autenticación</a:t>
            </a:r>
          </a:p>
          <a:p>
            <a:r>
              <a:rPr lang="es-ES" dirty="0"/>
              <a:t>Mapeo objeto-relacional (ORM) </a:t>
            </a:r>
          </a:p>
          <a:p>
            <a:r>
              <a:rPr lang="es-ES" dirty="0"/>
              <a:t>Biblioteca de módulos</a:t>
            </a:r>
          </a:p>
          <a:p>
            <a:r>
              <a:rPr lang="es-ES" dirty="0"/>
              <a:t>Interfaz de línea de comandos (CLI) con comandos preconstruidos</a:t>
            </a:r>
          </a:p>
          <a:p>
            <a:r>
              <a:rPr lang="es-ES" dirty="0"/>
              <a:t>Pruebas automáticas</a:t>
            </a:r>
          </a:p>
          <a:p>
            <a:r>
              <a:rPr lang="es-ES" dirty="0"/>
              <a:t>Entorno de desarrollo virtual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10A7B-D8FD-4850-9EB8-3D455541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207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8700-FFC9-4485-AC98-824705C7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2F9B0-021F-46B3-A301-A0FD9B168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690689"/>
            <a:ext cx="5725445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EBE7E-3D44-417D-B137-8B1B5A89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9D100-2435-4504-B399-1AF0EAEA6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740" y="4067924"/>
            <a:ext cx="5635610" cy="11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99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8700-FFC9-4485-AC98-824705C7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 … </a:t>
            </a:r>
            <a:r>
              <a:rPr lang="es-MX" dirty="0" err="1"/>
              <a:t>fonts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EBE7E-3D44-417D-B137-8B1B5A89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41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49B6D3-F417-438D-9BAC-144F93767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7882" y="1825625"/>
            <a:ext cx="4868235" cy="43513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1E2029-1248-4BCD-818C-B8EBD7C65591}"/>
              </a:ext>
            </a:extLst>
          </p:cNvPr>
          <p:cNvSpPr/>
          <p:nvPr/>
        </p:nvSpPr>
        <p:spPr>
          <a:xfrm>
            <a:off x="2441050" y="3808675"/>
            <a:ext cx="5478449" cy="20673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131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8700-FFC9-4485-AC98-824705C7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 … </a:t>
            </a:r>
            <a:r>
              <a:rPr lang="es-MX" dirty="0" err="1"/>
              <a:t>fonts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EBE7E-3D44-417D-B137-8B1B5A89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42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1C2E6C-0B34-4665-9D09-DCFE36E83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2127" y="2076975"/>
            <a:ext cx="6239746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0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C5D0-7F6E-4023-BF62-FF967F5A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 … </a:t>
            </a:r>
            <a:r>
              <a:rPr lang="es-MX" dirty="0" err="1"/>
              <a:t>fonts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78196-F716-448A-AF11-73900A577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933223"/>
            <a:ext cx="7886700" cy="21361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551E1-05A5-4DE9-A795-F05F8EED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21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C5D0-7F6E-4023-BF62-FF967F5A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 - </a:t>
            </a:r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551E1-05A5-4DE9-A795-F05F8EED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44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479A2D-B244-41A4-A95D-0695C789C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7729" y="1825625"/>
            <a:ext cx="59085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C5D0-7F6E-4023-BF62-FF967F5A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Bootstrap en Laravel - </a:t>
            </a:r>
            <a:r>
              <a:rPr lang="es-MX" dirty="0" err="1"/>
              <a:t>login</a:t>
            </a:r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551E1-05A5-4DE9-A795-F05F8EED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45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68F48D-D6A2-4771-8120-0FAB0AC3F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043" y="1480014"/>
            <a:ext cx="5451937" cy="43513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21F8C-3147-4FBB-9A11-4E2BDA5E1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954" y="5620678"/>
            <a:ext cx="3452003" cy="7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78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FF53-202F-48A7-B5D5-6940B704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2738-01FE-4951-B0CD-AA5BFF706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Laravel - the PHP framework for web artisans</a:t>
            </a:r>
            <a:r>
              <a:rPr lang="en-US" dirty="0"/>
              <a:t>. (n.d.). Laravel.com. Retrieved December 14, 2023, from </a:t>
            </a:r>
            <a:r>
              <a:rPr lang="en-US" dirty="0">
                <a:hlinkClick r:id="rId3"/>
              </a:rPr>
              <a:t>https://laravel.com/</a:t>
            </a:r>
            <a:endParaRPr lang="es-MX" dirty="0"/>
          </a:p>
          <a:p>
            <a:r>
              <a:rPr lang="es-MX" dirty="0"/>
              <a:t>Ruiz, D. </a:t>
            </a:r>
            <a:r>
              <a:rPr lang="es-MX" dirty="0" err="1"/>
              <a:t>by</a:t>
            </a:r>
            <a:r>
              <a:rPr lang="es-MX" dirty="0"/>
              <a:t> D., &amp; Web y Móvil Freelance, D. (2023, April 18). Cómo hacer </a:t>
            </a:r>
            <a:r>
              <a:rPr lang="es-MX" dirty="0" err="1"/>
              <a:t>Login</a:t>
            </a:r>
            <a:r>
              <a:rPr lang="es-MX" dirty="0"/>
              <a:t> en Laravel. </a:t>
            </a:r>
            <a:r>
              <a:rPr lang="es-MX" i="1" dirty="0" err="1"/>
              <a:t>dCreations</a:t>
            </a:r>
            <a:r>
              <a:rPr lang="es-MX" i="1" dirty="0"/>
              <a:t> </a:t>
            </a:r>
            <a:r>
              <a:rPr lang="es-MX" i="1" dirty="0" err="1"/>
              <a:t>by</a:t>
            </a:r>
            <a:r>
              <a:rPr lang="es-MX" i="1" dirty="0"/>
              <a:t> Daniel Ruiz | Desarrollador Web y Móvil Freelance</a:t>
            </a:r>
            <a:r>
              <a:rPr lang="es-MX" dirty="0"/>
              <a:t>. </a:t>
            </a:r>
            <a:r>
              <a:rPr lang="es-MX" dirty="0">
                <a:hlinkClick r:id="rId4"/>
              </a:rPr>
              <a:t>https://dcreations.es/blog/laravel/como-hacer-login-en-laravel</a:t>
            </a:r>
            <a:endParaRPr lang="es-MX" dirty="0"/>
          </a:p>
          <a:p>
            <a:r>
              <a:rPr lang="es-MX" dirty="0" err="1"/>
              <a:t>Savani</a:t>
            </a:r>
            <a:r>
              <a:rPr lang="es-MX" dirty="0"/>
              <a:t>, H. (2023, </a:t>
            </a:r>
            <a:r>
              <a:rPr lang="es-MX" dirty="0" err="1"/>
              <a:t>November</a:t>
            </a:r>
            <a:r>
              <a:rPr lang="es-MX" dirty="0"/>
              <a:t> 5). </a:t>
            </a:r>
            <a:r>
              <a:rPr lang="es-MX" i="1" dirty="0" err="1"/>
              <a:t>How</a:t>
            </a:r>
            <a:r>
              <a:rPr lang="es-MX" i="1" dirty="0"/>
              <a:t> </a:t>
            </a:r>
            <a:r>
              <a:rPr lang="es-MX" i="1" dirty="0" err="1"/>
              <a:t>to</a:t>
            </a:r>
            <a:r>
              <a:rPr lang="es-MX" i="1" dirty="0"/>
              <a:t> </a:t>
            </a:r>
            <a:r>
              <a:rPr lang="es-MX" i="1" dirty="0" err="1"/>
              <a:t>install</a:t>
            </a:r>
            <a:r>
              <a:rPr lang="es-MX" i="1" dirty="0"/>
              <a:t> </a:t>
            </a:r>
            <a:r>
              <a:rPr lang="es-MX" i="1" dirty="0" err="1"/>
              <a:t>bootstrap</a:t>
            </a:r>
            <a:r>
              <a:rPr lang="es-MX" i="1" dirty="0"/>
              <a:t> 5 in </a:t>
            </a:r>
            <a:r>
              <a:rPr lang="es-MX" i="1" dirty="0" err="1"/>
              <a:t>laravel</a:t>
            </a:r>
            <a:r>
              <a:rPr lang="es-MX" i="1" dirty="0"/>
              <a:t> 10?</a:t>
            </a:r>
            <a:r>
              <a:rPr lang="es-MX" dirty="0"/>
              <a:t> Itsolutionstuff.com. </a:t>
            </a:r>
            <a:r>
              <a:rPr lang="es-MX" dirty="0">
                <a:hlinkClick r:id="rId5"/>
              </a:rPr>
              <a:t>https://www.itsolutionstuff.com/post/how-to-install-bootstrap-5-in-laravel-10example.html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81F3D-1F95-4534-93FC-A9D00355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4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E65A-AA74-431B-B6DF-FD6611DD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 primer </a:t>
            </a:r>
            <a:r>
              <a:rPr lang="en-US" dirty="0" err="1"/>
              <a:t>proyecto</a:t>
            </a:r>
            <a:r>
              <a:rPr lang="en-US" dirty="0"/>
              <a:t>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28AC-844A-4B7D-B14C-470B896D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composer create-project </a:t>
            </a:r>
            <a:r>
              <a:rPr lang="en-US" sz="2400" dirty="0" err="1">
                <a:solidFill>
                  <a:srgbClr val="002060"/>
                </a:solidFill>
              </a:rPr>
              <a:t>laravel</a:t>
            </a:r>
            <a:r>
              <a:rPr lang="en-US" sz="2400" dirty="0">
                <a:solidFill>
                  <a:srgbClr val="002060"/>
                </a:solidFill>
              </a:rPr>
              <a:t>/</a:t>
            </a:r>
            <a:r>
              <a:rPr lang="en-US" sz="2400" dirty="0" err="1">
                <a:solidFill>
                  <a:srgbClr val="002060"/>
                </a:solidFill>
              </a:rPr>
              <a:t>laravel</a:t>
            </a:r>
            <a:r>
              <a:rPr lang="en-US" sz="2400" dirty="0">
                <a:solidFill>
                  <a:srgbClr val="002060"/>
                </a:solidFill>
              </a:rPr>
              <a:t>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7AEA-9405-4E6C-8C45-E281CD7C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EA1CE-9E75-42E7-BBC7-D225F94F6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9" y="2554598"/>
            <a:ext cx="6615941" cy="38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2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E65A-AA74-431B-B6DF-FD6611DD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 primer </a:t>
            </a:r>
            <a:r>
              <a:rPr lang="en-US" dirty="0" err="1"/>
              <a:t>proyecto</a:t>
            </a:r>
            <a:r>
              <a:rPr lang="en-US" dirty="0"/>
              <a:t> Laravel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28AC-844A-4B7D-B14C-470B896D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400" dirty="0"/>
              <a:t>Una vez creado el proyecto, inicia el servidor de desarrollo local de Laravel mediante el comando </a:t>
            </a:r>
            <a:r>
              <a:rPr lang="es-ES" sz="2400" dirty="0" err="1"/>
              <a:t>serve</a:t>
            </a:r>
            <a:r>
              <a:rPr lang="es-ES" sz="2400" dirty="0"/>
              <a:t> de la CLI </a:t>
            </a:r>
            <a:r>
              <a:rPr lang="es-ES" sz="2400" dirty="0" err="1"/>
              <a:t>Artisan</a:t>
            </a:r>
            <a:r>
              <a:rPr lang="es-ES" sz="2400" dirty="0"/>
              <a:t> de Laravel.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7AEA-9405-4E6C-8C45-E281CD7C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0595E-4D4F-455B-A5AA-2A0A69EC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4" y="3451070"/>
            <a:ext cx="4074444" cy="1100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1EB9F-22A0-42D2-B96C-94F0197DD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094" y="3169402"/>
            <a:ext cx="3829342" cy="21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2EF5-012D-4C8B-A832-7BBB2589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Carpetas más importantes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22DB-80AC-4FC6-B274-F59C79F4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/>
              <a:t>app: Contiene la lógica principal de la aplicación, como </a:t>
            </a:r>
            <a:r>
              <a:rPr lang="es-ES" u="sng" dirty="0"/>
              <a:t>los controladores</a:t>
            </a:r>
            <a:r>
              <a:rPr lang="es-ES" dirty="0"/>
              <a:t>, las excepciones, las solicitudes, etc.</a:t>
            </a:r>
          </a:p>
          <a:p>
            <a:pPr algn="just"/>
            <a:r>
              <a:rPr lang="es-ES" dirty="0" err="1"/>
              <a:t>bootstrap</a:t>
            </a:r>
            <a:r>
              <a:rPr lang="es-ES" dirty="0"/>
              <a:t>: Contiene los archivos de inicialización de la aplicación, incluyendo la carga de archivos de entorno y la configuración de la configuración.</a:t>
            </a:r>
          </a:p>
          <a:p>
            <a:pPr algn="just"/>
            <a:r>
              <a:rPr lang="es-ES" dirty="0" err="1"/>
              <a:t>config</a:t>
            </a:r>
            <a:r>
              <a:rPr lang="es-ES" dirty="0"/>
              <a:t>: Contiene la configuración de la aplicación, incluyendo la configuración de la base de datos, el correo electrónico y la aplicación.</a:t>
            </a:r>
          </a:p>
          <a:p>
            <a:pPr algn="just"/>
            <a:r>
              <a:rPr lang="es-ES" dirty="0" err="1"/>
              <a:t>database</a:t>
            </a:r>
            <a:r>
              <a:rPr lang="es-ES" dirty="0"/>
              <a:t>: Contiene las migraciones de la base de datos, las semillas y las fábricas.</a:t>
            </a:r>
          </a:p>
          <a:p>
            <a:pPr algn="just"/>
            <a:r>
              <a:rPr lang="es-ES" dirty="0" err="1"/>
              <a:t>public</a:t>
            </a:r>
            <a:r>
              <a:rPr lang="es-ES" dirty="0"/>
              <a:t>: Contiene el archivo </a:t>
            </a:r>
            <a:r>
              <a:rPr lang="es-ES" dirty="0" err="1"/>
              <a:t>index.php</a:t>
            </a:r>
            <a:r>
              <a:rPr lang="es-ES" dirty="0"/>
              <a:t> que es el punto de entrada de la aplicación, así como cualquier archivo público, como CSS, JavaScript e imágenes.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BE72-3DD8-4CDD-BE47-0B0E2368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6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2EF5-012D-4C8B-A832-7BBB2589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Carpetas más importantes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22DB-80AC-4FC6-B274-F59C79F4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dirty="0" err="1"/>
              <a:t>resources</a:t>
            </a:r>
            <a:r>
              <a:rPr lang="es-ES" dirty="0"/>
              <a:t>: Contiene los recursos de la aplicación, incluyendo </a:t>
            </a:r>
            <a:r>
              <a:rPr lang="es-ES" u="sng" dirty="0"/>
              <a:t>las vistas</a:t>
            </a:r>
            <a:r>
              <a:rPr lang="es-ES" dirty="0"/>
              <a:t>, los archivos CSS, los archivos JavaScript y los archivos de idioma.</a:t>
            </a:r>
          </a:p>
          <a:p>
            <a:pPr algn="just"/>
            <a:r>
              <a:rPr lang="es-ES" dirty="0" err="1"/>
              <a:t>routes</a:t>
            </a:r>
            <a:r>
              <a:rPr lang="es-ES" dirty="0"/>
              <a:t>: Contiene las rutas de la aplicación, incluyendo las rutas web y API.</a:t>
            </a:r>
          </a:p>
          <a:p>
            <a:pPr algn="just"/>
            <a:r>
              <a:rPr lang="es-ES" dirty="0" err="1"/>
              <a:t>storage</a:t>
            </a:r>
            <a:r>
              <a:rPr lang="es-ES" dirty="0"/>
              <a:t>: Contiene los archivos de almacenamiento de la aplicación, como las imágenes cargadas y los registros.</a:t>
            </a:r>
          </a:p>
          <a:p>
            <a:pPr algn="just"/>
            <a:r>
              <a:rPr lang="es-ES" dirty="0" err="1"/>
              <a:t>tests</a:t>
            </a:r>
            <a:r>
              <a:rPr lang="es-ES" dirty="0"/>
              <a:t>: Contiene las pruebas de la aplicación.</a:t>
            </a:r>
          </a:p>
          <a:p>
            <a:pPr algn="just"/>
            <a:r>
              <a:rPr lang="es-ES" dirty="0" err="1"/>
              <a:t>vendor</a:t>
            </a:r>
            <a:r>
              <a:rPr lang="es-ES" dirty="0"/>
              <a:t>: Contiene las dependencias de la aplicación instaladas por </a:t>
            </a:r>
            <a:r>
              <a:rPr lang="es-ES" dirty="0" err="1"/>
              <a:t>Composer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.</a:t>
            </a:r>
            <a:r>
              <a:rPr lang="es-ES" dirty="0" err="1"/>
              <a:t>env</a:t>
            </a:r>
            <a:r>
              <a:rPr lang="es-ES" dirty="0"/>
              <a:t>: Archivo de entorno de la aplicación, que contiene la configuración específica de la máquina, como la información de la base de datos y la configuración de correo electrónico.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BE72-3DD8-4CDD-BE47-0B0E2368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2EF5-012D-4C8B-A832-7BBB2589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Carpetas más importantes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22DB-80AC-4FC6-B274-F59C79F4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dirty="0"/>
              <a:t>.</a:t>
            </a:r>
            <a:r>
              <a:rPr lang="es-ES" dirty="0" err="1"/>
              <a:t>env.example</a:t>
            </a:r>
            <a:r>
              <a:rPr lang="es-ES" dirty="0"/>
              <a:t>: Ejemplo del archivo de entorno de la aplicación.</a:t>
            </a:r>
          </a:p>
          <a:p>
            <a:pPr algn="just"/>
            <a:r>
              <a:rPr lang="es-ES" dirty="0" err="1"/>
              <a:t>composer.json</a:t>
            </a:r>
            <a:r>
              <a:rPr lang="es-ES" dirty="0"/>
              <a:t>: Archivo de configuración de </a:t>
            </a:r>
            <a:r>
              <a:rPr lang="es-ES" dirty="0" err="1"/>
              <a:t>Composer</a:t>
            </a:r>
            <a:r>
              <a:rPr lang="es-ES" dirty="0"/>
              <a:t>, que especifica las dependencias de la aplicación.</a:t>
            </a:r>
          </a:p>
          <a:p>
            <a:pPr algn="just"/>
            <a:r>
              <a:rPr lang="es-ES" dirty="0" err="1"/>
              <a:t>composer.lock</a:t>
            </a:r>
            <a:r>
              <a:rPr lang="es-ES" dirty="0"/>
              <a:t>: Archivo generado por </a:t>
            </a:r>
            <a:r>
              <a:rPr lang="es-ES" dirty="0" err="1"/>
              <a:t>Composer</a:t>
            </a:r>
            <a:r>
              <a:rPr lang="es-ES" dirty="0"/>
              <a:t> que especifica las versiones exactas de las dependencias instaladas.</a:t>
            </a:r>
          </a:p>
          <a:p>
            <a:pPr algn="just"/>
            <a:r>
              <a:rPr lang="es-ES" dirty="0" err="1"/>
              <a:t>package.json</a:t>
            </a:r>
            <a:r>
              <a:rPr lang="es-ES" dirty="0"/>
              <a:t>: Archivo de configuración de </a:t>
            </a:r>
            <a:r>
              <a:rPr lang="es-ES" dirty="0" err="1"/>
              <a:t>npm</a:t>
            </a:r>
            <a:r>
              <a:rPr lang="es-ES" dirty="0"/>
              <a:t>, que especifica las dependencias de JavaScript de la aplicación.</a:t>
            </a:r>
          </a:p>
          <a:p>
            <a:pPr algn="just"/>
            <a:r>
              <a:rPr lang="es-ES" dirty="0"/>
              <a:t>README.md: Archivo de documentación de la aplicación.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1BE72-3DD8-4CDD-BE47-0B0E2368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2DF4-C43E-4551-87FC-E1141EE834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71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1221</Words>
  <Application>Microsoft Office PowerPoint</Application>
  <PresentationFormat>Letter Paper (8.5x11 in)</PresentationFormat>
  <Paragraphs>188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Laravel</vt:lpstr>
      <vt:lpstr>Laravel</vt:lpstr>
      <vt:lpstr>Laravel</vt:lpstr>
      <vt:lpstr>Características de Laravel</vt:lpstr>
      <vt:lpstr>Tu primer proyecto Laravel</vt:lpstr>
      <vt:lpstr>Tu primer proyecto Laravel</vt:lpstr>
      <vt:lpstr>Carpetas más importantes</vt:lpstr>
      <vt:lpstr>Carpetas más importantes</vt:lpstr>
      <vt:lpstr>Carpetas más importantes</vt:lpstr>
      <vt:lpstr>Primeros pasos {Código inicial}</vt:lpstr>
      <vt:lpstr>Primeros pasos {Código inicial}</vt:lpstr>
      <vt:lpstr>Primeros pasos {Código inicial}</vt:lpstr>
      <vt:lpstr>{¿Qué es artisan?}</vt:lpstr>
      <vt:lpstr>{¿Qué es artisan?}</vt:lpstr>
      <vt:lpstr>{¿Qué es artisan?}</vt:lpstr>
      <vt:lpstr>Configuración del proyecto</vt:lpstr>
      <vt:lpstr>Configuración del proyecto</vt:lpstr>
      <vt:lpstr>Configuración del entorno</vt:lpstr>
      <vt:lpstr>Configuración del entorno</vt:lpstr>
      <vt:lpstr>Configuración del entorno</vt:lpstr>
      <vt:lpstr>Configuración del entorno</vt:lpstr>
      <vt:lpstr>Creando la BD</vt:lpstr>
      <vt:lpstr>Creando la BD</vt:lpstr>
      <vt:lpstr>Comprobar el Login en Laravel </vt:lpstr>
      <vt:lpstr>Comprobar el Login en Laravel </vt:lpstr>
      <vt:lpstr>¿Bcrypt?</vt:lpstr>
      <vt:lpstr>Controlador para la Autenticación</vt:lpstr>
      <vt:lpstr>PowerPoint Presentation</vt:lpstr>
      <vt:lpstr>Index</vt:lpstr>
      <vt:lpstr>Login</vt:lpstr>
      <vt:lpstr>Logados</vt:lpstr>
      <vt:lpstr>Crear las rutas para la Autenticación</vt:lpstr>
      <vt:lpstr>Crear las rutas para la Autenticación</vt:lpstr>
      <vt:lpstr>Crear las vistas para la Autenticación</vt:lpstr>
      <vt:lpstr>Pruebas de Autenticación</vt:lpstr>
      <vt:lpstr>Bootstrap en Laravel</vt:lpstr>
      <vt:lpstr>Bootstrap en Laravel</vt:lpstr>
      <vt:lpstr>Bootstrap en Laravel</vt:lpstr>
      <vt:lpstr>Bootstrap en Laravel</vt:lpstr>
      <vt:lpstr>Bootstrap en Laravel</vt:lpstr>
      <vt:lpstr>Bootstrap en Laravel … fonts</vt:lpstr>
      <vt:lpstr>Bootstrap en Laravel … fonts</vt:lpstr>
      <vt:lpstr>Bootstrap en Laravel … fonts</vt:lpstr>
      <vt:lpstr>Bootstrap en Laravel - login</vt:lpstr>
      <vt:lpstr>Bootstrap en Laravel - login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kralos</dc:creator>
  <cp:lastModifiedBy>kralos</cp:lastModifiedBy>
  <cp:revision>60</cp:revision>
  <dcterms:created xsi:type="dcterms:W3CDTF">2023-12-07T19:05:28Z</dcterms:created>
  <dcterms:modified xsi:type="dcterms:W3CDTF">2024-01-16T16:44:43Z</dcterms:modified>
</cp:coreProperties>
</file>