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16535-67C8-41A9-9D77-8F85DDE2D862}" v="200" dt="2020-12-04T16:15:12.541"/>
    <p1510:client id="{DB0CA8D9-C45A-4565-9110-06A755B58104}" v="11" dt="2020-12-04T16:15:2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LIBERO LUCIO STARACE" userId="S::luigiliberolucio.starace@unina.it::e9b3a2c4-a568-48df-935e-2a7052a032ad" providerId="AD" clId="Web-{35516535-67C8-41A9-9D77-8F85DDE2D862}"/>
    <pc:docChg chg="addSld delSld modSld sldOrd">
      <pc:chgData name="LUIGI LIBERO LUCIO STARACE" userId="S::luigiliberolucio.starace@unina.it::e9b3a2c4-a568-48df-935e-2a7052a032ad" providerId="AD" clId="Web-{35516535-67C8-41A9-9D77-8F85DDE2D862}" dt="2020-12-04T16:15:12.541" v="197"/>
      <pc:docMkLst>
        <pc:docMk/>
      </pc:docMkLst>
      <pc:sldChg chg="modSp">
        <pc:chgData name="LUIGI LIBERO LUCIO STARACE" userId="S::luigiliberolucio.starace@unina.it::e9b3a2c4-a568-48df-935e-2a7052a032ad" providerId="AD" clId="Web-{35516535-67C8-41A9-9D77-8F85DDE2D862}" dt="2020-12-04T16:07:10.120" v="164" actId="20577"/>
        <pc:sldMkLst>
          <pc:docMk/>
          <pc:sldMk cId="3054196734" sldId="257"/>
        </pc:sldMkLst>
        <pc:spChg chg="mod">
          <ac:chgData name="LUIGI LIBERO LUCIO STARACE" userId="S::luigiliberolucio.starace@unina.it::e9b3a2c4-a568-48df-935e-2a7052a032ad" providerId="AD" clId="Web-{35516535-67C8-41A9-9D77-8F85DDE2D862}" dt="2020-12-04T16:07:10.120" v="164" actId="20577"/>
          <ac:spMkLst>
            <pc:docMk/>
            <pc:sldMk cId="3054196734" sldId="257"/>
            <ac:spMk id="6" creationId="{408FBA09-2DE0-4A48-8C54-8E7D806D0BBA}"/>
          </ac:spMkLst>
        </pc:spChg>
      </pc:sldChg>
      <pc:sldChg chg="modSp new">
        <pc:chgData name="LUIGI LIBERO LUCIO STARACE" userId="S::luigiliberolucio.starace@unina.it::e9b3a2c4-a568-48df-935e-2a7052a032ad" providerId="AD" clId="Web-{35516535-67C8-41A9-9D77-8F85DDE2D862}" dt="2020-12-04T16:04:11.219" v="142" actId="20577"/>
        <pc:sldMkLst>
          <pc:docMk/>
          <pc:sldMk cId="3631157042" sldId="267"/>
        </pc:sldMkLst>
        <pc:spChg chg="mod">
          <ac:chgData name="LUIGI LIBERO LUCIO STARACE" userId="S::luigiliberolucio.starace@unina.it::e9b3a2c4-a568-48df-935e-2a7052a032ad" providerId="AD" clId="Web-{35516535-67C8-41A9-9D77-8F85DDE2D862}" dt="2020-12-04T15:56:11.502" v="9" actId="20577"/>
          <ac:spMkLst>
            <pc:docMk/>
            <pc:sldMk cId="3631157042" sldId="267"/>
            <ac:spMk id="2" creationId="{901FECD7-6FE4-48DC-8582-6E2D92FE01BA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04:11.219" v="142" actId="20577"/>
          <ac:spMkLst>
            <pc:docMk/>
            <pc:sldMk cId="3631157042" sldId="267"/>
            <ac:spMk id="3" creationId="{01A5B0D3-E600-4D55-B603-F9390BB6D34B}"/>
          </ac:spMkLst>
        </pc:spChg>
      </pc:sldChg>
      <pc:sldChg chg="modSp new del ord">
        <pc:chgData name="LUIGI LIBERO LUCIO STARACE" userId="S::luigiliberolucio.starace@unina.it::e9b3a2c4-a568-48df-935e-2a7052a032ad" providerId="AD" clId="Web-{35516535-67C8-41A9-9D77-8F85DDE2D862}" dt="2020-12-04T16:04:34.533" v="155"/>
        <pc:sldMkLst>
          <pc:docMk/>
          <pc:sldMk cId="3996134810" sldId="268"/>
        </pc:sldMkLst>
        <pc:spChg chg="mod">
          <ac:chgData name="LUIGI LIBERO LUCIO STARACE" userId="S::luigiliberolucio.starace@unina.it::e9b3a2c4-a568-48df-935e-2a7052a032ad" providerId="AD" clId="Web-{35516535-67C8-41A9-9D77-8F85DDE2D862}" dt="2020-12-04T16:04:22.516" v="152" actId="20577"/>
          <ac:spMkLst>
            <pc:docMk/>
            <pc:sldMk cId="3996134810" sldId="268"/>
            <ac:spMk id="2" creationId="{DB9FF990-33BB-41E8-AA26-53E2706CD3EA}"/>
          </ac:spMkLst>
        </pc:spChg>
      </pc:sldChg>
      <pc:sldChg chg="delSp modSp add del replId">
        <pc:chgData name="LUIGI LIBERO LUCIO STARACE" userId="S::luigiliberolucio.starace@unina.it::e9b3a2c4-a568-48df-935e-2a7052a032ad" providerId="AD" clId="Web-{35516535-67C8-41A9-9D77-8F85DDE2D862}" dt="2020-12-04T16:15:12.541" v="197"/>
        <pc:sldMkLst>
          <pc:docMk/>
          <pc:sldMk cId="2902821685" sldId="269"/>
        </pc:sldMkLst>
        <pc:spChg chg="mod">
          <ac:chgData name="LUIGI LIBERO LUCIO STARACE" userId="S::luigiliberolucio.starace@unina.it::e9b3a2c4-a568-48df-935e-2a7052a032ad" providerId="AD" clId="Web-{35516535-67C8-41A9-9D77-8F85DDE2D862}" dt="2020-12-04T16:12:51.704" v="187" actId="1076"/>
          <ac:spMkLst>
            <pc:docMk/>
            <pc:sldMk cId="2902821685" sldId="269"/>
            <ac:spMk id="83" creationId="{E9053C65-26F4-4EDB-910D-B2FB36E0B440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2:18.202" v="177" actId="1076"/>
          <ac:spMkLst>
            <pc:docMk/>
            <pc:sldMk cId="2902821685" sldId="269"/>
            <ac:spMk id="85" creationId="{A0880B93-F079-47A3-BE2C-00FF58C9146A}"/>
          </ac:spMkLst>
        </pc:spChg>
        <pc:spChg chg="del mod">
          <ac:chgData name="LUIGI LIBERO LUCIO STARACE" userId="S::luigiliberolucio.starace@unina.it::e9b3a2c4-a568-48df-935e-2a7052a032ad" providerId="AD" clId="Web-{35516535-67C8-41A9-9D77-8F85DDE2D862}" dt="2020-12-04T16:13:33.503" v="194"/>
          <ac:spMkLst>
            <pc:docMk/>
            <pc:sldMk cId="2902821685" sldId="269"/>
            <ac:spMk id="86" creationId="{1F67DBAD-2053-444D-B871-DAAD5808FED4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2:39.703" v="184" actId="1076"/>
          <ac:spMkLst>
            <pc:docMk/>
            <pc:sldMk cId="2902821685" sldId="269"/>
            <ac:spMk id="87" creationId="{1A30862D-4C67-4231-8A5F-588753375E23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2:26.312" v="181" actId="14100"/>
          <ac:spMkLst>
            <pc:docMk/>
            <pc:sldMk cId="2902821685" sldId="269"/>
            <ac:spMk id="88" creationId="{5317973A-3990-4903-A67B-4B51EABF52ED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3:16.846" v="189" actId="1076"/>
          <ac:spMkLst>
            <pc:docMk/>
            <pc:sldMk cId="2902821685" sldId="269"/>
            <ac:spMk id="89" creationId="{B040975F-67E8-41EA-B7A8-42BE0F9061EB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2:46.563" v="186" actId="14100"/>
          <ac:spMkLst>
            <pc:docMk/>
            <pc:sldMk cId="2902821685" sldId="269"/>
            <ac:spMk id="90" creationId="{6C4B9518-592C-4864-B882-51825A32A2AF}"/>
          </ac:spMkLst>
        </pc:spChg>
        <pc:spChg chg="mod">
          <ac:chgData name="LUIGI LIBERO LUCIO STARACE" userId="S::luigiliberolucio.starace@unina.it::e9b3a2c4-a568-48df-935e-2a7052a032ad" providerId="AD" clId="Web-{35516535-67C8-41A9-9D77-8F85DDE2D862}" dt="2020-12-04T16:13:41.644" v="196" actId="1076"/>
          <ac:spMkLst>
            <pc:docMk/>
            <pc:sldMk cId="2902821685" sldId="269"/>
            <ac:spMk id="91" creationId="{DAA9180A-DD67-476E-A91B-4E406A5BB478}"/>
          </ac:spMkLst>
        </pc:spChg>
        <pc:grpChg chg="mod">
          <ac:chgData name="LUIGI LIBERO LUCIO STARACE" userId="S::luigiliberolucio.starace@unina.it::e9b3a2c4-a568-48df-935e-2a7052a032ad" providerId="AD" clId="Web-{35516535-67C8-41A9-9D77-8F85DDE2D862}" dt="2020-12-04T16:13:19.768" v="190" actId="1076"/>
          <ac:grpSpMkLst>
            <pc:docMk/>
            <pc:sldMk cId="2902821685" sldId="269"/>
            <ac:grpSpMk id="12" creationId="{87C6EACE-F651-4A30-AE72-FE815EC8AC51}"/>
          </ac:grpSpMkLst>
        </pc:grpChg>
        <pc:grpChg chg="del">
          <ac:chgData name="LUIGI LIBERO LUCIO STARACE" userId="S::luigiliberolucio.starace@unina.it::e9b3a2c4-a568-48df-935e-2a7052a032ad" providerId="AD" clId="Web-{35516535-67C8-41A9-9D77-8F85DDE2D862}" dt="2020-12-04T16:12:08.357" v="175"/>
          <ac:grpSpMkLst>
            <pc:docMk/>
            <pc:sldMk cId="2902821685" sldId="269"/>
            <ac:grpSpMk id="46" creationId="{4B2A2F52-F87C-44A8-BB54-AD335CC40971}"/>
          </ac:grpSpMkLst>
        </pc:grpChg>
        <pc:grpChg chg="mod">
          <ac:chgData name="LUIGI LIBERO LUCIO STARACE" userId="S::luigiliberolucio.starace@unina.it::e9b3a2c4-a568-48df-935e-2a7052a032ad" providerId="AD" clId="Web-{35516535-67C8-41A9-9D77-8F85DDE2D862}" dt="2020-12-04T16:13:21.956" v="191" actId="1076"/>
          <ac:grpSpMkLst>
            <pc:docMk/>
            <pc:sldMk cId="2902821685" sldId="269"/>
            <ac:grpSpMk id="47" creationId="{1477872D-8630-4603-BA26-D0D2499A0FF0}"/>
          </ac:grpSpMkLst>
        </pc:grpChg>
        <pc:grpChg chg="mod">
          <ac:chgData name="LUIGI LIBERO LUCIO STARACE" userId="S::luigiliberolucio.starace@unina.it::e9b3a2c4-a568-48df-935e-2a7052a032ad" providerId="AD" clId="Web-{35516535-67C8-41A9-9D77-8F85DDE2D862}" dt="2020-12-04T16:13:25.769" v="192" actId="1076"/>
          <ac:grpSpMkLst>
            <pc:docMk/>
            <pc:sldMk cId="2902821685" sldId="269"/>
            <ac:grpSpMk id="54" creationId="{4D15E476-D37F-4CA2-9EA8-D36EE29CA18C}"/>
          </ac:grpSpMkLst>
        </pc:grpChg>
        <pc:grpChg chg="del">
          <ac:chgData name="LUIGI LIBERO LUCIO STARACE" userId="S::luigiliberolucio.starace@unina.it::e9b3a2c4-a568-48df-935e-2a7052a032ad" providerId="AD" clId="Web-{35516535-67C8-41A9-9D77-8F85DDE2D862}" dt="2020-12-04T16:13:36.097" v="195"/>
          <ac:grpSpMkLst>
            <pc:docMk/>
            <pc:sldMk cId="2902821685" sldId="269"/>
            <ac:grpSpMk id="61" creationId="{44D9AEA9-1C46-491B-AEE7-A2F524C72641}"/>
          </ac:grpSpMkLst>
        </pc:grpChg>
        <pc:grpChg chg="mod">
          <ac:chgData name="LUIGI LIBERO LUCIO STARACE" userId="S::luigiliberolucio.starace@unina.it::e9b3a2c4-a568-48df-935e-2a7052a032ad" providerId="AD" clId="Web-{35516535-67C8-41A9-9D77-8F85DDE2D862}" dt="2020-12-04T16:12:15.780" v="176" actId="1076"/>
          <ac:grpSpMkLst>
            <pc:docMk/>
            <pc:sldMk cId="2902821685" sldId="269"/>
            <ac:grpSpMk id="75" creationId="{6E320048-DF77-4DAD-B985-4F09EAC286AB}"/>
          </ac:grpSpMkLst>
        </pc:grpChg>
      </pc:sldChg>
    </pc:docChg>
  </pc:docChgLst>
  <pc:docChgLst>
    <pc:chgData name="IVAN CAPASSO" userId="f7aa6b23-50f7-40cb-a86c-602bb8a74179" providerId="ADAL" clId="{DB0CA8D9-C45A-4565-9110-06A755B58104}"/>
    <pc:docChg chg="delSld modSld">
      <pc:chgData name="IVAN CAPASSO" userId="f7aa6b23-50f7-40cb-a86c-602bb8a74179" providerId="ADAL" clId="{DB0CA8D9-C45A-4565-9110-06A755B58104}" dt="2020-12-04T16:15:21.065" v="4" actId="47"/>
      <pc:docMkLst>
        <pc:docMk/>
      </pc:docMkLst>
      <pc:sldChg chg="addSp modSp del mod">
        <pc:chgData name="IVAN CAPASSO" userId="f7aa6b23-50f7-40cb-a86c-602bb8a74179" providerId="ADAL" clId="{DB0CA8D9-C45A-4565-9110-06A755B58104}" dt="2020-12-04T16:15:21.065" v="4" actId="47"/>
        <pc:sldMkLst>
          <pc:docMk/>
          <pc:sldMk cId="505438908" sldId="258"/>
        </pc:sldMkLst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68" creationId="{AF5232F6-5848-4BCF-82D2-51D0E19CA469}"/>
          </ac:spMkLst>
        </pc:spChg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69" creationId="{42468CDB-701E-4ABC-9972-25B7592E6529}"/>
          </ac:spMkLst>
        </pc:spChg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70" creationId="{35305D21-83F0-447F-B815-B6AC7FE6B423}"/>
          </ac:spMkLst>
        </pc:spChg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71" creationId="{EAB5B7D2-3DF0-4CB2-8218-23D67A154A8C}"/>
          </ac:spMkLst>
        </pc:spChg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72" creationId="{B056F680-C2AB-4113-9436-56159182A8C9}"/>
          </ac:spMkLst>
        </pc:spChg>
        <pc:spChg chg="mod">
          <ac:chgData name="IVAN CAPASSO" userId="f7aa6b23-50f7-40cb-a86c-602bb8a74179" providerId="ADAL" clId="{DB0CA8D9-C45A-4565-9110-06A755B58104}" dt="2020-12-04T16:10:19.447" v="1"/>
          <ac:spMkLst>
            <pc:docMk/>
            <pc:sldMk cId="505438908" sldId="258"/>
            <ac:spMk id="73" creationId="{67217651-9105-4F53-8A1D-3D3E38308E20}"/>
          </ac:spMkLst>
        </pc:spChg>
        <pc:grpChg chg="add mod">
          <ac:chgData name="IVAN CAPASSO" userId="f7aa6b23-50f7-40cb-a86c-602bb8a74179" providerId="ADAL" clId="{DB0CA8D9-C45A-4565-9110-06A755B58104}" dt="2020-12-04T16:10:46.254" v="3" actId="1076"/>
          <ac:grpSpMkLst>
            <pc:docMk/>
            <pc:sldMk cId="505438908" sldId="258"/>
            <ac:grpSpMk id="46" creationId="{4B2A2F52-F87C-44A8-BB54-AD335CC40971}"/>
          </ac:grpSpMkLst>
        </pc:grpChg>
      </pc:sldChg>
      <pc:sldChg chg="modSp mod">
        <pc:chgData name="IVAN CAPASSO" userId="f7aa6b23-50f7-40cb-a86c-602bb8a74179" providerId="ADAL" clId="{DB0CA8D9-C45A-4565-9110-06A755B58104}" dt="2020-12-04T16:04:36.676" v="0"/>
        <pc:sldMkLst>
          <pc:docMk/>
          <pc:sldMk cId="3996134810" sldId="268"/>
        </pc:sldMkLst>
        <pc:spChg chg="mod">
          <ac:chgData name="IVAN CAPASSO" userId="f7aa6b23-50f7-40cb-a86c-602bb8a74179" providerId="ADAL" clId="{DB0CA8D9-C45A-4565-9110-06A755B58104}" dt="2020-12-04T16:04:36.676" v="0"/>
          <ac:spMkLst>
            <pc:docMk/>
            <pc:sldMk cId="3996134810" sldId="268"/>
            <ac:spMk id="3" creationId="{7E10681E-5CFD-4B91-8478-3027AC002A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DC8EAA6-32F2-4D5E-A431-B66D087EA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C49972-3901-494B-A455-8E039BB18D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095EA-D7AD-4C46-81ED-6775C5AA4FDD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FBEF2D-8135-41C7-8792-A2DAEFFFF9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AB2B2E-6994-4613-8E6B-3745434E58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F714-659A-4F53-B2D3-D86D69541C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6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87C27-99F1-41DB-89BA-6D13C8C1383D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DC67-2311-41C3-8537-604DE1BCDF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18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1" y="2674376"/>
            <a:ext cx="8968084" cy="275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940073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4" y="1083704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5113" y="4674984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8F3BDF3-39A7-4EC8-9519-D005CD2DF544}"/>
              </a:ext>
            </a:extLst>
          </p:cNvPr>
          <p:cNvSpPr/>
          <p:nvPr userDrawn="1"/>
        </p:nvSpPr>
        <p:spPr>
          <a:xfrm>
            <a:off x="853137" y="5108572"/>
            <a:ext cx="896808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5F7029-144A-4C67-976D-DB2C1FE87D8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1925822" cy="56985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24400-FA3E-4C2B-A74E-CA16F30E6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Metamorphic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7259F3-81C7-406C-862B-8F9FFD8B5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084" y="5220949"/>
            <a:ext cx="2372609" cy="1117687"/>
          </a:xfrm>
        </p:spPr>
        <p:txBody>
          <a:bodyPr>
            <a:normAutofit/>
          </a:bodyPr>
          <a:lstStyle/>
          <a:p>
            <a:pPr algn="ctr"/>
            <a:r>
              <a:rPr lang="it-IT" sz="2400"/>
              <a:t>Ivan Capasso</a:t>
            </a:r>
          </a:p>
          <a:p>
            <a:pPr algn="ctr"/>
            <a:r>
              <a:rPr lang="it-IT" sz="2400"/>
              <a:t>N86002587</a:t>
            </a:r>
          </a:p>
        </p:txBody>
      </p:sp>
      <p:pic>
        <p:nvPicPr>
          <p:cNvPr id="17" name="Immagine 16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CF66A398-D16D-4DC3-8CE7-5B9DE8B2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718" y="2498400"/>
            <a:ext cx="3852740" cy="2571588"/>
          </a:xfrm>
          <a:prstGeom prst="rect">
            <a:avLst/>
          </a:prstGeom>
        </p:spPr>
      </p:pic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B5BB45F-BB33-43F6-A7A3-2FE6ECA1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1230"/>
            <a:ext cx="4472779" cy="1866078"/>
          </a:xfrm>
          <a:prstGeom prst="rect">
            <a:avLst/>
          </a:prstGeom>
        </p:spPr>
      </p:pic>
      <p:sp>
        <p:nvSpPr>
          <p:cNvPr id="25" name="Sottotitolo 2">
            <a:extLst>
              <a:ext uri="{FF2B5EF4-FFF2-40B4-BE49-F238E27FC236}">
                <a16:creationId xmlns:a16="http://schemas.microsoft.com/office/drawing/2014/main" id="{51D3E893-DF45-4A3B-A247-619E0D5E99DC}"/>
              </a:ext>
            </a:extLst>
          </p:cNvPr>
          <p:cNvSpPr txBox="1">
            <a:spLocks/>
          </p:cNvSpPr>
          <p:nvPr/>
        </p:nvSpPr>
        <p:spPr>
          <a:xfrm>
            <a:off x="4115651" y="5220949"/>
            <a:ext cx="267855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/>
              <a:t>Anno accademico</a:t>
            </a:r>
          </a:p>
          <a:p>
            <a:pPr algn="ctr"/>
            <a:r>
              <a:rPr lang="it-IT" sz="2400"/>
              <a:t>2020-2021</a:t>
            </a:r>
          </a:p>
        </p:txBody>
      </p:sp>
      <p:sp>
        <p:nvSpPr>
          <p:cNvPr id="27" name="Sottotitolo 2">
            <a:extLst>
              <a:ext uri="{FF2B5EF4-FFF2-40B4-BE49-F238E27FC236}">
                <a16:creationId xmlns:a16="http://schemas.microsoft.com/office/drawing/2014/main" id="{2DD2C345-1134-4B31-847D-D6C2D93CA41A}"/>
              </a:ext>
            </a:extLst>
          </p:cNvPr>
          <p:cNvSpPr txBox="1">
            <a:spLocks/>
          </p:cNvSpPr>
          <p:nvPr/>
        </p:nvSpPr>
        <p:spPr>
          <a:xfrm>
            <a:off x="7487163" y="5215452"/>
            <a:ext cx="2166349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/>
              <a:t>Relatore</a:t>
            </a:r>
          </a:p>
          <a:p>
            <a:pPr algn="ctr"/>
            <a:r>
              <a:rPr lang="it-IT" sz="2400"/>
              <a:t>Adriano Peron</a:t>
            </a:r>
          </a:p>
        </p:txBody>
      </p:sp>
    </p:spTree>
    <p:extLst>
      <p:ext uri="{BB962C8B-B14F-4D97-AF65-F5344CB8AC3E}">
        <p14:creationId xmlns:p14="http://schemas.microsoft.com/office/powerpoint/2010/main" val="218899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63007-4469-40B3-A69B-41114501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Esempi: DNN for self-</a:t>
            </a:r>
            <a:r>
              <a:rPr lang="it-IT" err="1"/>
              <a:t>driving</a:t>
            </a:r>
            <a:r>
              <a:rPr lang="it-IT"/>
              <a:t> cars</a:t>
            </a:r>
            <a:br>
              <a:rPr lang="it-IT"/>
            </a:br>
            <a:r>
              <a:rPr lang="en-US" sz="1200"/>
              <a:t>University of Virginia and Columbia University : DeepTest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A2B1CA-1C7E-4B87-8FB6-8C98A5A3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206552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Si generano automaticamente test case basati su condizioni di guida come pioggia o nebbia; condizioni dove l’auto dovrebbe comportarsi in modo simile alla sua situazione di partenza.</a:t>
            </a:r>
          </a:p>
          <a:p>
            <a:pPr marL="0" indent="0">
              <a:buNone/>
            </a:pPr>
            <a:r>
              <a:rPr lang="it-IT"/>
              <a:t>Invece, sono stati trovati migliaia di azioni errate in diverse condizioni di guida realistiche, alcune delle quali avrebbero portato ad incidenti mortali.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ED7EA4-4D0F-48D2-9D49-42EF02B5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677" y="4866997"/>
            <a:ext cx="4820323" cy="19910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CD658-AE1F-4E99-8F48-9C34B62957B4}"/>
              </a:ext>
            </a:extLst>
          </p:cNvPr>
          <p:cNvSpPr txBox="1"/>
          <p:nvPr/>
        </p:nvSpPr>
        <p:spPr>
          <a:xfrm>
            <a:off x="956590" y="4866997"/>
            <a:ext cx="641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Un esempio di comportamento errato trovato da DeepTest:</a:t>
            </a:r>
          </a:p>
          <a:p>
            <a:r>
              <a:rPr lang="it-IT"/>
              <a:t>Nella figura (a) la scena originale, (b) è la stessa foto a cui è stata aggiunta della nebbia.</a:t>
            </a:r>
          </a:p>
        </p:txBody>
      </p:sp>
    </p:spTree>
    <p:extLst>
      <p:ext uri="{BB962C8B-B14F-4D97-AF65-F5344CB8AC3E}">
        <p14:creationId xmlns:p14="http://schemas.microsoft.com/office/powerpoint/2010/main" val="35215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87109-7CDF-441E-95F0-3572921A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Limitazioni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B1948-F8A6-43D3-8317-799DBC6D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metamorphic testing non è applicabile in tutti i domini: molti hanno bisogno di certezze.</a:t>
            </a:r>
          </a:p>
          <a:p>
            <a:r>
              <a:rPr lang="it-IT"/>
              <a:t>L’individuazione delle metamorphic relation non è per nulla semplice: processo manuale, che richiede creatività e ingegno.</a:t>
            </a:r>
          </a:p>
          <a:p>
            <a:r>
              <a:rPr lang="it-IT"/>
              <a:t>Come scegliere le relazioni più efficaci? Di quanto sto risolvendo il problema dell’oracolo applicando questa MR?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26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BC37488-4272-4B78-81EA-174FA778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>
                <a:latin typeface="Calisto MT" panose="02040603050505030304" pitchFamily="18" charset="0"/>
              </a:rPr>
              <a:t>Grazie per l’attenzione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862469-9719-4388-A6E4-6EE3F7A0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7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EE0E9-1257-45A5-9D3F-6D6DCA1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Necessità di test automatici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B9117-118C-4EB9-B572-406C8009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563" y="2842772"/>
            <a:ext cx="3037399" cy="613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/>
              <a:t>Come verificare la validità di un </a:t>
            </a:r>
            <a:r>
              <a:rPr lang="it-IT" sz="1800" b="1">
                <a:solidFill>
                  <a:srgbClr val="002060"/>
                </a:solidFill>
              </a:rPr>
              <a:t>test</a:t>
            </a:r>
            <a:r>
              <a:rPr lang="it-IT" sz="2000">
                <a:solidFill>
                  <a:srgbClr val="002060"/>
                </a:solidFill>
              </a:rPr>
              <a:t> case</a:t>
            </a:r>
            <a:r>
              <a:rPr lang="it-IT" sz="2000"/>
              <a:t>?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21182A2-35AA-49FA-BACC-7954225D5470}"/>
              </a:ext>
            </a:extLst>
          </p:cNvPr>
          <p:cNvSpPr/>
          <p:nvPr/>
        </p:nvSpPr>
        <p:spPr>
          <a:xfrm>
            <a:off x="5223948" y="2667445"/>
            <a:ext cx="1744099" cy="816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9A74215-DDB1-472C-8E80-06EBCD938886}"/>
              </a:ext>
            </a:extLst>
          </p:cNvPr>
          <p:cNvSpPr txBox="1">
            <a:spLocks/>
          </p:cNvSpPr>
          <p:nvPr/>
        </p:nvSpPr>
        <p:spPr>
          <a:xfrm>
            <a:off x="7584023" y="2852621"/>
            <a:ext cx="3481541" cy="8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/>
              <a:t>Teoricamente, bisognerebbe avere un </a:t>
            </a:r>
            <a:r>
              <a:rPr lang="it-IT" sz="2000">
                <a:solidFill>
                  <a:srgbClr val="00B050"/>
                </a:solidFill>
              </a:rPr>
              <a:t>test dell’oracolo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8FBA09-2DE0-4A48-8C54-8E7D806D0BBA}"/>
              </a:ext>
            </a:extLst>
          </p:cNvPr>
          <p:cNvSpPr txBox="1">
            <a:spLocks/>
          </p:cNvSpPr>
          <p:nvPr/>
        </p:nvSpPr>
        <p:spPr>
          <a:xfrm>
            <a:off x="6322559" y="4513342"/>
            <a:ext cx="4743005" cy="951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/>
              <a:t>Nella pratica, </a:t>
            </a:r>
            <a:r>
              <a:rPr lang="it-IT" sz="2000" b="1"/>
              <a:t>spesso</a:t>
            </a:r>
            <a:r>
              <a:rPr lang="it-IT" sz="2000"/>
              <a:t> non si può scegliere questa strategia poiché richiede molta mano d’opera e tempo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D2F53DA-BF91-40B7-9CB1-B7DAC97B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9" y="2150628"/>
            <a:ext cx="1279001" cy="1745512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94A684-97E9-49A0-AE24-BBF4C9EDECA0}"/>
              </a:ext>
            </a:extLst>
          </p:cNvPr>
          <p:cNvSpPr txBox="1">
            <a:spLocks/>
          </p:cNvSpPr>
          <p:nvPr/>
        </p:nvSpPr>
        <p:spPr>
          <a:xfrm>
            <a:off x="6322558" y="5623450"/>
            <a:ext cx="4385199" cy="95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/>
              <a:t>Questi tipi di test si dicono non verificabili (</a:t>
            </a:r>
            <a:r>
              <a:rPr lang="it-IT" sz="2000">
                <a:solidFill>
                  <a:srgbClr val="FFC000"/>
                </a:solidFill>
              </a:rPr>
              <a:t>untestable tests</a:t>
            </a:r>
            <a:r>
              <a:rPr lang="it-IT" sz="2000"/>
              <a:t>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2A2055A-1A4D-4845-9C7C-0524302D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13" y="4135323"/>
            <a:ext cx="3037400" cy="2259066"/>
          </a:xfrm>
          <a:prstGeom prst="rect">
            <a:avLst/>
          </a:prstGeom>
        </p:spPr>
      </p:pic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B939F3D9-A6E5-4F53-B423-10836712ED18}"/>
              </a:ext>
            </a:extLst>
          </p:cNvPr>
          <p:cNvSpPr txBox="1">
            <a:spLocks/>
          </p:cNvSpPr>
          <p:nvPr/>
        </p:nvSpPr>
        <p:spPr>
          <a:xfrm>
            <a:off x="4719813" y="3642476"/>
            <a:ext cx="2752371" cy="61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>
                <a:solidFill>
                  <a:srgbClr val="FF0000"/>
                </a:solidFill>
              </a:rPr>
              <a:t>Problema</a:t>
            </a:r>
            <a:r>
              <a:rPr lang="it-IT" sz="2800" b="1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541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FECD7-6FE4-48DC-8582-6E2D92F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5B0D3-E600-4D55-B603-F9390BB6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Quando faccio testing, confronto l'output del sistema con:</a:t>
            </a:r>
          </a:p>
          <a:p>
            <a:r>
              <a:rPr lang="it-IT"/>
              <a:t>Con un oracolo noto;</a:t>
            </a:r>
          </a:p>
          <a:p>
            <a:r>
              <a:rPr lang="it-IT"/>
              <a:t>Con un modello (model-</a:t>
            </a:r>
            <a:r>
              <a:rPr lang="it-IT" err="1"/>
              <a:t>based</a:t>
            </a:r>
            <a:r>
              <a:rPr lang="it-IT"/>
              <a:t> testing);</a:t>
            </a:r>
          </a:p>
          <a:p>
            <a:r>
              <a:rPr lang="it-IT" b="1"/>
              <a:t>Con altri output dello stesso sistema che sto testando!</a:t>
            </a:r>
          </a:p>
        </p:txBody>
      </p:sp>
    </p:spTree>
    <p:extLst>
      <p:ext uri="{BB962C8B-B14F-4D97-AF65-F5344CB8AC3E}">
        <p14:creationId xmlns:p14="http://schemas.microsoft.com/office/powerpoint/2010/main" val="36311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FF990-33BB-41E8-AA26-53E2706C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0681E-5CFD-4B91-8478-3027AC00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Supponiamo di voler cercare un albergo a Roma per una determinata data su Booking.com.</a:t>
            </a:r>
          </a:p>
          <a:p>
            <a:pPr marL="0" indent="0">
              <a:buNone/>
            </a:pPr>
            <a:r>
              <a:rPr lang="it-IT"/>
              <a:t>Il sito ci mostra 7,378 risultati: come facciamo a capire se l’output è corretto? Manca qualche albergo? Ci sono alberghi di altre città in questa lista?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3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BF18C-D732-4121-B291-83882F2A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Cos’è una metamorphic relation?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B3B2AE-89C8-47B5-B78E-81A5D71C86A8}"/>
              </a:ext>
            </a:extLst>
          </p:cNvPr>
          <p:cNvSpPr txBox="1"/>
          <p:nvPr/>
        </p:nvSpPr>
        <p:spPr>
          <a:xfrm>
            <a:off x="3536056" y="248191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Input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65CC4B8-26C9-409A-A3A2-228E015E1D6E}"/>
              </a:ext>
            </a:extLst>
          </p:cNvPr>
          <p:cNvSpPr txBox="1"/>
          <p:nvPr/>
        </p:nvSpPr>
        <p:spPr>
          <a:xfrm>
            <a:off x="3536056" y="50726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631A1BB-5890-48B0-B571-7FEC146D3C6D}"/>
              </a:ext>
            </a:extLst>
          </p:cNvPr>
          <p:cNvSpPr txBox="1"/>
          <p:nvPr/>
        </p:nvSpPr>
        <p:spPr>
          <a:xfrm>
            <a:off x="3729778" y="2851249"/>
            <a:ext cx="31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B7AD03-83B4-429B-8852-EB10424685C9}"/>
              </a:ext>
            </a:extLst>
          </p:cNvPr>
          <p:cNvSpPr txBox="1"/>
          <p:nvPr/>
        </p:nvSpPr>
        <p:spPr>
          <a:xfrm>
            <a:off x="3507431" y="5483422"/>
            <a:ext cx="79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g(x)</a:t>
            </a:r>
          </a:p>
        </p:txBody>
      </p: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57E2EAE9-C837-4DC5-844E-DE07F71CB4C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3507432" y="3082081"/>
            <a:ext cx="222347" cy="2632173"/>
          </a:xfrm>
          <a:prstGeom prst="curvedConnector3">
            <a:avLst>
              <a:gd name="adj1" fmla="val 32490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8549881-56F4-4549-AD16-DC416A95C10E}"/>
              </a:ext>
            </a:extLst>
          </p:cNvPr>
          <p:cNvSpPr txBox="1"/>
          <p:nvPr/>
        </p:nvSpPr>
        <p:spPr>
          <a:xfrm>
            <a:off x="3071307" y="3939057"/>
            <a:ext cx="184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92D050"/>
                </a:solidFill>
              </a:rPr>
              <a:t>Regola applicata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7831A040-AB68-469E-804C-5A1BDD6ACFA7}"/>
              </a:ext>
            </a:extLst>
          </p:cNvPr>
          <p:cNvSpPr/>
          <p:nvPr/>
        </p:nvSpPr>
        <p:spPr>
          <a:xfrm>
            <a:off x="5487251" y="2603180"/>
            <a:ext cx="2266122" cy="68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Programma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C5C2CC5E-487B-4FBB-9E2A-A905FAD23F71}"/>
              </a:ext>
            </a:extLst>
          </p:cNvPr>
          <p:cNvSpPr/>
          <p:nvPr/>
        </p:nvSpPr>
        <p:spPr>
          <a:xfrm>
            <a:off x="5475325" y="5337691"/>
            <a:ext cx="2266122" cy="68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Programma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DC09FC-00CC-4C98-B44B-8944D133A3B2}"/>
              </a:ext>
            </a:extLst>
          </p:cNvPr>
          <p:cNvSpPr txBox="1"/>
          <p:nvPr/>
        </p:nvSpPr>
        <p:spPr>
          <a:xfrm>
            <a:off x="8959562" y="2502884"/>
            <a:ext cx="101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Output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958979B-6FD6-41D5-8ACF-E7C5A7457A42}"/>
              </a:ext>
            </a:extLst>
          </p:cNvPr>
          <p:cNvSpPr txBox="1"/>
          <p:nvPr/>
        </p:nvSpPr>
        <p:spPr>
          <a:xfrm>
            <a:off x="9026187" y="2915002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f(x)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DA44CD-73F6-4850-A1A6-0E553F729D6C}"/>
              </a:ext>
            </a:extLst>
          </p:cNvPr>
          <p:cNvSpPr txBox="1"/>
          <p:nvPr/>
        </p:nvSpPr>
        <p:spPr>
          <a:xfrm>
            <a:off x="8959561" y="5214213"/>
            <a:ext cx="101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Output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2FC340E-FD67-4AE7-8FB0-D2084A4464B2}"/>
              </a:ext>
            </a:extLst>
          </p:cNvPr>
          <p:cNvSpPr txBox="1"/>
          <p:nvPr/>
        </p:nvSpPr>
        <p:spPr>
          <a:xfrm>
            <a:off x="8880616" y="5633821"/>
            <a:ext cx="109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f(g(x))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2089D5-0D26-45CA-97EF-F14DF5247661}"/>
              </a:ext>
            </a:extLst>
          </p:cNvPr>
          <p:cNvSpPr/>
          <p:nvPr/>
        </p:nvSpPr>
        <p:spPr>
          <a:xfrm>
            <a:off x="9913666" y="3940084"/>
            <a:ext cx="2161207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Verifica</a:t>
            </a:r>
          </a:p>
          <a:p>
            <a:pPr algn="ctr"/>
            <a:r>
              <a:rPr lang="it-IT"/>
              <a:t>(</a:t>
            </a:r>
            <a:r>
              <a:rPr lang="it-IT" b="1">
                <a:solidFill>
                  <a:srgbClr val="00B050"/>
                </a:solidFill>
              </a:rPr>
              <a:t>Success</a:t>
            </a:r>
            <a:r>
              <a:rPr lang="it-IT"/>
              <a:t>,</a:t>
            </a:r>
            <a:r>
              <a:rPr lang="it-IT" b="1">
                <a:solidFill>
                  <a:srgbClr val="FF0000"/>
                </a:solidFill>
              </a:rPr>
              <a:t>Faulty</a:t>
            </a:r>
            <a:r>
              <a:rPr lang="it-IT"/>
              <a:t>)</a:t>
            </a:r>
          </a:p>
        </p:txBody>
      </p: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3B935126-7BB4-45A1-8051-CAA71A05B6B2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>
            <a:off x="9826287" y="3145835"/>
            <a:ext cx="1167983" cy="794249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D6EDC848-F921-43C8-8BE0-AF16DF5498FB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9971858" y="4801475"/>
            <a:ext cx="1022412" cy="1063179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EF7DD374-0E3F-4C6D-AFCE-7CDA1C357D94}"/>
              </a:ext>
            </a:extLst>
          </p:cNvPr>
          <p:cNvSpPr/>
          <p:nvPr/>
        </p:nvSpPr>
        <p:spPr>
          <a:xfrm>
            <a:off x="4499462" y="2748911"/>
            <a:ext cx="824483" cy="3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E281E979-DE4F-4B60-AC48-D0462C7639C4}"/>
              </a:ext>
            </a:extLst>
          </p:cNvPr>
          <p:cNvSpPr/>
          <p:nvPr/>
        </p:nvSpPr>
        <p:spPr>
          <a:xfrm>
            <a:off x="4512294" y="5483422"/>
            <a:ext cx="824483" cy="3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>
            <a:extLst>
              <a:ext uri="{FF2B5EF4-FFF2-40B4-BE49-F238E27FC236}">
                <a16:creationId xmlns:a16="http://schemas.microsoft.com/office/drawing/2014/main" id="{F5FE2EBC-0DEC-439E-BFCB-8EA7E007B161}"/>
              </a:ext>
            </a:extLst>
          </p:cNvPr>
          <p:cNvSpPr/>
          <p:nvPr/>
        </p:nvSpPr>
        <p:spPr>
          <a:xfrm>
            <a:off x="8029515" y="2726176"/>
            <a:ext cx="717630" cy="3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F5EFE87B-F689-46C3-B85A-BD73491A8356}"/>
              </a:ext>
            </a:extLst>
          </p:cNvPr>
          <p:cNvSpPr/>
          <p:nvPr/>
        </p:nvSpPr>
        <p:spPr>
          <a:xfrm>
            <a:off x="8088537" y="5439538"/>
            <a:ext cx="717630" cy="38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0F602378-CA0C-4BBE-9834-6ACBB197F642}"/>
              </a:ext>
            </a:extLst>
          </p:cNvPr>
          <p:cNvSpPr txBox="1"/>
          <p:nvPr/>
        </p:nvSpPr>
        <p:spPr>
          <a:xfrm>
            <a:off x="112981" y="1997510"/>
            <a:ext cx="2758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/>
              <a:t>Una </a:t>
            </a:r>
            <a:r>
              <a:rPr lang="it-IT" sz="1700" b="1"/>
              <a:t>metamorpic relation </a:t>
            </a:r>
            <a:r>
              <a:rPr lang="it-IT" sz="1700"/>
              <a:t>(</a:t>
            </a:r>
            <a:r>
              <a:rPr lang="it-IT" sz="1700" b="1"/>
              <a:t>MR</a:t>
            </a:r>
            <a:r>
              <a:rPr lang="it-IT" sz="1700"/>
              <a:t>) è una proprietà necessaria della funzionalità del programma previsto.</a:t>
            </a:r>
          </a:p>
          <a:p>
            <a:endParaRPr lang="it-IT" sz="1700"/>
          </a:p>
          <a:p>
            <a:r>
              <a:rPr lang="it-IT" sz="1700"/>
              <a:t>Richiede conoscenza del dominio, specifiche del programma etc…</a:t>
            </a:r>
          </a:p>
          <a:p>
            <a:endParaRPr lang="it-IT" sz="1700"/>
          </a:p>
          <a:p>
            <a:r>
              <a:rPr lang="it-IT" sz="1700"/>
              <a:t>La sua implementazione, trasforma i casi di test esistenti (source)  in nuovi (follow-up) e se l’output di quest’ultimo non soddisfa la MR il programma dev’essere difettoso (Faulty).</a:t>
            </a:r>
          </a:p>
        </p:txBody>
      </p:sp>
    </p:spTree>
    <p:extLst>
      <p:ext uri="{BB962C8B-B14F-4D97-AF65-F5344CB8AC3E}">
        <p14:creationId xmlns:p14="http://schemas.microsoft.com/office/powerpoint/2010/main" val="11281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AF83-A244-4866-81D8-7C186E2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 di metamorphic relation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C86A86-F0A0-4287-875B-C22B0376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2669"/>
            <a:ext cx="9613861" cy="1877940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Supponiamo di voler cercare un albergo a Roma per una determinata data su Booking.com.</a:t>
            </a:r>
          </a:p>
          <a:p>
            <a:pPr marL="0" indent="0">
              <a:buNone/>
            </a:pPr>
            <a:r>
              <a:rPr lang="it-IT"/>
              <a:t>Il sito ci mostra 7,378 risultati: come facciamo a capire se l’output è corretto? Manca qualche albergo? Ci sono alberghi di altre città in questa lista?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05A845-05E9-44DB-B6CE-979ACCC3B8A3}"/>
              </a:ext>
            </a:extLst>
          </p:cNvPr>
          <p:cNvSpPr txBox="1"/>
          <p:nvPr/>
        </p:nvSpPr>
        <p:spPr>
          <a:xfrm>
            <a:off x="680321" y="4329113"/>
            <a:ext cx="2534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MR1:Applicare un filtro sul prezzo a notte di 80-150€.</a:t>
            </a:r>
          </a:p>
          <a:p>
            <a:r>
              <a:rPr lang="it-IT"/>
              <a:t>Il risultato dev’essere un sottoinsieme dell’insieme di partenza.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65FD3E-FC64-40BF-BF9A-7CAB691A6CF2}"/>
              </a:ext>
            </a:extLst>
          </p:cNvPr>
          <p:cNvSpPr txBox="1"/>
          <p:nvPr/>
        </p:nvSpPr>
        <p:spPr>
          <a:xfrm>
            <a:off x="4014788" y="4329113"/>
            <a:ext cx="3500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MR2: Applicare un filtro sul numero di stelle =1 , ripetere la ricerca e porre il numero di stelle =2, 3… il risultato dei 5 test devono essere sottoinsiemi dell’insieme di partenza e la loro intersezione nulla.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EC893E-527C-477A-A411-E37BAD1BD1CF}"/>
              </a:ext>
            </a:extLst>
          </p:cNvPr>
          <p:cNvSpPr txBox="1"/>
          <p:nvPr/>
        </p:nvSpPr>
        <p:spPr>
          <a:xfrm>
            <a:off x="8315325" y="4329113"/>
            <a:ext cx="3043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MR3: Applicare un ordinamento basato sul numero di recensioni e verificare che i due insiemi sono uguali.</a:t>
            </a:r>
          </a:p>
        </p:txBody>
      </p:sp>
    </p:spTree>
    <p:extLst>
      <p:ext uri="{BB962C8B-B14F-4D97-AF65-F5344CB8AC3E}">
        <p14:creationId xmlns:p14="http://schemas.microsoft.com/office/powerpoint/2010/main" val="35087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6FE94-571C-400C-90E9-C03C9A03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Individuazione delle metamorphic relation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76528-2B2C-4B23-8086-868DC62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78292" cy="4349677"/>
          </a:xfrm>
        </p:spPr>
        <p:txBody>
          <a:bodyPr>
            <a:normAutofit lnSpcReduction="10000"/>
          </a:bodyPr>
          <a:lstStyle/>
          <a:p>
            <a:r>
              <a:rPr lang="it-IT"/>
              <a:t>Basata sull’input: Si pensa ai cambiamenti del programma in base a determinati input, esaminando i tipi di dato e le operazioni ad esse associate. Utilizzato in ambiente matematico e in teoria dei grafi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Basata sull’output: Si parte da un gruppo di test case con proprietà simili da voler testare e si esamina l’output per determinare una regola. Utile se già si possiedono test case simili tra loro</a:t>
            </a:r>
          </a:p>
          <a:p>
            <a:endParaRPr lang="it-IT"/>
          </a:p>
          <a:p>
            <a:r>
              <a:rPr lang="it-IT"/>
              <a:t>Generazione automatica di test case: Partendo da un test di partenza, si costruiscono test con variazioni sempre più grandi sull’input, si verifica quali sono le variabili più o meno comuni per tutti i test e ci si costruisce sopra una regola. Approccio tipico in contesti di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95831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1A99B51-D0E5-470A-8C63-1BE79EA1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it-IT" sz="2400"/>
              <a:t>Applicazioni</a:t>
            </a:r>
          </a:p>
        </p:txBody>
      </p:sp>
      <p:pic>
        <p:nvPicPr>
          <p:cNvPr id="42" name="Picture 3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851A48A-5262-42C7-90BF-5DFE6603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4" y="2070134"/>
            <a:ext cx="4160402" cy="464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Il grafico mostra i domini di ricerca in cui il metamorphic testing è stato argomento di 84 articoli pubblicati dal 1998 al 2018¹.</a:t>
            </a:r>
          </a:p>
          <a:p>
            <a:pPr marL="0" indent="0">
              <a:buNone/>
            </a:pPr>
            <a:r>
              <a:rPr lang="it-IT" sz="1800"/>
              <a:t>I settori più popolari sono sicuramente Web application e Computer Graphics, ma c’è anche una varietà di  settori come software finanziario, programmi di ottimizzazione, cybersecurity e data  analytics, nonché applicazioni industriali in organizzazioni come NASA e Adobe.</a:t>
            </a:r>
          </a:p>
          <a:p>
            <a:pPr marL="0" indent="0">
              <a:buNone/>
            </a:pPr>
            <a:r>
              <a:rPr lang="it-IT" sz="1800"/>
              <a:t>Il grafico lascia intuire una crescita dell’uso di queste tecniche nei settori incentrati più sull’IA, come Machine Learning, Bioinformatica e Self-</a:t>
            </a:r>
            <a:r>
              <a:rPr lang="it-IT" sz="1800" err="1"/>
              <a:t>Driving</a:t>
            </a:r>
            <a:r>
              <a:rPr lang="it-IT" sz="1800"/>
              <a:t>.</a:t>
            </a:r>
          </a:p>
          <a:p>
            <a:pPr marL="0" indent="0">
              <a:buNone/>
            </a:pPr>
            <a:endParaRPr lang="it-IT" sz="160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363A029-745B-4EEA-9FB9-FBDFDBC41BCD}"/>
              </a:ext>
            </a:extLst>
          </p:cNvPr>
          <p:cNvSpPr/>
          <p:nvPr/>
        </p:nvSpPr>
        <p:spPr>
          <a:xfrm>
            <a:off x="4956050" y="-114300"/>
            <a:ext cx="7235950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361873-47BA-4B19-ACC3-9994B88B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320" y="-168724"/>
            <a:ext cx="7235950" cy="68810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8C6A0A-622F-4786-9A00-0E9543B8CE3A}"/>
              </a:ext>
            </a:extLst>
          </p:cNvPr>
          <p:cNvSpPr txBox="1"/>
          <p:nvPr/>
        </p:nvSpPr>
        <p:spPr>
          <a:xfrm>
            <a:off x="4959971" y="6059461"/>
            <a:ext cx="3455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bg1"/>
                </a:solidFill>
              </a:rPr>
              <a:t>¹S.Segura..,T.Chen (2020)  </a:t>
            </a:r>
            <a:r>
              <a:rPr lang="en-US" sz="1400">
                <a:solidFill>
                  <a:schemeClr val="bg1"/>
                </a:solidFill>
              </a:rPr>
              <a:t>“Metamorphic Testing: Testing the Untestable”</a:t>
            </a:r>
            <a:endParaRPr lang="it-IT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B6411-75C8-431F-BAB8-9127F03D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Esempi: AI-Driven Drone</a:t>
            </a:r>
            <a:br>
              <a:rPr lang="it-IT"/>
            </a:br>
            <a:r>
              <a:rPr lang="it-IT" sz="1200"/>
              <a:t>Fraunhofer Center for Experimental Engineering</a:t>
            </a:r>
            <a:endParaRPr lang="it-IT" sz="2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1D899-C641-40C3-AB52-A4B4C450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L’idea è quella di definire uno scenario di volo per il drone ed osservando il comportamento, si aggiungono variazioni allo scenario, verificando che non ci siano cambiamenti.</a:t>
            </a:r>
          </a:p>
          <a:p>
            <a:r>
              <a:rPr lang="it-IT"/>
              <a:t>ES: Il drone dovrebbe muoversi equamente da Nord o Sud se le distanze fra gli oggetti sono le stesse.</a:t>
            </a:r>
          </a:p>
          <a:p>
            <a:r>
              <a:rPr lang="it-IT"/>
              <a:t>Questo approccio ha permesso l’individuazione di comportamenti inattesi del drone, come incidenti etc…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483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4B00976F56B747B28123E824FC257E" ma:contentTypeVersion="2" ma:contentTypeDescription="Create a new document." ma:contentTypeScope="" ma:versionID="9554321a2b0823b51f6b28841634f398">
  <xsd:schema xmlns:xsd="http://www.w3.org/2001/XMLSchema" xmlns:xs="http://www.w3.org/2001/XMLSchema" xmlns:p="http://schemas.microsoft.com/office/2006/metadata/properties" xmlns:ns2="29e45bdc-db49-4e34-8cd0-84a09677b53e" targetNamespace="http://schemas.microsoft.com/office/2006/metadata/properties" ma:root="true" ma:fieldsID="621d3720348b87e7f0b3bd35ae40bee8" ns2:_="">
    <xsd:import namespace="29e45bdc-db49-4e34-8cd0-84a09677b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45bdc-db49-4e34-8cd0-84a09677b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4706E-05E6-435D-8FB4-B06A56D0DB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2D1D7-2213-488F-A274-9F80A7BDB717}">
  <ds:schemaRefs>
    <ds:schemaRef ds:uri="29e45bdc-db49-4e34-8cd0-84a09677b5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A691B9F-DD3A-4B6C-9270-EFB1E822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Berlino</vt:lpstr>
      <vt:lpstr>Metamorphic testing</vt:lpstr>
      <vt:lpstr>Necessità di test automatici</vt:lpstr>
      <vt:lpstr>Testing</vt:lpstr>
      <vt:lpstr>Esempio</vt:lpstr>
      <vt:lpstr>Cos’è una metamorphic relation?</vt:lpstr>
      <vt:lpstr>Esempi di metamorphic relation</vt:lpstr>
      <vt:lpstr>Individuazione delle metamorphic relation</vt:lpstr>
      <vt:lpstr>Applicazioni</vt:lpstr>
      <vt:lpstr>Esempi: AI-Driven Drone Fraunhofer Center for Experimental Engineering</vt:lpstr>
      <vt:lpstr>Esempi: DNN for self-driving cars University of Virginia and Columbia University : DeepTest</vt:lpstr>
      <vt:lpstr>Limitazioni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Metamorphic testing</dc:title>
  <dc:creator>IVAN CAPASSO</dc:creator>
  <cp:revision>1</cp:revision>
  <dcterms:created xsi:type="dcterms:W3CDTF">2020-12-03T15:19:08Z</dcterms:created>
  <dcterms:modified xsi:type="dcterms:W3CDTF">2020-12-04T16:15:54Z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0x010100264B00976F56B747B28123E824FC257E</vt:lpwstr>
  </property>
</Properties>
</file>