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F472BD14-2302-40E3-8DDF-B5E9BBCA543B}" type="datetimeFigureOut">
              <a:rPr lang="fr-FR" smtClean="0"/>
              <a:t>08/01/2016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2464076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472BD14-2302-40E3-8DDF-B5E9BBCA543B}" type="datetimeFigureOut">
              <a:rPr lang="fr-FR" smtClean="0"/>
              <a:t>08/01/2016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232083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472BD14-2302-40E3-8DDF-B5E9BBCA543B}" type="datetimeFigureOut">
              <a:rPr lang="fr-FR" smtClean="0"/>
              <a:t>08/01/2016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303463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472BD14-2302-40E3-8DDF-B5E9BBCA543B}" type="datetimeFigureOut">
              <a:rPr lang="fr-FR" smtClean="0"/>
              <a:t>08/01/2016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174077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472BD14-2302-40E3-8DDF-B5E9BBCA543B}" type="datetimeFigureOut">
              <a:rPr lang="fr-FR" smtClean="0"/>
              <a:t>08/01/2016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4216071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472BD14-2302-40E3-8DDF-B5E9BBCA543B}" type="datetimeFigureOut">
              <a:rPr lang="fr-FR" smtClean="0"/>
              <a:t>08/01/2016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391907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472BD14-2302-40E3-8DDF-B5E9BBCA543B}" type="datetimeFigureOut">
              <a:rPr lang="fr-FR" smtClean="0"/>
              <a:t>08/01/2016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330407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472BD14-2302-40E3-8DDF-B5E9BBCA543B}" type="datetimeFigureOut">
              <a:rPr lang="fr-FR" smtClean="0"/>
              <a:t>08/01/2016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323547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472BD14-2302-40E3-8DDF-B5E9BBCA543B}" type="datetimeFigureOut">
              <a:rPr lang="fr-FR" smtClean="0"/>
              <a:t>08/01/2016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2520927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472BD14-2302-40E3-8DDF-B5E9BBCA543B}" type="datetimeFigureOut">
              <a:rPr lang="fr-FR" smtClean="0"/>
              <a:t>08/01/2016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368479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472BD14-2302-40E3-8DDF-B5E9BBCA543B}" type="datetimeFigureOut">
              <a:rPr lang="fr-FR" smtClean="0"/>
              <a:t>08/01/2016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FA3C9EF-0E41-4471-8201-380EEFD6AEBE}" type="slidenum">
              <a:rPr lang="fr-FR" smtClean="0"/>
              <a:t>‹N°›</a:t>
            </a:fld>
            <a:endParaRPr lang="fr-FR"/>
          </a:p>
        </p:txBody>
      </p:sp>
    </p:spTree>
    <p:extLst>
      <p:ext uri="{BB962C8B-B14F-4D97-AF65-F5344CB8AC3E}">
        <p14:creationId xmlns:p14="http://schemas.microsoft.com/office/powerpoint/2010/main" val="94448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2BD14-2302-40E3-8DDF-B5E9BBCA543B}" type="datetimeFigureOut">
              <a:rPr lang="fr-FR" smtClean="0"/>
              <a:t>08/01/2016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3C9EF-0E41-4471-8201-380EEFD6AEBE}" type="slidenum">
              <a:rPr lang="fr-FR" smtClean="0"/>
              <a:t>‹N°›</a:t>
            </a:fld>
            <a:endParaRPr lang="fr-FR"/>
          </a:p>
        </p:txBody>
      </p:sp>
    </p:spTree>
    <p:extLst>
      <p:ext uri="{BB962C8B-B14F-4D97-AF65-F5344CB8AC3E}">
        <p14:creationId xmlns:p14="http://schemas.microsoft.com/office/powerpoint/2010/main" val="1154741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8619" y="150312"/>
            <a:ext cx="2004164" cy="739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But à atteindre</a:t>
            </a:r>
            <a:endParaRPr lang="fr-FR" dirty="0"/>
          </a:p>
        </p:txBody>
      </p:sp>
      <p:sp>
        <p:nvSpPr>
          <p:cNvPr id="5" name="Rectangle 4"/>
          <p:cNvSpPr/>
          <p:nvPr/>
        </p:nvSpPr>
        <p:spPr>
          <a:xfrm>
            <a:off x="4610622" y="150312"/>
            <a:ext cx="2004164" cy="739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Fonction technique</a:t>
            </a:r>
            <a:endParaRPr lang="fr-FR" dirty="0"/>
          </a:p>
        </p:txBody>
      </p:sp>
      <p:sp>
        <p:nvSpPr>
          <p:cNvPr id="6" name="Rectangle 5"/>
          <p:cNvSpPr/>
          <p:nvPr/>
        </p:nvSpPr>
        <p:spPr>
          <a:xfrm>
            <a:off x="9221244" y="150312"/>
            <a:ext cx="2004164" cy="739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Solutions</a:t>
            </a:r>
            <a:endParaRPr lang="fr-FR" dirty="0"/>
          </a:p>
        </p:txBody>
      </p:sp>
      <p:cxnSp>
        <p:nvCxnSpPr>
          <p:cNvPr id="8" name="Connecteur droit 7"/>
          <p:cNvCxnSpPr/>
          <p:nvPr/>
        </p:nvCxnSpPr>
        <p:spPr>
          <a:xfrm>
            <a:off x="3181611" y="0"/>
            <a:ext cx="49748" cy="9171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7993694" y="-1"/>
            <a:ext cx="43728" cy="9171890"/>
          </a:xfrm>
          <a:prstGeom prst="line">
            <a:avLst/>
          </a:prstGeom>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404091" y="5107721"/>
            <a:ext cx="2530257" cy="646331"/>
          </a:xfrm>
          <a:prstGeom prst="rect">
            <a:avLst/>
          </a:prstGeom>
          <a:noFill/>
        </p:spPr>
        <p:txBody>
          <a:bodyPr wrap="square" rtlCol="0">
            <a:spAutoFit/>
          </a:bodyPr>
          <a:lstStyle/>
          <a:p>
            <a:r>
              <a:rPr lang="fr-FR" dirty="0" smtClean="0"/>
              <a:t>FP </a:t>
            </a:r>
            <a:r>
              <a:rPr lang="fr-FR" dirty="0" smtClean="0"/>
              <a:t>2 </a:t>
            </a:r>
            <a:r>
              <a:rPr lang="fr-FR" dirty="0" smtClean="0"/>
              <a:t>: Déplacement via ordinateur</a:t>
            </a:r>
            <a:endParaRPr lang="fr-FR" dirty="0"/>
          </a:p>
        </p:txBody>
      </p:sp>
      <p:sp>
        <p:nvSpPr>
          <p:cNvPr id="35" name="ZoneTexte 34"/>
          <p:cNvSpPr txBox="1"/>
          <p:nvPr/>
        </p:nvSpPr>
        <p:spPr>
          <a:xfrm>
            <a:off x="331940" y="8021494"/>
            <a:ext cx="2530257" cy="646331"/>
          </a:xfrm>
          <a:prstGeom prst="rect">
            <a:avLst/>
          </a:prstGeom>
          <a:noFill/>
        </p:spPr>
        <p:txBody>
          <a:bodyPr wrap="square" rtlCol="0">
            <a:spAutoFit/>
          </a:bodyPr>
          <a:lstStyle/>
          <a:p>
            <a:r>
              <a:rPr lang="fr-FR" dirty="0" smtClean="0"/>
              <a:t>FP </a:t>
            </a:r>
            <a:r>
              <a:rPr lang="fr-FR" dirty="0" smtClean="0"/>
              <a:t>3 </a:t>
            </a:r>
            <a:r>
              <a:rPr lang="fr-FR" dirty="0" smtClean="0"/>
              <a:t>: Déplacement via smartphone</a:t>
            </a:r>
            <a:endParaRPr lang="fr-FR" dirty="0"/>
          </a:p>
        </p:txBody>
      </p:sp>
      <p:cxnSp>
        <p:nvCxnSpPr>
          <p:cNvPr id="39" name="Connecteur droit 38"/>
          <p:cNvCxnSpPr/>
          <p:nvPr/>
        </p:nvCxnSpPr>
        <p:spPr>
          <a:xfrm flipV="1">
            <a:off x="0" y="6846732"/>
            <a:ext cx="12192000" cy="19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flipV="1">
            <a:off x="0" y="4050639"/>
            <a:ext cx="12192000" cy="48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p:nvPr/>
        </p:nvCxnSpPr>
        <p:spPr>
          <a:xfrm flipV="1">
            <a:off x="3384884" y="4555958"/>
            <a:ext cx="529390" cy="78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4127439" y="1316539"/>
            <a:ext cx="3641558" cy="369332"/>
          </a:xfrm>
          <a:prstGeom prst="rect">
            <a:avLst/>
          </a:prstGeom>
          <a:noFill/>
        </p:spPr>
        <p:txBody>
          <a:bodyPr wrap="square" rtlCol="0">
            <a:spAutoFit/>
          </a:bodyPr>
          <a:lstStyle/>
          <a:p>
            <a:r>
              <a:rPr lang="fr-FR" dirty="0" smtClean="0"/>
              <a:t>Déplacement terrestre</a:t>
            </a:r>
            <a:endParaRPr lang="fr-FR" dirty="0"/>
          </a:p>
        </p:txBody>
      </p:sp>
      <p:sp>
        <p:nvSpPr>
          <p:cNvPr id="48" name="ZoneTexte 47"/>
          <p:cNvSpPr txBox="1"/>
          <p:nvPr/>
        </p:nvSpPr>
        <p:spPr>
          <a:xfrm>
            <a:off x="4138507" y="6003122"/>
            <a:ext cx="3641558" cy="646331"/>
          </a:xfrm>
          <a:prstGeom prst="rect">
            <a:avLst/>
          </a:prstGeom>
          <a:noFill/>
        </p:spPr>
        <p:txBody>
          <a:bodyPr wrap="square" rtlCol="0">
            <a:spAutoFit/>
          </a:bodyPr>
          <a:lstStyle/>
          <a:p>
            <a:r>
              <a:rPr lang="fr-FR" dirty="0" smtClean="0"/>
              <a:t>Robot directement pilotable via la carte</a:t>
            </a:r>
            <a:endParaRPr lang="fr-FR" dirty="0"/>
          </a:p>
        </p:txBody>
      </p:sp>
      <p:cxnSp>
        <p:nvCxnSpPr>
          <p:cNvPr id="50" name="Connecteur droit avec flèche 49"/>
          <p:cNvCxnSpPr>
            <a:endCxn id="48" idx="1"/>
          </p:cNvCxnSpPr>
          <p:nvPr/>
        </p:nvCxnSpPr>
        <p:spPr>
          <a:xfrm>
            <a:off x="3444988" y="5611205"/>
            <a:ext cx="693519" cy="715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p:nvPr/>
        </p:nvCxnSpPr>
        <p:spPr>
          <a:xfrm flipV="1">
            <a:off x="8043798" y="4307909"/>
            <a:ext cx="632455" cy="52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p:cNvCxnSpPr/>
          <p:nvPr/>
        </p:nvCxnSpPr>
        <p:spPr>
          <a:xfrm flipV="1">
            <a:off x="8052916" y="4806599"/>
            <a:ext cx="623337" cy="2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p:nvPr/>
        </p:nvCxnSpPr>
        <p:spPr>
          <a:xfrm>
            <a:off x="8052916" y="4826262"/>
            <a:ext cx="607843" cy="48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ZoneTexte 59"/>
          <p:cNvSpPr txBox="1"/>
          <p:nvPr/>
        </p:nvSpPr>
        <p:spPr>
          <a:xfrm>
            <a:off x="8697377" y="4142695"/>
            <a:ext cx="2938231" cy="369332"/>
          </a:xfrm>
          <a:prstGeom prst="rect">
            <a:avLst/>
          </a:prstGeom>
          <a:noFill/>
        </p:spPr>
        <p:txBody>
          <a:bodyPr wrap="square" rtlCol="0">
            <a:spAutoFit/>
          </a:bodyPr>
          <a:lstStyle/>
          <a:p>
            <a:r>
              <a:rPr lang="fr-FR" dirty="0" smtClean="0"/>
              <a:t>Filaire</a:t>
            </a:r>
            <a:endParaRPr lang="fr-FR" dirty="0"/>
          </a:p>
        </p:txBody>
      </p:sp>
      <p:sp>
        <p:nvSpPr>
          <p:cNvPr id="61" name="ZoneTexte 60"/>
          <p:cNvSpPr txBox="1"/>
          <p:nvPr/>
        </p:nvSpPr>
        <p:spPr>
          <a:xfrm>
            <a:off x="8754210" y="4621933"/>
            <a:ext cx="2938231" cy="369332"/>
          </a:xfrm>
          <a:prstGeom prst="rect">
            <a:avLst/>
          </a:prstGeom>
          <a:noFill/>
        </p:spPr>
        <p:txBody>
          <a:bodyPr wrap="square" rtlCol="0">
            <a:spAutoFit/>
          </a:bodyPr>
          <a:lstStyle/>
          <a:p>
            <a:r>
              <a:rPr lang="fr-FR" dirty="0" smtClean="0"/>
              <a:t>Transmission Wifi</a:t>
            </a:r>
            <a:endParaRPr lang="fr-FR" dirty="0"/>
          </a:p>
        </p:txBody>
      </p:sp>
      <p:sp>
        <p:nvSpPr>
          <p:cNvPr id="62" name="ZoneTexte 61"/>
          <p:cNvSpPr txBox="1"/>
          <p:nvPr/>
        </p:nvSpPr>
        <p:spPr>
          <a:xfrm>
            <a:off x="8754210" y="5078209"/>
            <a:ext cx="2938231" cy="369332"/>
          </a:xfrm>
          <a:prstGeom prst="rect">
            <a:avLst/>
          </a:prstGeom>
          <a:noFill/>
        </p:spPr>
        <p:txBody>
          <a:bodyPr wrap="square" rtlCol="0">
            <a:spAutoFit/>
          </a:bodyPr>
          <a:lstStyle/>
          <a:p>
            <a:r>
              <a:rPr lang="fr-FR" dirty="0" smtClean="0"/>
              <a:t>Transmission Bluetooth</a:t>
            </a:r>
            <a:endParaRPr lang="fr-FR" dirty="0"/>
          </a:p>
        </p:txBody>
      </p:sp>
      <p:cxnSp>
        <p:nvCxnSpPr>
          <p:cNvPr id="63" name="Connecteur droit avec flèche 62"/>
          <p:cNvCxnSpPr/>
          <p:nvPr/>
        </p:nvCxnSpPr>
        <p:spPr>
          <a:xfrm flipV="1">
            <a:off x="8159361" y="5968747"/>
            <a:ext cx="501398" cy="43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p:nvPr/>
        </p:nvCxnSpPr>
        <p:spPr>
          <a:xfrm>
            <a:off x="8159361" y="6348664"/>
            <a:ext cx="501398" cy="329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ZoneTexte 64"/>
          <p:cNvSpPr txBox="1"/>
          <p:nvPr/>
        </p:nvSpPr>
        <p:spPr>
          <a:xfrm>
            <a:off x="8754209" y="5804804"/>
            <a:ext cx="2938231" cy="369332"/>
          </a:xfrm>
          <a:prstGeom prst="rect">
            <a:avLst/>
          </a:prstGeom>
          <a:noFill/>
        </p:spPr>
        <p:txBody>
          <a:bodyPr wrap="square" rtlCol="0">
            <a:spAutoFit/>
          </a:bodyPr>
          <a:lstStyle/>
          <a:p>
            <a:r>
              <a:rPr lang="fr-FR" dirty="0" smtClean="0"/>
              <a:t>Clavier branché</a:t>
            </a:r>
            <a:endParaRPr lang="fr-FR" dirty="0"/>
          </a:p>
        </p:txBody>
      </p:sp>
      <p:sp>
        <p:nvSpPr>
          <p:cNvPr id="66" name="ZoneTexte 65"/>
          <p:cNvSpPr txBox="1"/>
          <p:nvPr/>
        </p:nvSpPr>
        <p:spPr>
          <a:xfrm>
            <a:off x="8697377" y="6420072"/>
            <a:ext cx="2938231" cy="369332"/>
          </a:xfrm>
          <a:prstGeom prst="rect">
            <a:avLst/>
          </a:prstGeom>
          <a:noFill/>
        </p:spPr>
        <p:txBody>
          <a:bodyPr wrap="square" rtlCol="0">
            <a:spAutoFit/>
          </a:bodyPr>
          <a:lstStyle/>
          <a:p>
            <a:r>
              <a:rPr lang="fr-FR" dirty="0" smtClean="0"/>
              <a:t>Joystick</a:t>
            </a:r>
            <a:endParaRPr lang="fr-FR" dirty="0"/>
          </a:p>
        </p:txBody>
      </p:sp>
      <p:cxnSp>
        <p:nvCxnSpPr>
          <p:cNvPr id="67" name="Connecteur droit avec flèche 66"/>
          <p:cNvCxnSpPr/>
          <p:nvPr/>
        </p:nvCxnSpPr>
        <p:spPr>
          <a:xfrm flipV="1">
            <a:off x="3598049" y="7630707"/>
            <a:ext cx="529390" cy="78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ZoneTexte 67"/>
          <p:cNvSpPr txBox="1"/>
          <p:nvPr/>
        </p:nvSpPr>
        <p:spPr>
          <a:xfrm>
            <a:off x="4238482" y="7293212"/>
            <a:ext cx="3436967" cy="646331"/>
          </a:xfrm>
          <a:prstGeom prst="rect">
            <a:avLst/>
          </a:prstGeom>
          <a:noFill/>
        </p:spPr>
        <p:txBody>
          <a:bodyPr wrap="square" rtlCol="0">
            <a:spAutoFit/>
          </a:bodyPr>
          <a:lstStyle/>
          <a:p>
            <a:r>
              <a:rPr lang="fr-FR" dirty="0" smtClean="0"/>
              <a:t>Application sur smartphone + moyen de transmission</a:t>
            </a:r>
            <a:endParaRPr lang="fr-FR" dirty="0"/>
          </a:p>
        </p:txBody>
      </p:sp>
      <p:cxnSp>
        <p:nvCxnSpPr>
          <p:cNvPr id="69" name="Connecteur droit avec flèche 68"/>
          <p:cNvCxnSpPr/>
          <p:nvPr/>
        </p:nvCxnSpPr>
        <p:spPr>
          <a:xfrm flipV="1">
            <a:off x="8261410" y="7151897"/>
            <a:ext cx="632455" cy="52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p:nvPr/>
        </p:nvCxnSpPr>
        <p:spPr>
          <a:xfrm flipV="1">
            <a:off x="8270528" y="7650587"/>
            <a:ext cx="623337" cy="2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70"/>
          <p:cNvCxnSpPr/>
          <p:nvPr/>
        </p:nvCxnSpPr>
        <p:spPr>
          <a:xfrm>
            <a:off x="8270528" y="7670250"/>
            <a:ext cx="607843" cy="48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ZoneTexte 71"/>
          <p:cNvSpPr txBox="1"/>
          <p:nvPr/>
        </p:nvSpPr>
        <p:spPr>
          <a:xfrm>
            <a:off x="8914989" y="6986683"/>
            <a:ext cx="2938231" cy="369332"/>
          </a:xfrm>
          <a:prstGeom prst="rect">
            <a:avLst/>
          </a:prstGeom>
          <a:noFill/>
        </p:spPr>
        <p:txBody>
          <a:bodyPr wrap="square" rtlCol="0">
            <a:spAutoFit/>
          </a:bodyPr>
          <a:lstStyle/>
          <a:p>
            <a:r>
              <a:rPr lang="fr-FR" dirty="0" smtClean="0"/>
              <a:t>Filaire</a:t>
            </a:r>
            <a:endParaRPr lang="fr-FR" dirty="0"/>
          </a:p>
        </p:txBody>
      </p:sp>
      <p:sp>
        <p:nvSpPr>
          <p:cNvPr id="73" name="ZoneTexte 72"/>
          <p:cNvSpPr txBox="1"/>
          <p:nvPr/>
        </p:nvSpPr>
        <p:spPr>
          <a:xfrm>
            <a:off x="8971822" y="7465921"/>
            <a:ext cx="2938231" cy="369332"/>
          </a:xfrm>
          <a:prstGeom prst="rect">
            <a:avLst/>
          </a:prstGeom>
          <a:noFill/>
        </p:spPr>
        <p:txBody>
          <a:bodyPr wrap="square" rtlCol="0">
            <a:spAutoFit/>
          </a:bodyPr>
          <a:lstStyle/>
          <a:p>
            <a:r>
              <a:rPr lang="fr-FR" dirty="0" smtClean="0"/>
              <a:t>Transmission Wifi</a:t>
            </a:r>
            <a:endParaRPr lang="fr-FR" dirty="0"/>
          </a:p>
        </p:txBody>
      </p:sp>
      <p:sp>
        <p:nvSpPr>
          <p:cNvPr id="74" name="ZoneTexte 73"/>
          <p:cNvSpPr txBox="1"/>
          <p:nvPr/>
        </p:nvSpPr>
        <p:spPr>
          <a:xfrm>
            <a:off x="8971822" y="7922197"/>
            <a:ext cx="2938231" cy="369332"/>
          </a:xfrm>
          <a:prstGeom prst="rect">
            <a:avLst/>
          </a:prstGeom>
          <a:noFill/>
        </p:spPr>
        <p:txBody>
          <a:bodyPr wrap="square" rtlCol="0">
            <a:spAutoFit/>
          </a:bodyPr>
          <a:lstStyle/>
          <a:p>
            <a:r>
              <a:rPr lang="fr-FR" dirty="0" smtClean="0"/>
              <a:t>Transmission Bluetooth</a:t>
            </a:r>
            <a:endParaRPr lang="fr-FR" dirty="0"/>
          </a:p>
        </p:txBody>
      </p:sp>
      <p:cxnSp>
        <p:nvCxnSpPr>
          <p:cNvPr id="75" name="Connecteur droit 74"/>
          <p:cNvCxnSpPr/>
          <p:nvPr/>
        </p:nvCxnSpPr>
        <p:spPr>
          <a:xfrm flipV="1">
            <a:off x="-16042" y="865286"/>
            <a:ext cx="12208042" cy="17030"/>
          </a:xfrm>
          <a:prstGeom prst="line">
            <a:avLst/>
          </a:prstGeom>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331940" y="2085255"/>
            <a:ext cx="2530257" cy="646331"/>
          </a:xfrm>
          <a:prstGeom prst="rect">
            <a:avLst/>
          </a:prstGeom>
          <a:noFill/>
        </p:spPr>
        <p:txBody>
          <a:bodyPr wrap="square" rtlCol="0">
            <a:spAutoFit/>
          </a:bodyPr>
          <a:lstStyle/>
          <a:p>
            <a:r>
              <a:rPr lang="fr-FR" dirty="0" smtClean="0"/>
              <a:t>FP </a:t>
            </a:r>
            <a:r>
              <a:rPr lang="fr-FR" dirty="0" smtClean="0"/>
              <a:t>1 : Déplacement du robot</a:t>
            </a:r>
            <a:endParaRPr lang="fr-FR" dirty="0"/>
          </a:p>
        </p:txBody>
      </p:sp>
      <p:cxnSp>
        <p:nvCxnSpPr>
          <p:cNvPr id="77" name="Connecteur droit avec flèche 76"/>
          <p:cNvCxnSpPr/>
          <p:nvPr/>
        </p:nvCxnSpPr>
        <p:spPr>
          <a:xfrm flipV="1">
            <a:off x="3445746" y="1499933"/>
            <a:ext cx="529390" cy="78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eur droit avec flèche 77"/>
          <p:cNvCxnSpPr/>
          <p:nvPr/>
        </p:nvCxnSpPr>
        <p:spPr>
          <a:xfrm flipV="1">
            <a:off x="3487505" y="2583697"/>
            <a:ext cx="487631" cy="1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p:nvPr/>
        </p:nvCxnSpPr>
        <p:spPr>
          <a:xfrm>
            <a:off x="3498832" y="2869573"/>
            <a:ext cx="415442" cy="539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ZoneTexte 79"/>
          <p:cNvSpPr txBox="1"/>
          <p:nvPr/>
        </p:nvSpPr>
        <p:spPr>
          <a:xfrm>
            <a:off x="4081381" y="4307909"/>
            <a:ext cx="3641558" cy="1200329"/>
          </a:xfrm>
          <a:prstGeom prst="rect">
            <a:avLst/>
          </a:prstGeom>
          <a:noFill/>
        </p:spPr>
        <p:txBody>
          <a:bodyPr wrap="square" rtlCol="0">
            <a:spAutoFit/>
          </a:bodyPr>
          <a:lstStyle/>
          <a:p>
            <a:r>
              <a:rPr lang="fr-FR" dirty="0" smtClean="0"/>
              <a:t>Application et contrôle via ordinateur externe et transmission des commandes via moyen de transmission</a:t>
            </a:r>
            <a:endParaRPr lang="fr-FR" dirty="0"/>
          </a:p>
        </p:txBody>
      </p:sp>
      <p:sp>
        <p:nvSpPr>
          <p:cNvPr id="81" name="ZoneTexte 80"/>
          <p:cNvSpPr txBox="1"/>
          <p:nvPr/>
        </p:nvSpPr>
        <p:spPr>
          <a:xfrm>
            <a:off x="4230197" y="3392069"/>
            <a:ext cx="3641558" cy="369332"/>
          </a:xfrm>
          <a:prstGeom prst="rect">
            <a:avLst/>
          </a:prstGeom>
          <a:noFill/>
        </p:spPr>
        <p:txBody>
          <a:bodyPr wrap="square" rtlCol="0">
            <a:spAutoFit/>
          </a:bodyPr>
          <a:lstStyle/>
          <a:p>
            <a:r>
              <a:rPr lang="fr-FR" dirty="0" smtClean="0"/>
              <a:t>Déplacement maritime</a:t>
            </a:r>
            <a:endParaRPr lang="fr-FR" dirty="0"/>
          </a:p>
        </p:txBody>
      </p:sp>
      <p:sp>
        <p:nvSpPr>
          <p:cNvPr id="82" name="ZoneTexte 81"/>
          <p:cNvSpPr txBox="1"/>
          <p:nvPr/>
        </p:nvSpPr>
        <p:spPr>
          <a:xfrm>
            <a:off x="4138507" y="2417341"/>
            <a:ext cx="3641558" cy="369332"/>
          </a:xfrm>
          <a:prstGeom prst="rect">
            <a:avLst/>
          </a:prstGeom>
          <a:noFill/>
        </p:spPr>
        <p:txBody>
          <a:bodyPr wrap="square" rtlCol="0">
            <a:spAutoFit/>
          </a:bodyPr>
          <a:lstStyle/>
          <a:p>
            <a:r>
              <a:rPr lang="fr-FR" dirty="0" smtClean="0"/>
              <a:t>Déplacement aérien</a:t>
            </a:r>
            <a:endParaRPr lang="fr-FR" dirty="0"/>
          </a:p>
        </p:txBody>
      </p:sp>
      <p:cxnSp>
        <p:nvCxnSpPr>
          <p:cNvPr id="83" name="Connecteur droit avec flèche 82"/>
          <p:cNvCxnSpPr/>
          <p:nvPr/>
        </p:nvCxnSpPr>
        <p:spPr>
          <a:xfrm flipV="1">
            <a:off x="8159361" y="1118548"/>
            <a:ext cx="529417" cy="336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83"/>
          <p:cNvCxnSpPr/>
          <p:nvPr/>
        </p:nvCxnSpPr>
        <p:spPr>
          <a:xfrm flipV="1">
            <a:off x="8168479" y="1433360"/>
            <a:ext cx="623337" cy="2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p:nvPr/>
        </p:nvCxnSpPr>
        <p:spPr>
          <a:xfrm>
            <a:off x="8168479" y="1453023"/>
            <a:ext cx="623337" cy="294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ZoneTexte 85"/>
          <p:cNvSpPr txBox="1"/>
          <p:nvPr/>
        </p:nvSpPr>
        <p:spPr>
          <a:xfrm>
            <a:off x="8888947" y="880462"/>
            <a:ext cx="2938231" cy="369332"/>
          </a:xfrm>
          <a:prstGeom prst="rect">
            <a:avLst/>
          </a:prstGeom>
          <a:noFill/>
        </p:spPr>
        <p:txBody>
          <a:bodyPr wrap="square" rtlCol="0">
            <a:spAutoFit/>
          </a:bodyPr>
          <a:lstStyle/>
          <a:p>
            <a:r>
              <a:rPr lang="fr-FR" dirty="0" smtClean="0"/>
              <a:t>Roues</a:t>
            </a:r>
            <a:endParaRPr lang="fr-FR" dirty="0"/>
          </a:p>
        </p:txBody>
      </p:sp>
      <p:sp>
        <p:nvSpPr>
          <p:cNvPr id="87" name="ZoneTexte 86"/>
          <p:cNvSpPr txBox="1"/>
          <p:nvPr/>
        </p:nvSpPr>
        <p:spPr>
          <a:xfrm>
            <a:off x="8869773" y="1248694"/>
            <a:ext cx="2938231" cy="369332"/>
          </a:xfrm>
          <a:prstGeom prst="rect">
            <a:avLst/>
          </a:prstGeom>
          <a:noFill/>
        </p:spPr>
        <p:txBody>
          <a:bodyPr wrap="square" rtlCol="0">
            <a:spAutoFit/>
          </a:bodyPr>
          <a:lstStyle/>
          <a:p>
            <a:r>
              <a:rPr lang="fr-FR" dirty="0" smtClean="0"/>
              <a:t>Chenilles</a:t>
            </a:r>
            <a:endParaRPr lang="fr-FR" dirty="0"/>
          </a:p>
        </p:txBody>
      </p:sp>
      <p:sp>
        <p:nvSpPr>
          <p:cNvPr id="88" name="ZoneTexte 87"/>
          <p:cNvSpPr txBox="1"/>
          <p:nvPr/>
        </p:nvSpPr>
        <p:spPr>
          <a:xfrm>
            <a:off x="8900015" y="1576298"/>
            <a:ext cx="2938231" cy="369332"/>
          </a:xfrm>
          <a:prstGeom prst="rect">
            <a:avLst/>
          </a:prstGeom>
          <a:noFill/>
        </p:spPr>
        <p:txBody>
          <a:bodyPr wrap="square" rtlCol="0">
            <a:spAutoFit/>
          </a:bodyPr>
          <a:lstStyle/>
          <a:p>
            <a:r>
              <a:rPr lang="fr-FR" dirty="0" smtClean="0"/>
              <a:t>Pattes</a:t>
            </a:r>
            <a:endParaRPr lang="fr-FR" dirty="0"/>
          </a:p>
        </p:txBody>
      </p:sp>
      <p:cxnSp>
        <p:nvCxnSpPr>
          <p:cNvPr id="89" name="Connecteur droit avec flèche 88"/>
          <p:cNvCxnSpPr/>
          <p:nvPr/>
        </p:nvCxnSpPr>
        <p:spPr>
          <a:xfrm flipV="1">
            <a:off x="8193298" y="2246040"/>
            <a:ext cx="467461" cy="31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necteur droit avec flèche 89"/>
          <p:cNvCxnSpPr/>
          <p:nvPr/>
        </p:nvCxnSpPr>
        <p:spPr>
          <a:xfrm>
            <a:off x="8195854" y="2551662"/>
            <a:ext cx="464905" cy="235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onnecteur droit avec flèche 90"/>
          <p:cNvCxnSpPr/>
          <p:nvPr/>
        </p:nvCxnSpPr>
        <p:spPr>
          <a:xfrm flipV="1">
            <a:off x="8187678" y="3459269"/>
            <a:ext cx="473081" cy="12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ZoneTexte 91"/>
          <p:cNvSpPr txBox="1"/>
          <p:nvPr/>
        </p:nvSpPr>
        <p:spPr>
          <a:xfrm>
            <a:off x="8754208" y="2065007"/>
            <a:ext cx="2938231" cy="369332"/>
          </a:xfrm>
          <a:prstGeom prst="rect">
            <a:avLst/>
          </a:prstGeom>
          <a:noFill/>
        </p:spPr>
        <p:txBody>
          <a:bodyPr wrap="square" rtlCol="0">
            <a:spAutoFit/>
          </a:bodyPr>
          <a:lstStyle/>
          <a:p>
            <a:r>
              <a:rPr lang="fr-FR" dirty="0" err="1" smtClean="0"/>
              <a:t>Jetpack</a:t>
            </a:r>
            <a:endParaRPr lang="fr-FR" dirty="0"/>
          </a:p>
        </p:txBody>
      </p:sp>
      <p:sp>
        <p:nvSpPr>
          <p:cNvPr id="93" name="ZoneTexte 92"/>
          <p:cNvSpPr txBox="1"/>
          <p:nvPr/>
        </p:nvSpPr>
        <p:spPr>
          <a:xfrm>
            <a:off x="8754208" y="2612075"/>
            <a:ext cx="2938231" cy="369332"/>
          </a:xfrm>
          <a:prstGeom prst="rect">
            <a:avLst/>
          </a:prstGeom>
          <a:noFill/>
        </p:spPr>
        <p:txBody>
          <a:bodyPr wrap="square" rtlCol="0">
            <a:spAutoFit/>
          </a:bodyPr>
          <a:lstStyle/>
          <a:p>
            <a:r>
              <a:rPr lang="fr-FR" dirty="0" smtClean="0"/>
              <a:t>Fusées</a:t>
            </a:r>
            <a:endParaRPr lang="fr-FR" dirty="0"/>
          </a:p>
        </p:txBody>
      </p:sp>
      <p:sp>
        <p:nvSpPr>
          <p:cNvPr id="94" name="ZoneTexte 93"/>
          <p:cNvSpPr txBox="1"/>
          <p:nvPr/>
        </p:nvSpPr>
        <p:spPr>
          <a:xfrm>
            <a:off x="8764234" y="3252399"/>
            <a:ext cx="2938231" cy="369332"/>
          </a:xfrm>
          <a:prstGeom prst="rect">
            <a:avLst/>
          </a:prstGeom>
          <a:noFill/>
        </p:spPr>
        <p:txBody>
          <a:bodyPr wrap="square" rtlCol="0">
            <a:spAutoFit/>
          </a:bodyPr>
          <a:lstStyle/>
          <a:p>
            <a:r>
              <a:rPr lang="fr-FR" dirty="0" smtClean="0"/>
              <a:t>Flotteurs</a:t>
            </a:r>
            <a:endParaRPr lang="fr-FR" dirty="0"/>
          </a:p>
        </p:txBody>
      </p:sp>
    </p:spTree>
    <p:extLst>
      <p:ext uri="{BB962C8B-B14F-4D97-AF65-F5344CB8AC3E}">
        <p14:creationId xmlns:p14="http://schemas.microsoft.com/office/powerpoint/2010/main" val="159705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2849314738"/>
              </p:ext>
            </p:extLst>
          </p:nvPr>
        </p:nvGraphicFramePr>
        <p:xfrm>
          <a:off x="0" y="0"/>
          <a:ext cx="12192000" cy="12344400"/>
        </p:xfrm>
        <a:graphic>
          <a:graphicData uri="http://schemas.openxmlformats.org/drawingml/2006/table">
            <a:tbl>
              <a:tblPr firstRow="1" bandRow="1">
                <a:tableStyleId>{5C22544A-7EE6-4342-B048-85BDC9FD1C3A}</a:tableStyleId>
              </a:tblPr>
              <a:tblGrid>
                <a:gridCol w="1219200"/>
                <a:gridCol w="1219200"/>
                <a:gridCol w="1138989"/>
                <a:gridCol w="1299411"/>
                <a:gridCol w="1219200"/>
                <a:gridCol w="1219200"/>
                <a:gridCol w="1219200"/>
                <a:gridCol w="1219200"/>
                <a:gridCol w="1219200"/>
                <a:gridCol w="1219200"/>
              </a:tblGrid>
              <a:tr h="685800">
                <a:tc>
                  <a:txBody>
                    <a:bodyPr/>
                    <a:lstStyle/>
                    <a:p>
                      <a:endParaRPr lang="fr-FR" dirty="0"/>
                    </a:p>
                  </a:txBody>
                  <a:tcPr/>
                </a:tc>
                <a:tc>
                  <a:txBody>
                    <a:bodyPr/>
                    <a:lstStyle/>
                    <a:p>
                      <a:pPr algn="ctr"/>
                      <a:r>
                        <a:rPr lang="fr-FR" dirty="0" smtClean="0"/>
                        <a:t>FP1</a:t>
                      </a:r>
                      <a:endParaRPr lang="fr-FR" dirty="0"/>
                    </a:p>
                  </a:txBody>
                  <a:tcPr/>
                </a:tc>
                <a:tc>
                  <a:txBody>
                    <a:bodyPr/>
                    <a:lstStyle/>
                    <a:p>
                      <a:pPr algn="ctr"/>
                      <a:r>
                        <a:rPr lang="fr-FR" dirty="0" smtClean="0"/>
                        <a:t>FP2</a:t>
                      </a:r>
                      <a:endParaRPr lang="fr-FR" dirty="0"/>
                    </a:p>
                  </a:txBody>
                  <a:tcPr/>
                </a:tc>
                <a:tc>
                  <a:txBody>
                    <a:bodyPr/>
                    <a:lstStyle/>
                    <a:p>
                      <a:pPr algn="ctr"/>
                      <a:r>
                        <a:rPr lang="fr-FR" dirty="0" smtClean="0"/>
                        <a:t>FP3</a:t>
                      </a:r>
                      <a:endParaRPr lang="fr-FR" dirty="0"/>
                    </a:p>
                  </a:txBody>
                  <a:tcPr/>
                </a:tc>
                <a:tc>
                  <a:txBody>
                    <a:bodyPr/>
                    <a:lstStyle/>
                    <a:p>
                      <a:pPr algn="ctr"/>
                      <a:r>
                        <a:rPr lang="fr-FR" dirty="0" smtClean="0"/>
                        <a:t>FC1</a:t>
                      </a:r>
                      <a:endParaRPr lang="fr-FR" dirty="0"/>
                    </a:p>
                  </a:txBody>
                  <a:tcPr/>
                </a:tc>
                <a:tc>
                  <a:txBody>
                    <a:bodyPr/>
                    <a:lstStyle/>
                    <a:p>
                      <a:pPr algn="ctr"/>
                      <a:r>
                        <a:rPr lang="fr-FR" dirty="0" smtClean="0"/>
                        <a:t>FC2</a:t>
                      </a:r>
                      <a:endParaRPr lang="fr-FR" dirty="0"/>
                    </a:p>
                  </a:txBody>
                  <a:tcPr/>
                </a:tc>
                <a:tc>
                  <a:txBody>
                    <a:bodyPr/>
                    <a:lstStyle/>
                    <a:p>
                      <a:pPr algn="ctr"/>
                      <a:r>
                        <a:rPr lang="fr-FR" dirty="0" smtClean="0"/>
                        <a:t>FC3</a:t>
                      </a:r>
                      <a:endParaRPr lang="fr-FR" dirty="0"/>
                    </a:p>
                  </a:txBody>
                  <a:tcPr/>
                </a:tc>
                <a:tc>
                  <a:txBody>
                    <a:bodyPr/>
                    <a:lstStyle/>
                    <a:p>
                      <a:pPr algn="ctr"/>
                      <a:r>
                        <a:rPr lang="fr-FR" dirty="0" smtClean="0"/>
                        <a:t>FC4</a:t>
                      </a:r>
                      <a:endParaRPr lang="fr-FR" dirty="0"/>
                    </a:p>
                  </a:txBody>
                  <a:tcPr/>
                </a:tc>
                <a:tc>
                  <a:txBody>
                    <a:bodyPr/>
                    <a:lstStyle/>
                    <a:p>
                      <a:pPr algn="ctr"/>
                      <a:r>
                        <a:rPr lang="fr-FR" dirty="0" smtClean="0"/>
                        <a:t>FC5</a:t>
                      </a:r>
                      <a:endParaRPr lang="fr-FR" dirty="0"/>
                    </a:p>
                  </a:txBody>
                  <a:tcPr/>
                </a:tc>
                <a:tc>
                  <a:txBody>
                    <a:bodyPr/>
                    <a:lstStyle/>
                    <a:p>
                      <a:pPr algn="ctr"/>
                      <a:r>
                        <a:rPr lang="fr-FR" dirty="0" smtClean="0"/>
                        <a:t>FC6</a:t>
                      </a:r>
                      <a:endParaRPr lang="fr-FR" dirty="0"/>
                    </a:p>
                  </a:txBody>
                  <a:tcPr/>
                </a:tc>
              </a:tr>
              <a:tr h="685800">
                <a:tc>
                  <a:txBody>
                    <a:bodyPr/>
                    <a:lstStyle/>
                    <a:p>
                      <a:r>
                        <a:rPr lang="fr-FR" sz="1600" b="1" i="1" u="none" dirty="0" smtClean="0"/>
                        <a:t>Déplacement</a:t>
                      </a:r>
                      <a:r>
                        <a:rPr lang="fr-FR" sz="1600" b="1" i="1" u="none" baseline="0" dirty="0" smtClean="0"/>
                        <a:t> du robot</a:t>
                      </a:r>
                      <a:endParaRPr lang="fr-FR" sz="1600" b="1" i="1" u="none"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c>
                  <a:txBody>
                    <a:bodyPr/>
                    <a:lstStyle/>
                    <a:p>
                      <a:pPr algn="ctr"/>
                      <a:endParaRPr lang="fr-FR" dirty="0"/>
                    </a:p>
                  </a:txBody>
                  <a:tcPr/>
                </a:tc>
              </a:tr>
              <a:tr h="685800">
                <a:tc>
                  <a:txBody>
                    <a:bodyPr/>
                    <a:lstStyle/>
                    <a:p>
                      <a:r>
                        <a:rPr lang="fr-FR" dirty="0" smtClean="0"/>
                        <a:t>Roues</a:t>
                      </a:r>
                      <a:endParaRPr lang="fr-FR" dirty="0"/>
                    </a:p>
                  </a:txBody>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r>
              <a:tr h="685800">
                <a:tc>
                  <a:txBody>
                    <a:bodyPr/>
                    <a:lstStyle/>
                    <a:p>
                      <a:r>
                        <a:rPr lang="fr-FR" dirty="0" smtClean="0"/>
                        <a:t>Chenilles</a:t>
                      </a:r>
                      <a:endParaRPr lang="fr-FR" dirty="0"/>
                    </a:p>
                  </a:txBody>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r>
              <a:tr h="685800">
                <a:tc>
                  <a:txBody>
                    <a:bodyPr/>
                    <a:lstStyle/>
                    <a:p>
                      <a:r>
                        <a:rPr lang="fr-FR" dirty="0" smtClean="0"/>
                        <a:t>Pattes</a:t>
                      </a:r>
                      <a:endParaRPr lang="fr-FR" dirty="0"/>
                    </a:p>
                  </a:txBody>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FF0000"/>
                    </a:solidFill>
                  </a:tcPr>
                </a:tc>
                <a:tc>
                  <a:txBody>
                    <a:bodyPr/>
                    <a:lstStyle/>
                    <a:p>
                      <a:pPr algn="ctr"/>
                      <a:endParaRPr lang="fr-FR" dirty="0"/>
                    </a:p>
                  </a:txBody>
                  <a:tcPr>
                    <a:solidFill>
                      <a:srgbClr val="92D050"/>
                    </a:solidFill>
                  </a:tcPr>
                </a:tc>
              </a:tr>
              <a:tr h="685800">
                <a:tc>
                  <a:txBody>
                    <a:bodyPr/>
                    <a:lstStyle/>
                    <a:p>
                      <a:r>
                        <a:rPr lang="fr-FR" dirty="0" err="1" smtClean="0"/>
                        <a:t>Jetpack</a:t>
                      </a:r>
                      <a:endParaRPr lang="fr-FR" dirty="0"/>
                    </a:p>
                  </a:txBody>
                  <a:tcPr/>
                </a:tc>
                <a:tc>
                  <a:txBody>
                    <a:bodyPr/>
                    <a:lstStyle/>
                    <a:p>
                      <a:pPr algn="ctr"/>
                      <a:endParaRPr lang="fr-FR" dirty="0"/>
                    </a:p>
                  </a:txBody>
                  <a:tcPr>
                    <a:solidFill>
                      <a:srgbClr val="92D05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r>
              <a:tr h="685800">
                <a:tc>
                  <a:txBody>
                    <a:bodyPr/>
                    <a:lstStyle/>
                    <a:p>
                      <a:r>
                        <a:rPr lang="fr-FR" dirty="0" smtClean="0"/>
                        <a:t>Fusées</a:t>
                      </a:r>
                      <a:endParaRPr lang="fr-FR" dirty="0"/>
                    </a:p>
                  </a:txBody>
                  <a:tcPr/>
                </a:tc>
                <a:tc>
                  <a:txBody>
                    <a:bodyPr/>
                    <a:lstStyle/>
                    <a:p>
                      <a:pPr algn="ctr"/>
                      <a:endParaRPr lang="fr-FR" dirty="0"/>
                    </a:p>
                  </a:txBody>
                  <a:tcPr>
                    <a:solidFill>
                      <a:srgbClr val="92D05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r>
              <a:tr h="685800">
                <a:tc>
                  <a:txBody>
                    <a:bodyPr/>
                    <a:lstStyle/>
                    <a:p>
                      <a:r>
                        <a:rPr lang="fr-FR" dirty="0" smtClean="0"/>
                        <a:t>Flotteurs</a:t>
                      </a:r>
                      <a:endParaRPr lang="fr-FR" dirty="0"/>
                    </a:p>
                  </a:txBody>
                  <a:tcPr/>
                </a:tc>
                <a:tc>
                  <a:txBody>
                    <a:bodyPr/>
                    <a:lstStyle/>
                    <a:p>
                      <a:pPr algn="ctr"/>
                      <a:endParaRPr lang="fr-FR" dirty="0"/>
                    </a:p>
                  </a:txBody>
                  <a:tcPr>
                    <a:solidFill>
                      <a:srgbClr val="92D050"/>
                    </a:solidFill>
                  </a:tcPr>
                </a:tc>
                <a:tc>
                  <a:txBody>
                    <a:bodyPr/>
                    <a:lstStyle/>
                    <a:p>
                      <a:pPr algn="ctr"/>
                      <a:endParaRPr lang="fr-FR" dirty="0"/>
                    </a:p>
                  </a:txBody>
                  <a:tcPr>
                    <a:solidFill>
                      <a:srgbClr val="FF0000"/>
                    </a:solidFill>
                  </a:tcPr>
                </a:tc>
                <a:tc>
                  <a:txBody>
                    <a:bodyPr/>
                    <a:lstStyle/>
                    <a:p>
                      <a:pPr algn="ctr"/>
                      <a:endParaRPr lang="fr-FR" dirty="0"/>
                    </a:p>
                  </a:txBody>
                  <a:tcPr>
                    <a:solidFill>
                      <a:srgbClr val="92D050"/>
                    </a:solidFill>
                  </a:tcPr>
                </a:tc>
                <a:tc>
                  <a:txBody>
                    <a:bodyPr/>
                    <a:lstStyle/>
                    <a:p>
                      <a:pPr algn="ctr"/>
                      <a:endParaRPr lang="fr-FR" dirty="0"/>
                    </a:p>
                  </a:txBody>
                  <a:tcPr>
                    <a:solidFill>
                      <a:srgbClr val="FF0000"/>
                    </a:solidFill>
                  </a:tcPr>
                </a:tc>
                <a:tc>
                  <a:txBody>
                    <a:bodyPr/>
                    <a:lstStyle/>
                    <a:p>
                      <a:pPr algn="ctr"/>
                      <a:endParaRPr lang="fr-FR" dirty="0"/>
                    </a:p>
                  </a:txBody>
                  <a:tcPr>
                    <a:solidFill>
                      <a:srgbClr val="92D050"/>
                    </a:solidFill>
                  </a:tcPr>
                </a:tc>
                <a:tc>
                  <a:txBody>
                    <a:bodyPr/>
                    <a:lstStyle/>
                    <a:p>
                      <a:pPr algn="ctr"/>
                      <a:endParaRPr lang="fr-FR" dirty="0"/>
                    </a:p>
                  </a:txBody>
                  <a:tcPr>
                    <a:solidFill>
                      <a:srgbClr val="92D05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c>
                  <a:txBody>
                    <a:bodyPr/>
                    <a:lstStyle/>
                    <a:p>
                      <a:pPr algn="ctr"/>
                      <a:endParaRPr lang="fr-FR" dirty="0"/>
                    </a:p>
                  </a:txBody>
                  <a:tcPr>
                    <a:solidFill>
                      <a:srgbClr val="FF0000"/>
                    </a:solidFill>
                  </a:tcPr>
                </a:tc>
              </a:tr>
              <a:tr h="685800">
                <a:tc>
                  <a:txBody>
                    <a:bodyPr/>
                    <a:lstStyle/>
                    <a:p>
                      <a:r>
                        <a:rPr lang="fr-FR" sz="1600" b="1" i="1" dirty="0" smtClean="0"/>
                        <a:t>Contrôle</a:t>
                      </a:r>
                      <a:r>
                        <a:rPr lang="fr-FR" sz="1600" b="1" i="1" baseline="0" dirty="0" smtClean="0"/>
                        <a:t> </a:t>
                      </a:r>
                      <a:r>
                        <a:rPr lang="fr-FR" sz="1600" b="1" i="1" baseline="0" dirty="0" smtClean="0"/>
                        <a:t>via ordinateur</a:t>
                      </a:r>
                      <a:endParaRPr lang="fr-FR" sz="1600" b="1" i="1" dirty="0"/>
                    </a:p>
                  </a:txBody>
                  <a:tcPr/>
                </a:tc>
                <a:tc>
                  <a:txBody>
                    <a:bodyPr/>
                    <a:lstStyle/>
                    <a:p>
                      <a:endParaRPr lang="fr-FR" sz="1600" dirty="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dirty="0"/>
                    </a:p>
                  </a:txBody>
                  <a:tcPr/>
                </a:tc>
              </a:tr>
              <a:tr h="685800">
                <a:tc>
                  <a:txBody>
                    <a:bodyPr/>
                    <a:lstStyle/>
                    <a:p>
                      <a:r>
                        <a:rPr lang="fr-FR" sz="1600" dirty="0" smtClean="0"/>
                        <a:t>Filaire</a:t>
                      </a:r>
                      <a:endParaRPr lang="fr-FR" sz="1600" dirty="0"/>
                    </a:p>
                  </a:txBody>
                  <a:tcPr/>
                </a:tc>
                <a:tc>
                  <a:txBody>
                    <a:bodyPr/>
                    <a:lstStyle/>
                    <a:p>
                      <a:endParaRPr lang="fr-FR" sz="1600" dirty="0"/>
                    </a:p>
                  </a:txBody>
                  <a:tcPr>
                    <a:solidFill>
                      <a:schemeClr val="bg1"/>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r>
              <a:tr h="685800">
                <a:tc>
                  <a:txBody>
                    <a:bodyPr/>
                    <a:lstStyle/>
                    <a:p>
                      <a:r>
                        <a:rPr lang="fr-FR" sz="1600" dirty="0" smtClean="0"/>
                        <a:t>Wifi</a:t>
                      </a:r>
                      <a:endParaRPr lang="fr-FR" sz="1600" dirty="0"/>
                    </a:p>
                  </a:txBody>
                  <a:tcPr/>
                </a:tc>
                <a:tc>
                  <a:txBody>
                    <a:bodyPr/>
                    <a:lstStyle/>
                    <a:p>
                      <a:endParaRPr lang="fr-FR" sz="1600" dirty="0"/>
                    </a:p>
                  </a:txBody>
                  <a:tcPr>
                    <a:solidFill>
                      <a:schemeClr val="bg1"/>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dirty="0"/>
                    </a:p>
                  </a:txBody>
                  <a:tcPr>
                    <a:solidFill>
                      <a:srgbClr val="92D050"/>
                    </a:solidFill>
                  </a:tcPr>
                </a:tc>
                <a:tc>
                  <a:txBody>
                    <a:bodyPr/>
                    <a:lstStyle/>
                    <a:p>
                      <a:endParaRPr lang="fr-FR" sz="1600"/>
                    </a:p>
                  </a:txBody>
                  <a:tcPr>
                    <a:solidFill>
                      <a:srgbClr val="92D050"/>
                    </a:solidFill>
                  </a:tcPr>
                </a:tc>
              </a:tr>
              <a:tr h="685800">
                <a:tc>
                  <a:txBody>
                    <a:bodyPr/>
                    <a:lstStyle/>
                    <a:p>
                      <a:r>
                        <a:rPr lang="fr-FR" sz="1600" dirty="0" smtClean="0"/>
                        <a:t>Bluetooth</a:t>
                      </a:r>
                      <a:endParaRPr lang="fr-FR" sz="1600" dirty="0"/>
                    </a:p>
                  </a:txBody>
                  <a:tcPr/>
                </a:tc>
                <a:tc>
                  <a:txBody>
                    <a:bodyPr/>
                    <a:lstStyle/>
                    <a:p>
                      <a:endParaRPr lang="fr-FR" sz="1600" dirty="0"/>
                    </a:p>
                  </a:txBody>
                  <a:tcPr>
                    <a:solidFill>
                      <a:schemeClr val="bg1"/>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r>
              <a:tr h="685800">
                <a:tc>
                  <a:txBody>
                    <a:bodyPr/>
                    <a:lstStyle/>
                    <a:p>
                      <a:r>
                        <a:rPr lang="fr-FR" sz="1600" dirty="0" smtClean="0"/>
                        <a:t>Clavier</a:t>
                      </a:r>
                      <a:r>
                        <a:rPr lang="fr-FR" sz="1600" baseline="0" dirty="0" smtClean="0"/>
                        <a:t> branché</a:t>
                      </a:r>
                      <a:endParaRPr lang="fr-FR" sz="1600" dirty="0"/>
                    </a:p>
                  </a:txBody>
                  <a:tcPr/>
                </a:tc>
                <a:tc>
                  <a:txBody>
                    <a:bodyPr/>
                    <a:lstStyle/>
                    <a:p>
                      <a:endParaRPr lang="fr-FR" sz="1600" dirty="0"/>
                    </a:p>
                  </a:txBody>
                  <a:tcPr>
                    <a:solidFill>
                      <a:schemeClr val="bg1"/>
                    </a:solidFill>
                  </a:tcPr>
                </a:tc>
                <a:tc>
                  <a:txBody>
                    <a:bodyPr/>
                    <a:lstStyle/>
                    <a:p>
                      <a:endParaRPr lang="fr-FR" sz="1600" dirty="0"/>
                    </a:p>
                  </a:txBody>
                  <a:tcPr>
                    <a:solidFill>
                      <a:srgbClr val="92D050"/>
                    </a:solidFill>
                  </a:tcPr>
                </a:tc>
                <a:tc>
                  <a:txBody>
                    <a:bodyPr/>
                    <a:lstStyle/>
                    <a:p>
                      <a:endParaRPr lang="fr-FR" sz="1600" dirty="0"/>
                    </a:p>
                  </a:txBody>
                  <a:tcPr>
                    <a:solidFill>
                      <a:srgbClr val="FF000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dirty="0"/>
                    </a:p>
                  </a:txBody>
                  <a:tcPr>
                    <a:solidFill>
                      <a:srgbClr val="FF0000"/>
                    </a:solidFill>
                  </a:tcPr>
                </a:tc>
              </a:tr>
              <a:tr h="685800">
                <a:tc>
                  <a:txBody>
                    <a:bodyPr/>
                    <a:lstStyle/>
                    <a:p>
                      <a:r>
                        <a:rPr lang="fr-FR" sz="1600" dirty="0" smtClean="0"/>
                        <a:t>Joystick</a:t>
                      </a:r>
                      <a:endParaRPr lang="fr-FR" sz="1600" dirty="0"/>
                    </a:p>
                  </a:txBody>
                  <a:tcPr/>
                </a:tc>
                <a:tc>
                  <a:txBody>
                    <a:bodyPr/>
                    <a:lstStyle/>
                    <a:p>
                      <a:endParaRPr lang="fr-FR" sz="1600" dirty="0"/>
                    </a:p>
                  </a:txBody>
                  <a:tcPr>
                    <a:solidFill>
                      <a:schemeClr val="bg1"/>
                    </a:solidFill>
                  </a:tcPr>
                </a:tc>
                <a:tc>
                  <a:txBody>
                    <a:bodyPr/>
                    <a:lstStyle/>
                    <a:p>
                      <a:endParaRPr lang="fr-FR" sz="1600" dirty="0"/>
                    </a:p>
                  </a:txBody>
                  <a:tcPr>
                    <a:solidFill>
                      <a:srgbClr val="92D050"/>
                    </a:solidFill>
                  </a:tcPr>
                </a:tc>
                <a:tc>
                  <a:txBody>
                    <a:bodyPr/>
                    <a:lstStyle/>
                    <a:p>
                      <a:endParaRPr lang="fr-FR" sz="1600" dirty="0"/>
                    </a:p>
                  </a:txBody>
                  <a:tcPr>
                    <a:solidFill>
                      <a:srgbClr val="FF000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FF0000"/>
                    </a:solidFill>
                  </a:tcPr>
                </a:tc>
              </a:tr>
              <a:tr h="685800">
                <a:tc>
                  <a:txBody>
                    <a:bodyPr/>
                    <a:lstStyle/>
                    <a:p>
                      <a:r>
                        <a:rPr lang="fr-FR" sz="1600" b="1" i="1" dirty="0" smtClean="0"/>
                        <a:t>Contrôle </a:t>
                      </a:r>
                      <a:r>
                        <a:rPr lang="fr-FR" sz="1600" b="1" i="1" baseline="0" dirty="0" smtClean="0"/>
                        <a:t>via </a:t>
                      </a:r>
                      <a:r>
                        <a:rPr lang="fr-FR" sz="1600" b="1" i="1" baseline="0" dirty="0" smtClean="0"/>
                        <a:t>smartphone</a:t>
                      </a:r>
                      <a:endParaRPr lang="fr-FR" sz="1600" b="1" i="1" dirty="0"/>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tc>
                  <a:txBody>
                    <a:bodyPr/>
                    <a:lstStyle/>
                    <a:p>
                      <a:endParaRPr lang="fr-FR" sz="1600"/>
                    </a:p>
                  </a:txBody>
                  <a:tcPr/>
                </a:tc>
                <a:tc>
                  <a:txBody>
                    <a:bodyPr/>
                    <a:lstStyle/>
                    <a:p>
                      <a:endParaRPr lang="fr-FR" sz="1600"/>
                    </a:p>
                  </a:txBody>
                  <a:tcPr/>
                </a:tc>
                <a:tc>
                  <a:txBody>
                    <a:bodyPr/>
                    <a:lstStyle/>
                    <a:p>
                      <a:endParaRPr lang="fr-FR" sz="1600" dirty="0"/>
                    </a:p>
                  </a:txBody>
                  <a:tcPr/>
                </a:tc>
                <a:tc>
                  <a:txBody>
                    <a:bodyPr/>
                    <a:lstStyle/>
                    <a:p>
                      <a:endParaRPr lang="fr-FR" sz="1600"/>
                    </a:p>
                  </a:txBody>
                  <a:tcPr/>
                </a:tc>
                <a:tc>
                  <a:txBody>
                    <a:bodyPr/>
                    <a:lstStyle/>
                    <a:p>
                      <a:endParaRPr lang="fr-FR" sz="1600"/>
                    </a:p>
                  </a:txBody>
                  <a:tcPr/>
                </a:tc>
                <a:tc>
                  <a:txBody>
                    <a:bodyPr/>
                    <a:lstStyle/>
                    <a:p>
                      <a:endParaRPr lang="fr-FR" sz="1600"/>
                    </a:p>
                  </a:txBody>
                  <a:tcPr/>
                </a:tc>
              </a:tr>
              <a:tr h="685800">
                <a:tc>
                  <a:txBody>
                    <a:bodyPr/>
                    <a:lstStyle/>
                    <a:p>
                      <a:r>
                        <a:rPr lang="fr-FR" sz="1600" dirty="0" smtClean="0"/>
                        <a:t>Filaire</a:t>
                      </a:r>
                      <a:endParaRPr lang="fr-FR" sz="1600" dirty="0"/>
                    </a:p>
                  </a:txBody>
                  <a:tcPr/>
                </a:tc>
                <a:tc>
                  <a:txBody>
                    <a:bodyPr/>
                    <a:lstStyle/>
                    <a:p>
                      <a:endParaRPr lang="fr-FR" sz="1600" dirty="0"/>
                    </a:p>
                  </a:txBody>
                  <a:tcPr>
                    <a:solidFill>
                      <a:schemeClr val="bg1"/>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FF0000"/>
                    </a:solidFill>
                  </a:tcPr>
                </a:tc>
              </a:tr>
              <a:tr h="685800">
                <a:tc>
                  <a:txBody>
                    <a:bodyPr/>
                    <a:lstStyle/>
                    <a:p>
                      <a:r>
                        <a:rPr lang="fr-FR" sz="1600" dirty="0" smtClean="0"/>
                        <a:t>Wifi</a:t>
                      </a:r>
                      <a:endParaRPr lang="fr-FR" sz="1600" dirty="0"/>
                    </a:p>
                  </a:txBody>
                  <a:tcPr/>
                </a:tc>
                <a:tc>
                  <a:txBody>
                    <a:bodyPr/>
                    <a:lstStyle/>
                    <a:p>
                      <a:endParaRPr lang="fr-FR" sz="1600"/>
                    </a:p>
                  </a:txBody>
                  <a:tcPr>
                    <a:solidFill>
                      <a:schemeClr val="bg1"/>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a:p>
                  </a:txBody>
                  <a:tcPr>
                    <a:solidFill>
                      <a:srgbClr val="92D050"/>
                    </a:solidFill>
                  </a:tcPr>
                </a:tc>
                <a:tc>
                  <a:txBody>
                    <a:bodyPr/>
                    <a:lstStyle/>
                    <a:p>
                      <a:endParaRPr lang="fr-FR" sz="1600" dirty="0"/>
                    </a:p>
                  </a:txBody>
                  <a:tcPr>
                    <a:solidFill>
                      <a:srgbClr val="92D050"/>
                    </a:solidFill>
                  </a:tcPr>
                </a:tc>
              </a:tr>
              <a:tr h="685800">
                <a:tc>
                  <a:txBody>
                    <a:bodyPr/>
                    <a:lstStyle/>
                    <a:p>
                      <a:r>
                        <a:rPr lang="fr-FR" sz="1600" dirty="0" smtClean="0"/>
                        <a:t>Bluetooth</a:t>
                      </a:r>
                      <a:endParaRPr lang="fr-FR" sz="1600" dirty="0"/>
                    </a:p>
                  </a:txBody>
                  <a:tcPr/>
                </a:tc>
                <a:tc>
                  <a:txBody>
                    <a:bodyPr/>
                    <a:lstStyle/>
                    <a:p>
                      <a:endParaRPr lang="fr-FR" sz="1600" dirty="0"/>
                    </a:p>
                  </a:txBody>
                  <a:tcPr>
                    <a:solidFill>
                      <a:schemeClr val="bg1"/>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c>
                  <a:txBody>
                    <a:bodyPr/>
                    <a:lstStyle/>
                    <a:p>
                      <a:endParaRPr lang="fr-FR" sz="1600" dirty="0"/>
                    </a:p>
                  </a:txBody>
                  <a:tcPr>
                    <a:solidFill>
                      <a:srgbClr val="92D050"/>
                    </a:solidFill>
                  </a:tcPr>
                </a:tc>
              </a:tr>
            </a:tbl>
          </a:graphicData>
        </a:graphic>
      </p:graphicFrame>
    </p:spTree>
    <p:extLst>
      <p:ext uri="{BB962C8B-B14F-4D97-AF65-F5344CB8AC3E}">
        <p14:creationId xmlns:p14="http://schemas.microsoft.com/office/powerpoint/2010/main" val="224007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81263" y="401053"/>
            <a:ext cx="11165305" cy="2308324"/>
          </a:xfrm>
          <a:prstGeom prst="rect">
            <a:avLst/>
          </a:prstGeom>
          <a:noFill/>
        </p:spPr>
        <p:txBody>
          <a:bodyPr wrap="square" rtlCol="0">
            <a:spAutoFit/>
          </a:bodyPr>
          <a:lstStyle/>
          <a:p>
            <a:r>
              <a:rPr lang="fr-FR" dirty="0" smtClean="0"/>
              <a:t>Compte tenu de l’existant et des contraintes de simplicité et de </a:t>
            </a:r>
            <a:r>
              <a:rPr lang="fr-FR" dirty="0" smtClean="0"/>
              <a:t>praticité :</a:t>
            </a:r>
          </a:p>
          <a:p>
            <a:r>
              <a:rPr lang="fr-FR" dirty="0"/>
              <a:t>	</a:t>
            </a:r>
          </a:p>
          <a:p>
            <a:r>
              <a:rPr lang="fr-FR" dirty="0" smtClean="0"/>
              <a:t>	La solution retenue avec le client pour le déplacement du robot sera le déplacement terrestre via des roues. Les déplacements aériens et maritimes ne sont pas demandés et présentent des risques beaucoup plus importants.</a:t>
            </a:r>
          </a:p>
          <a:p>
            <a:r>
              <a:rPr lang="fr-FR" dirty="0" smtClean="0"/>
              <a:t>	</a:t>
            </a:r>
            <a:endParaRPr lang="fr-FR" dirty="0"/>
          </a:p>
          <a:p>
            <a:r>
              <a:rPr lang="fr-FR" dirty="0" smtClean="0"/>
              <a:t>	L</a:t>
            </a:r>
            <a:r>
              <a:rPr lang="fr-FR" dirty="0" smtClean="0"/>
              <a:t>es </a:t>
            </a:r>
            <a:r>
              <a:rPr lang="fr-FR" dirty="0" smtClean="0"/>
              <a:t>solutions </a:t>
            </a:r>
            <a:r>
              <a:rPr lang="fr-FR" dirty="0" smtClean="0"/>
              <a:t>retenues pour le contrôle de ce déplacement </a:t>
            </a:r>
            <a:r>
              <a:rPr lang="fr-FR" dirty="0" smtClean="0"/>
              <a:t>sont la transmission via Wifi, simple à mettre en place, et la transmission filaire pour le déplacement via ordinateur, si la liaison wifi venait à échouer ou être indisponible pour certains ordinateurs.</a:t>
            </a:r>
            <a:endParaRPr lang="fr-FR" dirty="0"/>
          </a:p>
        </p:txBody>
      </p:sp>
    </p:spTree>
    <p:extLst>
      <p:ext uri="{BB962C8B-B14F-4D97-AF65-F5344CB8AC3E}">
        <p14:creationId xmlns:p14="http://schemas.microsoft.com/office/powerpoint/2010/main" val="901514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122</Words>
  <Application>Microsoft Office PowerPoint</Application>
  <PresentationFormat>Grand écran</PresentationFormat>
  <Paragraphs>57</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Fanch</dc:creator>
  <cp:lastModifiedBy>Fanch</cp:lastModifiedBy>
  <cp:revision>19</cp:revision>
  <dcterms:created xsi:type="dcterms:W3CDTF">2016-01-08T08:48:01Z</dcterms:created>
  <dcterms:modified xsi:type="dcterms:W3CDTF">2016-01-08T09:40:06Z</dcterms:modified>
</cp:coreProperties>
</file>