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0" d="100"/>
          <a:sy n="70" d="100"/>
        </p:scale>
        <p:origin x="1338"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B74718C5-7406-439C-B5A4-C13A732646AA}" type="datetimeFigureOut">
              <a:rPr lang="de-DE" smtClean="0"/>
              <a:t>15.10.2015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184530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74718C5-7406-439C-B5A4-C13A732646AA}" type="datetimeFigureOut">
              <a:rPr lang="de-DE" smtClean="0"/>
              <a:t>15.10.2015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235973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74718C5-7406-439C-B5A4-C13A732646AA}" type="datetimeFigureOut">
              <a:rPr lang="de-DE" smtClean="0"/>
              <a:t>15.10.2015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308631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74718C5-7406-439C-B5A4-C13A732646AA}" type="datetimeFigureOut">
              <a:rPr lang="de-DE" smtClean="0"/>
              <a:t>15.10.2015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261917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B74718C5-7406-439C-B5A4-C13A732646AA}" type="datetimeFigureOut">
              <a:rPr lang="de-DE" smtClean="0"/>
              <a:t>15.10.2015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106027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74718C5-7406-439C-B5A4-C13A732646AA}" type="datetimeFigureOut">
              <a:rPr lang="de-DE" smtClean="0"/>
              <a:t>15.10.2015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36267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74718C5-7406-439C-B5A4-C13A732646AA}" type="datetimeFigureOut">
              <a:rPr lang="de-DE" smtClean="0"/>
              <a:t>15.10.2015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320585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B74718C5-7406-439C-B5A4-C13A732646AA}" type="datetimeFigureOut">
              <a:rPr lang="de-DE" smtClean="0"/>
              <a:t>15.10.2015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245793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74718C5-7406-439C-B5A4-C13A732646AA}" type="datetimeFigureOut">
              <a:rPr lang="de-DE" smtClean="0"/>
              <a:t>15.10.2015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62603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74718C5-7406-439C-B5A4-C13A732646AA}" type="datetimeFigureOut">
              <a:rPr lang="de-DE" smtClean="0"/>
              <a:t>15.10.2015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376895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74718C5-7406-439C-B5A4-C13A732646AA}" type="datetimeFigureOut">
              <a:rPr lang="de-DE" smtClean="0"/>
              <a:t>15.10.2015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2CA65E-0070-4A33-8BD1-83FDE7803C67}" type="slidenum">
              <a:rPr lang="de-DE" smtClean="0"/>
              <a:t>‹Nr.›</a:t>
            </a:fld>
            <a:endParaRPr lang="de-DE"/>
          </a:p>
        </p:txBody>
      </p:sp>
    </p:spTree>
    <p:extLst>
      <p:ext uri="{BB962C8B-B14F-4D97-AF65-F5344CB8AC3E}">
        <p14:creationId xmlns:p14="http://schemas.microsoft.com/office/powerpoint/2010/main" val="175235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718C5-7406-439C-B5A4-C13A732646AA}" type="datetimeFigureOut">
              <a:rPr lang="de-DE" smtClean="0"/>
              <a:t>15.10.2015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CA65E-0070-4A33-8BD1-83FDE7803C67}" type="slidenum">
              <a:rPr lang="de-DE" smtClean="0"/>
              <a:t>‹Nr.›</a:t>
            </a:fld>
            <a:endParaRPr lang="de-DE"/>
          </a:p>
        </p:txBody>
      </p:sp>
    </p:spTree>
    <p:extLst>
      <p:ext uri="{BB962C8B-B14F-4D97-AF65-F5344CB8AC3E}">
        <p14:creationId xmlns:p14="http://schemas.microsoft.com/office/powerpoint/2010/main" val="410938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octivagusObitus/EinkaufsApp-Design" TargetMode="External"/><Relationship Id="rId2" Type="http://schemas.openxmlformats.org/officeDocument/2006/relationships/hyperlink" Target="https://github.com/NoctivagusObitu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Softwareengeenering</a:t>
            </a:r>
            <a:endParaRPr lang="de-DE" dirty="0"/>
          </a:p>
        </p:txBody>
      </p:sp>
      <p:sp>
        <p:nvSpPr>
          <p:cNvPr id="3" name="Untertitel 2"/>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402784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12192000" cy="1665025"/>
          </a:xfrm>
        </p:spPr>
        <p:txBody>
          <a:bodyPr>
            <a:normAutofit fontScale="90000"/>
          </a:bodyPr>
          <a:lstStyle/>
          <a:p>
            <a:r>
              <a:rPr lang="de-DE" dirty="0" smtClean="0"/>
              <a:t>System ( Anforderungen an die APP (Wieland) Markus hat da ja seine eigenen :D</a:t>
            </a:r>
            <a:br>
              <a:rPr lang="de-DE" dirty="0" smtClean="0"/>
            </a:br>
            <a:endParaRPr lang="de-DE" dirty="0"/>
          </a:p>
        </p:txBody>
      </p:sp>
      <p:sp>
        <p:nvSpPr>
          <p:cNvPr id="3" name="Inhaltsplatzhalter 2"/>
          <p:cNvSpPr>
            <a:spLocks noGrp="1"/>
          </p:cNvSpPr>
          <p:nvPr>
            <p:ph idx="1"/>
          </p:nvPr>
        </p:nvSpPr>
        <p:spPr>
          <a:xfrm>
            <a:off x="0" y="1314450"/>
            <a:ext cx="12192000" cy="5962650"/>
          </a:xfrm>
        </p:spPr>
        <p:txBody>
          <a:bodyPr>
            <a:normAutofit/>
          </a:bodyPr>
          <a:lstStyle/>
          <a:p>
            <a:pPr marL="0" indent="0">
              <a:buNone/>
            </a:pPr>
            <a:r>
              <a:rPr lang="de-DE" dirty="0"/>
              <a:t>„Die App soll in Echtzeit die monetären Ausgaben einer Person speichern, sowie ausgewertet wiedergeben. Hierfür soll es möglich sein: </a:t>
            </a:r>
          </a:p>
          <a:p>
            <a:pPr marL="0" indent="0">
              <a:buNone/>
            </a:pPr>
            <a:r>
              <a:rPr lang="de-DE" dirty="0" smtClean="0"/>
              <a:t>• </a:t>
            </a:r>
            <a:r>
              <a:rPr lang="de-DE" dirty="0"/>
              <a:t>bei einem Einkauf Informationen über einen Artikel von einem Etikett einzulesen, beziehungsweise bei bestehender EAN Nummer aus einer Datenbank zu laden und aus diesen Argumenten einen Einkauf zu erstellen </a:t>
            </a:r>
            <a:br>
              <a:rPr lang="de-DE" dirty="0"/>
            </a:br>
            <a:r>
              <a:rPr lang="de-DE" dirty="0"/>
              <a:t>• sonstige Kosten aufzunehmen, die nicht mit einem EAN Code in Verbindung gebracht werden können. </a:t>
            </a:r>
            <a:br>
              <a:rPr lang="de-DE" dirty="0"/>
            </a:br>
            <a:r>
              <a:rPr lang="de-DE" dirty="0"/>
              <a:t>• von aktiven Einkäufen unabhängige, regelmäßige Kosten zu erfassen. </a:t>
            </a:r>
            <a:br>
              <a:rPr lang="de-DE" dirty="0"/>
            </a:br>
            <a:r>
              <a:rPr lang="de-DE" dirty="0"/>
              <a:t>1. Es soll möglich sein für jemand anderen oder eine Gruppe (z.B. WG) etwas einzukaufen. </a:t>
            </a:r>
            <a:br>
              <a:rPr lang="de-DE" dirty="0"/>
            </a:br>
            <a:r>
              <a:rPr lang="de-DE" dirty="0"/>
              <a:t>2. Die Daten werden Zentral in einer, über das Internet erreichbare, Datenbank gespeichert. </a:t>
            </a:r>
            <a:br>
              <a:rPr lang="de-DE" dirty="0"/>
            </a:br>
            <a:endParaRPr lang="de-DE" dirty="0"/>
          </a:p>
        </p:txBody>
      </p:sp>
    </p:spTree>
    <p:extLst>
      <p:ext uri="{BB962C8B-B14F-4D97-AF65-F5344CB8AC3E}">
        <p14:creationId xmlns:p14="http://schemas.microsoft.com/office/powerpoint/2010/main" val="30167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0" y="1314450"/>
            <a:ext cx="12192000" cy="5962650"/>
          </a:xfrm>
        </p:spPr>
        <p:txBody>
          <a:bodyPr>
            <a:normAutofit lnSpcReduction="10000"/>
          </a:bodyPr>
          <a:lstStyle/>
          <a:p>
            <a:pPr marL="0" indent="0">
              <a:buNone/>
            </a:pPr>
            <a:r>
              <a:rPr lang="de-DE" dirty="0" smtClean="0"/>
              <a:t>3. Die App soll primär ein einfaches Front End bereitstellen, um Informationen zu sammeln und zu organisieren </a:t>
            </a:r>
            <a:br>
              <a:rPr lang="de-DE" dirty="0" smtClean="0"/>
            </a:br>
            <a:r>
              <a:rPr lang="de-DE" dirty="0" smtClean="0"/>
              <a:t>4. Eine Web Site ist momentan out </a:t>
            </a:r>
            <a:r>
              <a:rPr lang="de-DE" dirty="0" err="1" smtClean="0"/>
              <a:t>of</a:t>
            </a:r>
            <a:r>
              <a:rPr lang="de-DE" dirty="0" smtClean="0"/>
              <a:t> </a:t>
            </a:r>
            <a:r>
              <a:rPr lang="de-DE" dirty="0" err="1" smtClean="0"/>
              <a:t>scope</a:t>
            </a:r>
            <a:r>
              <a:rPr lang="de-DE" dirty="0" smtClean="0"/>
              <a:t>, wäre aber eine sinnvolle Ergänzung für die Ausgabe von Statistiken und die Benutzerverwaltung. </a:t>
            </a:r>
            <a:br>
              <a:rPr lang="de-DE" dirty="0" smtClean="0"/>
            </a:br>
            <a:r>
              <a:rPr lang="de-DE" dirty="0" smtClean="0"/>
              <a:t>5. Die Möglichkeiten der Auswertung sind vielfältig und können in Listen oder Diagrammen dargestellt werden. </a:t>
            </a:r>
          </a:p>
          <a:p>
            <a:pPr marL="0" indent="0">
              <a:buNone/>
            </a:pPr>
            <a:endParaRPr lang="de-DE" dirty="0" smtClean="0"/>
          </a:p>
          <a:p>
            <a:pPr marL="0" indent="0">
              <a:buNone/>
            </a:pPr>
            <a:r>
              <a:rPr lang="de-DE" dirty="0" smtClean="0"/>
              <a:t>Auswertungsbeispiele: </a:t>
            </a:r>
            <a:br>
              <a:rPr lang="de-DE" dirty="0" smtClean="0"/>
            </a:br>
            <a:r>
              <a:rPr lang="de-DE" dirty="0" smtClean="0"/>
              <a:t>a) Durchschnittliche Tageskosten eines Zeitraumes (z.B. Woche oder Monat) </a:t>
            </a:r>
            <a:br>
              <a:rPr lang="de-DE" dirty="0" smtClean="0"/>
            </a:br>
            <a:r>
              <a:rPr lang="de-DE" dirty="0" smtClean="0"/>
              <a:t>b) Maximal oder Minimalpreis innerhalb eines Zeitraumes (z.B. Woche oder Monat) </a:t>
            </a:r>
            <a:br>
              <a:rPr lang="de-DE" dirty="0" smtClean="0"/>
            </a:br>
            <a:r>
              <a:rPr lang="de-DE" dirty="0" smtClean="0"/>
              <a:t>c) Eine Grafik, die den Ausgabenverlauf innerhalb eines Zeitraumes angibt </a:t>
            </a:r>
            <a:br>
              <a:rPr lang="de-DE" dirty="0" smtClean="0"/>
            </a:br>
            <a:r>
              <a:rPr lang="de-DE" dirty="0" smtClean="0"/>
              <a:t>d) Eine Extrapolation regelmäßig gekaufter Artikel (Ersatz des „Einkaufzettels“) </a:t>
            </a:r>
            <a:br>
              <a:rPr lang="de-DE" dirty="0" smtClean="0"/>
            </a:br>
            <a:r>
              <a:rPr lang="de-DE" dirty="0" smtClean="0"/>
              <a:t>e) Das persönliche Tracking der allgemeinen Ausgaben </a:t>
            </a:r>
            <a:br>
              <a:rPr lang="de-DE" dirty="0" smtClean="0"/>
            </a:br>
            <a:r>
              <a:rPr lang="de-DE" dirty="0" smtClean="0"/>
              <a:t>f) weitere Möglichkeiten...“</a:t>
            </a:r>
          </a:p>
          <a:p>
            <a:pPr marL="0" indent="0">
              <a:buNone/>
            </a:pPr>
            <a:endParaRPr lang="de-DE" dirty="0"/>
          </a:p>
        </p:txBody>
      </p:sp>
      <p:sp>
        <p:nvSpPr>
          <p:cNvPr id="5" name="Titel 1"/>
          <p:cNvSpPr txBox="1">
            <a:spLocks/>
          </p:cNvSpPr>
          <p:nvPr/>
        </p:nvSpPr>
        <p:spPr>
          <a:xfrm>
            <a:off x="0" y="1"/>
            <a:ext cx="12192000" cy="166502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smtClean="0"/>
              <a:t>System ( Anforderungen an die APP (Wieland) Markus hat da ja seine eigenen :D</a:t>
            </a:r>
            <a:br>
              <a:rPr lang="de-DE" dirty="0" smtClean="0"/>
            </a:br>
            <a:endParaRPr lang="de-DE" dirty="0"/>
          </a:p>
        </p:txBody>
      </p:sp>
    </p:spTree>
    <p:extLst>
      <p:ext uri="{BB962C8B-B14F-4D97-AF65-F5344CB8AC3E}">
        <p14:creationId xmlns:p14="http://schemas.microsoft.com/office/powerpoint/2010/main" val="24117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Dokumentation</a:t>
            </a:r>
            <a:br>
              <a:rPr lang="de-DE" dirty="0" smtClean="0"/>
            </a:br>
            <a:endParaRPr lang="de-DE" dirty="0"/>
          </a:p>
        </p:txBody>
      </p:sp>
      <p:sp>
        <p:nvSpPr>
          <p:cNvPr id="3" name="Inhaltsplatzhalter 2"/>
          <p:cNvSpPr>
            <a:spLocks noGrp="1"/>
          </p:cNvSpPr>
          <p:nvPr>
            <p:ph idx="1"/>
          </p:nvPr>
        </p:nvSpPr>
        <p:spPr/>
        <p:txBody>
          <a:bodyPr/>
          <a:lstStyle/>
          <a:p>
            <a:r>
              <a:rPr lang="de-DE" dirty="0" smtClean="0"/>
              <a:t>Richtlinien zur Anfertigung schriftlicher Arbeiten der </a:t>
            </a:r>
            <a:r>
              <a:rPr lang="de-DE" dirty="0" err="1" smtClean="0"/>
              <a:t>HfTL</a:t>
            </a:r>
            <a:r>
              <a:rPr lang="de-DE" dirty="0" smtClean="0"/>
              <a:t> </a:t>
            </a:r>
          </a:p>
          <a:p>
            <a:r>
              <a:rPr lang="de-DE" dirty="0" smtClean="0"/>
              <a:t>Deckblatt ( Autoren, Thema, Bearbeitungszeitraum, </a:t>
            </a:r>
            <a:r>
              <a:rPr lang="de-DE" dirty="0" err="1" smtClean="0"/>
              <a:t>Semstergemeinschaft</a:t>
            </a:r>
            <a:endParaRPr lang="de-DE" dirty="0" smtClean="0"/>
          </a:p>
          <a:p>
            <a:r>
              <a:rPr lang="de-DE" dirty="0" smtClean="0"/>
              <a:t>Report aus Enterprise Architekt kann genutzt werden</a:t>
            </a:r>
          </a:p>
          <a:p>
            <a:r>
              <a:rPr lang="de-DE" dirty="0" smtClean="0"/>
              <a:t>Wird als PDF ins ILIAS eingestellt</a:t>
            </a:r>
          </a:p>
          <a:p>
            <a:r>
              <a:rPr lang="de-DE" dirty="0" smtClean="0"/>
              <a:t>Termin steht in der Datei: „apl.pdf“</a:t>
            </a:r>
          </a:p>
          <a:p>
            <a:endParaRPr lang="de-DE" dirty="0" smtClean="0"/>
          </a:p>
          <a:p>
            <a:endParaRPr lang="de-DE" dirty="0"/>
          </a:p>
        </p:txBody>
      </p:sp>
    </p:spTree>
    <p:extLst>
      <p:ext uri="{BB962C8B-B14F-4D97-AF65-F5344CB8AC3E}">
        <p14:creationId xmlns:p14="http://schemas.microsoft.com/office/powerpoint/2010/main" val="351284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err="1" smtClean="0"/>
              <a:t>To</a:t>
            </a:r>
            <a:r>
              <a:rPr lang="de-DE" dirty="0" smtClean="0"/>
              <a:t>-do Vorbereitende Aufgaben</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a:t>1.Wer arbeitet mit dem Softwaresystem? </a:t>
            </a:r>
          </a:p>
          <a:p>
            <a:pPr marL="0" indent="0">
              <a:buNone/>
            </a:pPr>
            <a:r>
              <a:rPr lang="de-DE" dirty="0"/>
              <a:t>2. Welcher Benutzer benötigt welche Funktionen?</a:t>
            </a:r>
          </a:p>
          <a:p>
            <a:pPr marL="0" indent="0">
              <a:buNone/>
            </a:pPr>
            <a:r>
              <a:rPr lang="de-DE" dirty="0"/>
              <a:t> 3. Welche Informationen müssen zu einer Person/Benutzer gespeichert werden, um einen Geschäftsprozess, z. B. das für WG einkaufen, mit dem System abzuwickeln? </a:t>
            </a:r>
          </a:p>
          <a:p>
            <a:pPr marL="0" indent="0">
              <a:buNone/>
            </a:pPr>
            <a:r>
              <a:rPr lang="de-DE" dirty="0"/>
              <a:t>4. Welche im Szenario nicht genannten Funktionen werden von dem Softwaresystem benötigt, um heutigen Anforderungen zu entsprechen? Nennen Sie beispielhaft fünf Funktionen! </a:t>
            </a:r>
          </a:p>
          <a:p>
            <a:pPr marL="0" indent="0">
              <a:buNone/>
            </a:pPr>
            <a:r>
              <a:rPr lang="de-DE" dirty="0"/>
              <a:t>5. Was ist ein Anwendungsfall und welche Beziehungen zwischen Anwendungsfällen beschreibt der Standard [1]? </a:t>
            </a:r>
          </a:p>
          <a:p>
            <a:pPr marL="0" indent="0">
              <a:buNone/>
            </a:pPr>
            <a:r>
              <a:rPr lang="de-DE" dirty="0"/>
              <a:t>6. Beschreiben Sie die Anwendungsfälle „Einkauf einlesen“ und „Ausgabenverlauf anzeigen“ nach dem folgenden Muster!</a:t>
            </a:r>
          </a:p>
          <a:p>
            <a:endParaRPr lang="de-DE" dirty="0"/>
          </a:p>
        </p:txBody>
      </p:sp>
    </p:spTree>
    <p:extLst>
      <p:ext uri="{BB962C8B-B14F-4D97-AF65-F5344CB8AC3E}">
        <p14:creationId xmlns:p14="http://schemas.microsoft.com/office/powerpoint/2010/main" val="117012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p:nvPr/>
        </p:nvPicPr>
        <p:blipFill>
          <a:blip r:embed="rId2"/>
          <a:stretch>
            <a:fillRect/>
          </a:stretch>
        </p:blipFill>
        <p:spPr>
          <a:xfrm>
            <a:off x="0" y="1"/>
            <a:ext cx="12534900" cy="6858000"/>
          </a:xfrm>
          <a:prstGeom prst="rect">
            <a:avLst/>
          </a:prstGeom>
        </p:spPr>
      </p:pic>
    </p:spTree>
    <p:extLst>
      <p:ext uri="{BB962C8B-B14F-4D97-AF65-F5344CB8AC3E}">
        <p14:creationId xmlns:p14="http://schemas.microsoft.com/office/powerpoint/2010/main" val="405035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12192000" cy="1028700"/>
          </a:xfrm>
        </p:spPr>
        <p:txBody>
          <a:bodyPr>
            <a:normAutofit/>
          </a:bodyPr>
          <a:lstStyle/>
          <a:p>
            <a:r>
              <a:rPr lang="de-DE" sz="3600" dirty="0" err="1" smtClean="0"/>
              <a:t>To</a:t>
            </a:r>
            <a:r>
              <a:rPr lang="de-DE" sz="3600" dirty="0" smtClean="0"/>
              <a:t>-do Durchführung (wahrscheinlich an der Hochschule lokal)</a:t>
            </a:r>
            <a:endParaRPr lang="de-DE" sz="3600" dirty="0"/>
          </a:p>
        </p:txBody>
      </p:sp>
      <p:sp>
        <p:nvSpPr>
          <p:cNvPr id="3" name="Inhaltsplatzhalter 2"/>
          <p:cNvSpPr>
            <a:spLocks noGrp="1"/>
          </p:cNvSpPr>
          <p:nvPr>
            <p:ph idx="1"/>
          </p:nvPr>
        </p:nvSpPr>
        <p:spPr>
          <a:xfrm>
            <a:off x="0" y="762000"/>
            <a:ext cx="12192000" cy="6096000"/>
          </a:xfrm>
        </p:spPr>
        <p:txBody>
          <a:bodyPr>
            <a:noAutofit/>
          </a:bodyPr>
          <a:lstStyle/>
          <a:p>
            <a:endParaRPr lang="de-DE" sz="2000" dirty="0" smtClean="0"/>
          </a:p>
          <a:p>
            <a:r>
              <a:rPr lang="de-DE" sz="2000" dirty="0" smtClean="0"/>
              <a:t>Hinweis </a:t>
            </a:r>
            <a:r>
              <a:rPr lang="de-DE" sz="2000" dirty="0"/>
              <a:t>Starten Sie den PC mit Windows und öffnen Sie das Programm Enterprise </a:t>
            </a:r>
            <a:r>
              <a:rPr lang="de-DE" sz="2000" dirty="0" err="1"/>
              <a:t>Architect</a:t>
            </a:r>
            <a:r>
              <a:rPr lang="de-DE" sz="2000" dirty="0"/>
              <a:t>. Importieren (Add Key) Sie einen EA Academic Schlüssel vom Rechner \\10.1.100.236\Sparx! Legen Sie ein neues Projekt auf dem Netzlaufwerk Z:\ an, indem Sie einen aussagekräftigen Namen wählen. </a:t>
            </a:r>
          </a:p>
          <a:p>
            <a:r>
              <a:rPr lang="de-DE" sz="2000" dirty="0" smtClean="0"/>
              <a:t>Anwendungsfalldiagramm </a:t>
            </a:r>
            <a:r>
              <a:rPr lang="de-DE" sz="2000" dirty="0"/>
              <a:t>Erstellen Sie ein allgemeines Anwendungsfalldiagramm zum Softwaresystem! Erstellen Sie ein Anwendungsfalldiagramm für eine konkrete Situation, z.B. „Einkauf einlesen“ und „Ausgabenverlauf anzeigen“. </a:t>
            </a:r>
          </a:p>
          <a:p>
            <a:r>
              <a:rPr lang="de-DE" sz="2000" dirty="0" smtClean="0"/>
              <a:t>Aktivitätsdiagramm </a:t>
            </a:r>
            <a:r>
              <a:rPr lang="de-DE" sz="2000" dirty="0"/>
              <a:t>Erstellen Sie ein Aktivitätsdiagramm für den konkreten Anwendungsfall von 2.2!</a:t>
            </a:r>
          </a:p>
          <a:p>
            <a:r>
              <a:rPr lang="de-DE" sz="2000" dirty="0" smtClean="0"/>
              <a:t>Klassendiagramm </a:t>
            </a:r>
            <a:r>
              <a:rPr lang="de-DE" sz="2000" dirty="0"/>
              <a:t>Erstellen Sie ein Entitäts-Klassendiagramm zum Szenario! Das Klassendiagramm enthält mindestens 5 Klassen, die in Beziehung zueinander stehen. Die Attribute und Methoden jeder Klassen werden definiert. Die Beziehungen sind vollständig definiert und enthalten die notwendigen </a:t>
            </a:r>
            <a:r>
              <a:rPr lang="de-DE" sz="2000" dirty="0" err="1"/>
              <a:t>Kardinalitäten</a:t>
            </a:r>
            <a:r>
              <a:rPr lang="de-DE" sz="2000" dirty="0"/>
              <a:t>. </a:t>
            </a:r>
          </a:p>
          <a:p>
            <a:r>
              <a:rPr lang="de-DE" sz="2000" dirty="0" smtClean="0"/>
              <a:t>Sequenzdiagramm </a:t>
            </a:r>
            <a:r>
              <a:rPr lang="de-DE" sz="2000" dirty="0"/>
              <a:t>Erstellen Sie ein Sequenzdiagramm für den konkreten Anwendungsfall von 2.2!</a:t>
            </a:r>
          </a:p>
          <a:p>
            <a:r>
              <a:rPr lang="de-DE" sz="2000" dirty="0" smtClean="0"/>
              <a:t>Zustandsdiagramm </a:t>
            </a:r>
            <a:r>
              <a:rPr lang="de-DE" sz="2000" dirty="0"/>
              <a:t>Erstellen Sie ein Zustandsdiagramm zur Entitätsklasse „Einkaufszettel“! 3 Auswertung 1. Stellen Sie die Eigenschaften der Diagramme gegenüber! Gehen Sie dabei darauf ein, was in den Diagrammen dargestellt wird und welche Aspekte in Bezug auf die anderen Diagramme nicht ersichtlich sind! Nutzen Sie dazu eine Tabelle! 2. Welches Diagramm muss innerhalb des Designprozesses der Software konkretisiert werden?</a:t>
            </a:r>
          </a:p>
          <a:p>
            <a:r>
              <a:rPr lang="de-DE" sz="2000" dirty="0" smtClean="0"/>
              <a:t>Wie </a:t>
            </a:r>
            <a:r>
              <a:rPr lang="de-DE" sz="2000" dirty="0"/>
              <a:t>unterstützt der EA bei der Erstellung der UML Diagramme? Nennen Sie mindestens drei Beispiele, die Ihnen besonders aufgefallen sind!</a:t>
            </a:r>
            <a:br>
              <a:rPr lang="de-DE" sz="2000" dirty="0"/>
            </a:br>
            <a:endParaRPr lang="de-DE" sz="2000" dirty="0"/>
          </a:p>
        </p:txBody>
      </p:sp>
    </p:spTree>
    <p:extLst>
      <p:ext uri="{BB962C8B-B14F-4D97-AF65-F5344CB8AC3E}">
        <p14:creationId xmlns:p14="http://schemas.microsoft.com/office/powerpoint/2010/main" val="409456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2"/>
          <a:stretch>
            <a:fillRect/>
          </a:stretch>
        </p:blipFill>
        <p:spPr>
          <a:xfrm>
            <a:off x="-1" y="0"/>
            <a:ext cx="5158855" cy="6858000"/>
          </a:xfrm>
          <a:prstGeom prst="rect">
            <a:avLst/>
          </a:prstGeom>
        </p:spPr>
      </p:pic>
      <p:sp>
        <p:nvSpPr>
          <p:cNvPr id="5" name="Textfeld 4"/>
          <p:cNvSpPr txBox="1"/>
          <p:nvPr/>
        </p:nvSpPr>
        <p:spPr>
          <a:xfrm>
            <a:off x="6878472" y="95534"/>
            <a:ext cx="4105611" cy="707886"/>
          </a:xfrm>
          <a:prstGeom prst="rect">
            <a:avLst/>
          </a:prstGeom>
          <a:noFill/>
        </p:spPr>
        <p:txBody>
          <a:bodyPr wrap="none" rtlCol="0">
            <a:spAutoFit/>
          </a:bodyPr>
          <a:lstStyle/>
          <a:p>
            <a:r>
              <a:rPr lang="de-DE" sz="4000" dirty="0" smtClean="0"/>
              <a:t>Bewertungsbogen:</a:t>
            </a:r>
            <a:endParaRPr lang="de-DE" sz="4000" dirty="0"/>
          </a:p>
        </p:txBody>
      </p:sp>
    </p:spTree>
    <p:extLst>
      <p:ext uri="{BB962C8B-B14F-4D97-AF65-F5344CB8AC3E}">
        <p14:creationId xmlns:p14="http://schemas.microsoft.com/office/powerpoint/2010/main" val="37243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365125"/>
            <a:ext cx="11715750" cy="1311275"/>
          </a:xfrm>
        </p:spPr>
        <p:txBody>
          <a:bodyPr/>
          <a:lstStyle/>
          <a:p>
            <a:r>
              <a:rPr lang="de-DE" dirty="0" smtClean="0"/>
              <a:t>UML-</a:t>
            </a:r>
            <a:r>
              <a:rPr lang="de-DE" dirty="0" err="1" smtClean="0"/>
              <a:t>Standart</a:t>
            </a:r>
            <a:r>
              <a:rPr lang="de-DE" dirty="0" smtClean="0"/>
              <a:t> &amp; aktuelle Entwicklungswerkzeuge</a:t>
            </a:r>
            <a:endParaRPr lang="de-DE" dirty="0"/>
          </a:p>
        </p:txBody>
      </p:sp>
      <p:sp>
        <p:nvSpPr>
          <p:cNvPr id="3" name="Inhaltsplatzhalter 2"/>
          <p:cNvSpPr>
            <a:spLocks noGrp="1"/>
          </p:cNvSpPr>
          <p:nvPr>
            <p:ph idx="1"/>
          </p:nvPr>
        </p:nvSpPr>
        <p:spPr>
          <a:xfrm>
            <a:off x="838200" y="1825625"/>
            <a:ext cx="4210050" cy="4351338"/>
          </a:xfrm>
        </p:spPr>
        <p:txBody>
          <a:bodyPr/>
          <a:lstStyle/>
          <a:p>
            <a:r>
              <a:rPr lang="de-DE" sz="3200" b="1" u="sng" dirty="0" smtClean="0"/>
              <a:t>UML: Sehr </a:t>
            </a:r>
            <a:r>
              <a:rPr lang="de-DE" sz="3200" b="1" u="sng" dirty="0" err="1" smtClean="0"/>
              <a:t>sorgfälitig</a:t>
            </a:r>
            <a:r>
              <a:rPr lang="de-DE" sz="3200" b="1" u="sng" dirty="0" smtClean="0"/>
              <a:t> und </a:t>
            </a:r>
            <a:r>
              <a:rPr lang="de-DE" sz="3200" b="1" u="sng" dirty="0" err="1" smtClean="0"/>
              <a:t>detailiert</a:t>
            </a:r>
            <a:r>
              <a:rPr lang="de-DE" sz="3200" b="1" u="sng" dirty="0" smtClean="0"/>
              <a:t> !</a:t>
            </a:r>
          </a:p>
          <a:p>
            <a:r>
              <a:rPr lang="de-DE" dirty="0" err="1" smtClean="0"/>
              <a:t>Use</a:t>
            </a:r>
            <a:r>
              <a:rPr lang="de-DE" dirty="0" smtClean="0"/>
              <a:t>-Case </a:t>
            </a:r>
            <a:r>
              <a:rPr lang="de-DE" dirty="0" err="1" smtClean="0"/>
              <a:t>Diagram</a:t>
            </a:r>
            <a:endParaRPr lang="de-DE" dirty="0" smtClean="0"/>
          </a:p>
          <a:p>
            <a:r>
              <a:rPr lang="de-DE" dirty="0" err="1" smtClean="0"/>
              <a:t>Activity</a:t>
            </a:r>
            <a:r>
              <a:rPr lang="de-DE" dirty="0" smtClean="0"/>
              <a:t> </a:t>
            </a:r>
            <a:r>
              <a:rPr lang="de-DE" dirty="0" err="1" smtClean="0"/>
              <a:t>Diagram</a:t>
            </a:r>
            <a:endParaRPr lang="de-DE" dirty="0" smtClean="0"/>
          </a:p>
          <a:p>
            <a:r>
              <a:rPr lang="de-DE" dirty="0" smtClean="0"/>
              <a:t>Class-</a:t>
            </a:r>
            <a:r>
              <a:rPr lang="de-DE" dirty="0" err="1" smtClean="0"/>
              <a:t>Diagram</a:t>
            </a:r>
            <a:endParaRPr lang="de-DE" dirty="0" smtClean="0"/>
          </a:p>
          <a:p>
            <a:r>
              <a:rPr lang="de-DE" dirty="0" err="1" smtClean="0"/>
              <a:t>Sequence</a:t>
            </a:r>
            <a:r>
              <a:rPr lang="de-DE" dirty="0" smtClean="0"/>
              <a:t> </a:t>
            </a:r>
            <a:r>
              <a:rPr lang="de-DE" dirty="0" err="1" smtClean="0"/>
              <a:t>Diagram</a:t>
            </a:r>
            <a:endParaRPr lang="de-DE" dirty="0" smtClean="0"/>
          </a:p>
          <a:p>
            <a:r>
              <a:rPr lang="de-DE" dirty="0" smtClean="0"/>
              <a:t>State </a:t>
            </a:r>
            <a:r>
              <a:rPr lang="de-DE" dirty="0" err="1" smtClean="0"/>
              <a:t>Machine</a:t>
            </a:r>
            <a:r>
              <a:rPr lang="de-DE" dirty="0" smtClean="0"/>
              <a:t> </a:t>
            </a:r>
            <a:r>
              <a:rPr lang="de-DE" dirty="0" err="1" smtClean="0"/>
              <a:t>Digaramm</a:t>
            </a:r>
            <a:endParaRPr lang="de-DE" dirty="0"/>
          </a:p>
        </p:txBody>
      </p:sp>
      <p:sp>
        <p:nvSpPr>
          <p:cNvPr id="4" name="Inhaltsplatzhalter 2"/>
          <p:cNvSpPr txBox="1">
            <a:spLocks/>
          </p:cNvSpPr>
          <p:nvPr/>
        </p:nvSpPr>
        <p:spPr>
          <a:xfrm>
            <a:off x="5372100" y="1825625"/>
            <a:ext cx="5981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smtClean="0"/>
              <a:t>Github</a:t>
            </a:r>
            <a:endParaRPr lang="de-DE" dirty="0"/>
          </a:p>
          <a:p>
            <a:r>
              <a:rPr lang="de-DE" dirty="0" smtClean="0"/>
              <a:t>Enterprise Architekt von </a:t>
            </a:r>
            <a:r>
              <a:rPr lang="de-DE" dirty="0" err="1" smtClean="0"/>
              <a:t>Sparx</a:t>
            </a:r>
            <a:r>
              <a:rPr lang="de-DE" dirty="0" smtClean="0"/>
              <a:t> Systems</a:t>
            </a:r>
          </a:p>
          <a:p>
            <a:r>
              <a:rPr lang="de-DE" dirty="0" smtClean="0"/>
              <a:t>Objektorientierte Programmiersprachen</a:t>
            </a:r>
          </a:p>
        </p:txBody>
      </p:sp>
    </p:spTree>
    <p:extLst>
      <p:ext uri="{BB962C8B-B14F-4D97-AF65-F5344CB8AC3E}">
        <p14:creationId xmlns:p14="http://schemas.microsoft.com/office/powerpoint/2010/main" val="178359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err="1" smtClean="0"/>
              <a:t>Use</a:t>
            </a:r>
            <a:r>
              <a:rPr lang="de-DE" dirty="0" smtClean="0"/>
              <a:t>-Case </a:t>
            </a:r>
            <a:r>
              <a:rPr lang="de-DE" dirty="0" err="1" smtClean="0"/>
              <a:t>Diagram</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631" y="1949776"/>
            <a:ext cx="5868737" cy="4103035"/>
          </a:xfrm>
        </p:spPr>
      </p:pic>
    </p:spTree>
    <p:extLst>
      <p:ext uri="{BB962C8B-B14F-4D97-AF65-F5344CB8AC3E}">
        <p14:creationId xmlns:p14="http://schemas.microsoft.com/office/powerpoint/2010/main" val="70905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5543550" cy="1325563"/>
          </a:xfrm>
        </p:spPr>
        <p:txBody>
          <a:bodyPr/>
          <a:lstStyle/>
          <a:p>
            <a:pPr algn="ctr"/>
            <a:r>
              <a:rPr lang="de-DE" dirty="0" err="1" smtClean="0"/>
              <a:t>activity</a:t>
            </a:r>
            <a:r>
              <a:rPr lang="de-DE" dirty="0" smtClean="0"/>
              <a:t> </a:t>
            </a:r>
            <a:r>
              <a:rPr lang="de-DE" dirty="0" err="1" smtClean="0"/>
              <a:t>diagram</a:t>
            </a:r>
            <a:r>
              <a:rPr lang="de-DE" dirty="0" smtClean="0"/>
              <a:t> / Aktivitätsdiagramm</a:t>
            </a:r>
            <a:endParaRPr lang="de-DE" dirty="0"/>
          </a:p>
        </p:txBody>
      </p:sp>
      <p:pic>
        <p:nvPicPr>
          <p:cNvPr id="2050" name="Picture 2" descr="https://upload.wikimedia.org/wikipedia/commons/thumb/c/c2/Uml-Activity-Beispiel1.svg/2000px-Uml-Activity-Beispiel1.svg.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25540" y="0"/>
            <a:ext cx="5795645" cy="724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8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4362450" cy="3429000"/>
          </a:xfrm>
        </p:spPr>
        <p:txBody>
          <a:bodyPr>
            <a:normAutofit/>
          </a:bodyPr>
          <a:lstStyle/>
          <a:p>
            <a:r>
              <a:rPr lang="de-DE" dirty="0" smtClean="0"/>
              <a:t>Class-</a:t>
            </a:r>
            <a:r>
              <a:rPr lang="de-DE" dirty="0" err="1" smtClean="0"/>
              <a:t>Diagram</a:t>
            </a:r>
            <a:r>
              <a:rPr lang="de-DE" dirty="0" smtClean="0"/>
              <a:t> / Klassendiagramm</a:t>
            </a:r>
            <a:endParaRPr lang="de-DE" dirty="0"/>
          </a:p>
        </p:txBody>
      </p:sp>
      <p:pic>
        <p:nvPicPr>
          <p:cNvPr id="3074" name="Picture 2" descr="http://timpt.de/img/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3186" y="136932"/>
            <a:ext cx="7438814" cy="622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60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3771900" cy="3844925"/>
          </a:xfrm>
        </p:spPr>
        <p:txBody>
          <a:bodyPr/>
          <a:lstStyle/>
          <a:p>
            <a:r>
              <a:rPr lang="de-DE" dirty="0" err="1" smtClean="0"/>
              <a:t>Sequence</a:t>
            </a:r>
            <a:r>
              <a:rPr lang="de-DE" dirty="0" smtClean="0"/>
              <a:t> </a:t>
            </a:r>
            <a:r>
              <a:rPr lang="de-DE" dirty="0" err="1" smtClean="0"/>
              <a:t>Diagram</a:t>
            </a:r>
            <a:r>
              <a:rPr lang="de-DE" dirty="0" smtClean="0"/>
              <a:t> </a:t>
            </a:r>
            <a:br>
              <a:rPr lang="de-DE" dirty="0" smtClean="0"/>
            </a:br>
            <a:endParaRPr lang="de-DE" dirty="0"/>
          </a:p>
        </p:txBody>
      </p:sp>
      <p:pic>
        <p:nvPicPr>
          <p:cNvPr id="4100" name="Picture 4" descr="http://glossar.hs-augsburg.de/static/media/0/08/CVM-Prozess_01_Sequenzdiagram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758" y="252732"/>
            <a:ext cx="8740030" cy="620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63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de-DE" dirty="0" smtClean="0"/>
              <a:t>State </a:t>
            </a:r>
            <a:r>
              <a:rPr lang="de-DE" dirty="0" err="1" smtClean="0"/>
              <a:t>Machine</a:t>
            </a:r>
            <a:r>
              <a:rPr lang="de-DE" dirty="0" smtClean="0"/>
              <a:t> </a:t>
            </a:r>
            <a:r>
              <a:rPr lang="de-DE" dirty="0" err="1" smtClean="0"/>
              <a:t>Diagram</a:t>
            </a:r>
            <a:r>
              <a:rPr lang="de-DE" dirty="0" smtClean="0"/>
              <a:t> / Zustandsdiagramm</a:t>
            </a:r>
            <a:endParaRPr lang="de-DE" dirty="0"/>
          </a:p>
        </p:txBody>
      </p:sp>
      <p:pic>
        <p:nvPicPr>
          <p:cNvPr id="5122" name="Picture 2" descr="http://www.fh-wedel.de/~si/seminare/ws97/Ausarbeitung/1.Schlueter/Abb20.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36" y="1504950"/>
            <a:ext cx="11522019" cy="535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0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Github</a:t>
            </a:r>
            <a:endParaRPr lang="de-DE" dirty="0"/>
          </a:p>
        </p:txBody>
      </p:sp>
      <p:sp>
        <p:nvSpPr>
          <p:cNvPr id="3" name="Inhaltsplatzhalter 2"/>
          <p:cNvSpPr>
            <a:spLocks noGrp="1"/>
          </p:cNvSpPr>
          <p:nvPr>
            <p:ph idx="1"/>
          </p:nvPr>
        </p:nvSpPr>
        <p:spPr/>
        <p:txBody>
          <a:bodyPr>
            <a:normAutofit lnSpcReduction="10000"/>
          </a:bodyPr>
          <a:lstStyle/>
          <a:p>
            <a:r>
              <a:rPr lang="de-DE" dirty="0" smtClean="0">
                <a:hlinkClick r:id="rId2"/>
              </a:rPr>
              <a:t>https://github.com/NoctivagusObitus</a:t>
            </a:r>
            <a:endParaRPr lang="de-DE" dirty="0" smtClean="0"/>
          </a:p>
          <a:p>
            <a:pPr marL="0" indent="0">
              <a:buNone/>
            </a:pPr>
            <a:r>
              <a:rPr lang="de-DE" dirty="0" smtClean="0"/>
              <a:t>1. Account erstellen</a:t>
            </a:r>
          </a:p>
          <a:p>
            <a:pPr marL="0" indent="0">
              <a:buNone/>
            </a:pPr>
            <a:r>
              <a:rPr lang="de-DE" dirty="0" smtClean="0"/>
              <a:t>2. Markus den Account mitteilen</a:t>
            </a:r>
          </a:p>
          <a:p>
            <a:pPr marL="0" indent="0">
              <a:buNone/>
            </a:pPr>
            <a:r>
              <a:rPr lang="de-DE" dirty="0" smtClean="0"/>
              <a:t>3. SVN </a:t>
            </a:r>
            <a:r>
              <a:rPr lang="de-DE" dirty="0" err="1" smtClean="0"/>
              <a:t>Tortoise</a:t>
            </a:r>
            <a:r>
              <a:rPr lang="de-DE" dirty="0" smtClean="0"/>
              <a:t> installieren</a:t>
            </a:r>
          </a:p>
          <a:p>
            <a:pPr marL="0" indent="0">
              <a:buNone/>
            </a:pPr>
            <a:r>
              <a:rPr lang="de-DE" dirty="0" smtClean="0"/>
              <a:t>4. Ordner erstellen ( für das Projekt), rechtsklick, </a:t>
            </a:r>
            <a:r>
              <a:rPr lang="de-DE" dirty="0" err="1" smtClean="0"/>
              <a:t>checkout</a:t>
            </a:r>
            <a:r>
              <a:rPr lang="de-DE" dirty="0" smtClean="0"/>
              <a:t>., dort den link des </a:t>
            </a:r>
            <a:r>
              <a:rPr lang="de-DE" dirty="0" err="1" smtClean="0"/>
              <a:t>unterordners</a:t>
            </a:r>
            <a:r>
              <a:rPr lang="de-DE" dirty="0" smtClean="0"/>
              <a:t> </a:t>
            </a:r>
            <a:r>
              <a:rPr lang="de-DE" dirty="0" err="1" smtClean="0"/>
              <a:t>z.b</a:t>
            </a:r>
            <a:r>
              <a:rPr lang="de-DE" dirty="0" smtClean="0"/>
              <a:t> </a:t>
            </a:r>
            <a:r>
              <a:rPr lang="de-DE" dirty="0" smtClean="0">
                <a:hlinkClick r:id="rId3"/>
              </a:rPr>
              <a:t>https://github.com/NoctivagusObitus/EinkaufsApp-Design</a:t>
            </a:r>
            <a:r>
              <a:rPr lang="de-DE" dirty="0" smtClean="0"/>
              <a:t> eingeben und auf OK. </a:t>
            </a:r>
          </a:p>
          <a:p>
            <a:pPr marL="0" indent="0">
              <a:buNone/>
            </a:pPr>
            <a:r>
              <a:rPr lang="de-DE" dirty="0" smtClean="0"/>
              <a:t>5. zum hochladen auf </a:t>
            </a:r>
            <a:r>
              <a:rPr lang="de-DE" dirty="0" err="1" smtClean="0"/>
              <a:t>commite</a:t>
            </a:r>
            <a:r>
              <a:rPr lang="de-DE" dirty="0" smtClean="0"/>
              <a:t> klicken und den eigenen </a:t>
            </a:r>
            <a:r>
              <a:rPr lang="de-DE" dirty="0" err="1" smtClean="0"/>
              <a:t>Githubaccount</a:t>
            </a:r>
            <a:r>
              <a:rPr lang="de-DE" dirty="0" smtClean="0"/>
              <a:t> eintragen</a:t>
            </a:r>
          </a:p>
        </p:txBody>
      </p:sp>
    </p:spTree>
    <p:extLst>
      <p:ext uri="{BB962C8B-B14F-4D97-AF65-F5344CB8AC3E}">
        <p14:creationId xmlns:p14="http://schemas.microsoft.com/office/powerpoint/2010/main" val="25204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de-DE" dirty="0" smtClean="0"/>
              <a:t>Enterprise Architekt von </a:t>
            </a:r>
            <a:r>
              <a:rPr lang="de-DE" dirty="0" err="1" smtClean="0"/>
              <a:t>Sparx</a:t>
            </a:r>
            <a:r>
              <a:rPr lang="de-DE" dirty="0" smtClean="0"/>
              <a:t> Systems</a:t>
            </a:r>
            <a:endParaRPr lang="de-DE" dirty="0"/>
          </a:p>
        </p:txBody>
      </p:sp>
      <p:pic>
        <p:nvPicPr>
          <p:cNvPr id="6" name="Picture 4" descr="http://www.iese.fraunhofer.de/content/dam/iese/en/bilder/competencies/architecture/sparx-system_1284x99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2184" y="1325563"/>
            <a:ext cx="7042973" cy="547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44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Breitbild</PresentationFormat>
  <Paragraphs>54</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 Theme</vt:lpstr>
      <vt:lpstr>Softwareengeenering</vt:lpstr>
      <vt:lpstr>UML-Standart &amp; aktuelle Entwicklungswerkzeuge</vt:lpstr>
      <vt:lpstr>Use-Case Diagram</vt:lpstr>
      <vt:lpstr>activity diagram / Aktivitätsdiagramm</vt:lpstr>
      <vt:lpstr>Class-Diagram / Klassendiagramm</vt:lpstr>
      <vt:lpstr>Sequence Diagram  </vt:lpstr>
      <vt:lpstr>State Machine Diagram / Zustandsdiagramm</vt:lpstr>
      <vt:lpstr>Github</vt:lpstr>
      <vt:lpstr>Enterprise Architekt von Sparx Systems</vt:lpstr>
      <vt:lpstr>System ( Anforderungen an die APP (Wieland) Markus hat da ja seine eigenen :D </vt:lpstr>
      <vt:lpstr>PowerPoint-Präsentation</vt:lpstr>
      <vt:lpstr>Dokumentation </vt:lpstr>
      <vt:lpstr>To-do Vorbereitende Aufgaben</vt:lpstr>
      <vt:lpstr>PowerPoint-Präsentation</vt:lpstr>
      <vt:lpstr>To-do Durchführung (wahrscheinlich an der Hochschule lokal)</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Jannis Grohs</dc:creator>
  <cp:lastModifiedBy>Jannis Grohs</cp:lastModifiedBy>
  <cp:revision>6</cp:revision>
  <dcterms:created xsi:type="dcterms:W3CDTF">2015-10-15T15:58:33Z</dcterms:created>
  <dcterms:modified xsi:type="dcterms:W3CDTF">2015-10-15T16:42:42Z</dcterms:modified>
</cp:coreProperties>
</file>