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9" r:id="rId2"/>
    <p:sldId id="260" r:id="rId3"/>
    <p:sldId id="261" r:id="rId4"/>
    <p:sldId id="256" r:id="rId5"/>
    <p:sldId id="258" r:id="rId6"/>
    <p:sldId id="257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BB95-8879-4250-8040-65B8C9C11ECE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7D771-777B-4782-82E6-0EE780BC1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08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45D98A0-CE8C-47EB-A406-D14045E635D1}" type="datetime1">
              <a:rPr lang="de-DE" smtClean="0"/>
              <a:t>12.12.2015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DE9-A320-4C2A-A1F1-83BDDCFCA890}" type="datetime1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3AB9-234B-4EA4-B17E-3392C17CE5E8}" type="datetime1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5317-50E5-421D-A3FE-F1AB19D660B7}" type="datetime1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9DDB710-227E-49CA-9A23-9A4D1E8669B3}" type="datetime1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C58-E8EF-4294-80E0-3536DB6F1000}" type="datetime1">
              <a:rPr lang="de-DE" smtClean="0"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CB43-7092-4FEB-883A-F1FB0660D5B9}" type="datetime1">
              <a:rPr lang="de-DE" smtClean="0"/>
              <a:t>12.12.2015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DE46-1ECE-44FB-9D29-9B105ABF086C}" type="datetime1">
              <a:rPr lang="de-DE" smtClean="0"/>
              <a:t>12.12.2015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AE44-9EE0-4382-8AD4-D3464EFB3F1D}" type="datetime1">
              <a:rPr lang="de-DE" smtClean="0"/>
              <a:t>12.12.2015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A4F3-9F48-4C24-9BFE-1F1D9B1A238E}" type="datetime1">
              <a:rPr lang="de-DE" smtClean="0"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78C2-023A-4230-A271-155DD8F0CFF3}" type="datetime1">
              <a:rPr lang="de-DE" smtClean="0"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691A15-F968-4085-9A9D-E179770AB4FD}" type="datetime1">
              <a:rPr lang="de-DE" smtClean="0"/>
              <a:t>12.12.2015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1E702D-BF83-4663-A26F-012C795FBF8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2" Type="http://schemas.openxmlformats.org/officeDocument/2006/relationships/hyperlink" Target="https://www.openshift.com/featur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AngularJS" TargetMode="External"/><Relationship Id="rId5" Type="http://schemas.openxmlformats.org/officeDocument/2006/relationships/hyperlink" Target="https://www.mongodb.com/blog/post/why-mongodb-popular" TargetMode="External"/><Relationship Id="rId4" Type="http://schemas.openxmlformats.org/officeDocument/2006/relationships/hyperlink" Target="https://nodejs.org/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inkaufsapp-hftlswe.rhcloud.com/rockmong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Architektur – </a:t>
            </a:r>
            <a:r>
              <a:rPr lang="de-DE" dirty="0" err="1" smtClean="0"/>
              <a:t>Einkaufsapp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Sebastian </a:t>
            </a:r>
            <a:r>
              <a:rPr lang="de-DE" dirty="0" err="1" smtClean="0"/>
              <a:t>Kiepsch</a:t>
            </a:r>
            <a:r>
              <a:rPr lang="de-DE" dirty="0" smtClean="0"/>
              <a:t>, 12.12.2015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1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3.1 Architektur Hybrid App - Übersicht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536372" y="1287644"/>
            <a:ext cx="5472608" cy="278608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Ionic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AngularJS</a:t>
            </a:r>
            <a:r>
              <a:rPr lang="de-DE" dirty="0" smtClean="0">
                <a:solidFill>
                  <a:schemeClr val="tx1"/>
                </a:solidFill>
              </a:rPr>
              <a:t> App)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023979" y="1995897"/>
            <a:ext cx="1080000" cy="149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Routes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4404411" y="1995897"/>
            <a:ext cx="1080000" cy="149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Controllers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5784844" y="1995897"/>
            <a:ext cx="1080000" cy="149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Factories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 rot="16200000">
            <a:off x="6468921" y="3464273"/>
            <a:ext cx="1728192" cy="50405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Cordova</a:t>
            </a:r>
            <a:r>
              <a:rPr lang="de-DE" sz="1400" dirty="0" smtClean="0">
                <a:solidFill>
                  <a:schemeClr val="tx1"/>
                </a:solidFill>
              </a:rPr>
              <a:t/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smtClean="0">
                <a:solidFill>
                  <a:schemeClr val="tx1"/>
                </a:solidFill>
              </a:rPr>
              <a:t> Bar Code Scanner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536372" y="4141309"/>
            <a:ext cx="5472608" cy="43908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Cordova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643547" y="1995897"/>
            <a:ext cx="1080000" cy="149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Views</a:t>
            </a:r>
            <a:endParaRPr lang="de-DE" sz="1400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2723547" y="2742897"/>
            <a:ext cx="300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8" idx="1"/>
          </p:cNvCxnSpPr>
          <p:nvPr/>
        </p:nvCxnSpPr>
        <p:spPr>
          <a:xfrm>
            <a:off x="4103979" y="2742897"/>
            <a:ext cx="300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3"/>
            <a:endCxn id="9" idx="1"/>
          </p:cNvCxnSpPr>
          <p:nvPr/>
        </p:nvCxnSpPr>
        <p:spPr>
          <a:xfrm>
            <a:off x="5484411" y="2742897"/>
            <a:ext cx="300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95536" y="4653136"/>
            <a:ext cx="8280920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u="sng" dirty="0" smtClean="0"/>
              <a:t>Begriffe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Ionic</a:t>
            </a:r>
            <a:r>
              <a:rPr lang="de-DE" sz="1400" dirty="0" smtClean="0"/>
              <a:t>: Framework mit HTML, CSS und JS Komponenten zur Entwicklung von Hybriden Apps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Cordova</a:t>
            </a:r>
            <a:r>
              <a:rPr lang="de-DE" sz="1400" dirty="0" smtClean="0"/>
              <a:t>: Development Framework für die Entwicklung in </a:t>
            </a:r>
            <a:r>
              <a:rPr lang="de-DE" sz="1400" dirty="0" err="1" smtClean="0"/>
              <a:t>Javascript</a:t>
            </a:r>
            <a:r>
              <a:rPr lang="de-DE" sz="1400" dirty="0" smtClean="0"/>
              <a:t> anstatt mit den nativen Sprachen der Plattformen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Cordova</a:t>
            </a:r>
            <a:r>
              <a:rPr lang="de-DE" sz="1400" dirty="0" smtClean="0"/>
              <a:t> Bar Code Scanner: verwendetes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um Bar Codes zu scannen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Views: HTML Ansichten; </a:t>
            </a:r>
            <a:r>
              <a:rPr lang="de-DE" sz="1400" dirty="0" err="1" smtClean="0"/>
              <a:t>Routes</a:t>
            </a:r>
            <a:r>
              <a:rPr lang="de-DE" sz="1400" dirty="0" smtClean="0"/>
              <a:t>: Navigation und </a:t>
            </a:r>
            <a:r>
              <a:rPr lang="de-DE" sz="1400" dirty="0" err="1" smtClean="0"/>
              <a:t>Addressierung</a:t>
            </a:r>
            <a:r>
              <a:rPr lang="de-DE" sz="1400" dirty="0" smtClean="0"/>
              <a:t> in der App; Controllers: Business Logik der App; </a:t>
            </a:r>
            <a:r>
              <a:rPr lang="de-DE" sz="1400" dirty="0" err="1" smtClean="0"/>
              <a:t>Factories</a:t>
            </a:r>
            <a:r>
              <a:rPr lang="de-DE" sz="1400" dirty="0" smtClean="0"/>
              <a:t>: Datenbankanbindung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5680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3.2 Architektur Hybrid App – Begründung der Komponentenauswahl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Ionic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Einfache Implementierung und viele vorgefertigte Shapes und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Möglichkeit auf verschiedene Plattformen zu entwickeln (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r>
              <a:rPr lang="de-DE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Cordova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Abhängigkeit von </a:t>
            </a:r>
            <a:r>
              <a:rPr lang="de-DE" dirty="0" err="1" smtClean="0"/>
              <a:t>Ionic</a:t>
            </a:r>
            <a:r>
              <a:rPr lang="de-DE" dirty="0" smtClean="0"/>
              <a:t>, ist damit unweigerlich Basis unserer Anwendung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Einfaches </a:t>
            </a:r>
            <a:r>
              <a:rPr lang="de-DE" dirty="0" err="1" smtClean="0"/>
              <a:t>Pluginsystem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7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3.3 Architektur Hybrid App -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400" dirty="0" smtClean="0"/>
              <a:t>[Hybride Apps Input habe ich an euch weitergeleitet, siehe Mail ;) ] – also „Warum hybride Apps?“ könnte hier als Einstieg beantwortet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Ionic</a:t>
            </a:r>
            <a:r>
              <a:rPr lang="de-DE" sz="1400" dirty="0" smtClean="0"/>
              <a:t> implementiert eine </a:t>
            </a:r>
            <a:r>
              <a:rPr lang="de-DE" sz="1400" dirty="0" err="1" smtClean="0"/>
              <a:t>AngularJS</a:t>
            </a:r>
            <a:r>
              <a:rPr lang="de-DE" sz="1400" dirty="0" smtClean="0"/>
              <a:t> App </a:t>
            </a:r>
            <a:r>
              <a:rPr lang="de-DE" sz="1400" dirty="0" smtClean="0">
                <a:sym typeface="Wingdings" panose="05000000000000000000" pitchFamily="2" charset="2"/>
              </a:rPr>
              <a:t> aufgezeigten Elemente sind Bestandteile einer klassischen </a:t>
            </a:r>
            <a:r>
              <a:rPr lang="de-DE" sz="1400" dirty="0" err="1" smtClean="0">
                <a:sym typeface="Wingdings" panose="05000000000000000000" pitchFamily="2" charset="2"/>
              </a:rPr>
              <a:t>AngularJS</a:t>
            </a:r>
            <a:r>
              <a:rPr lang="de-DE" sz="1400" dirty="0" smtClean="0">
                <a:sym typeface="Wingdings" panose="05000000000000000000" pitchFamily="2" charset="2"/>
              </a:rPr>
              <a:t>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smtClean="0">
                <a:sym typeface="Wingdings" panose="05000000000000000000" pitchFamily="2" charset="2"/>
              </a:rPr>
              <a:t>Was ist </a:t>
            </a:r>
            <a:r>
              <a:rPr lang="de-DE" sz="1400" dirty="0" err="1" smtClean="0">
                <a:sym typeface="Wingdings" panose="05000000000000000000" pitchFamily="2" charset="2"/>
              </a:rPr>
              <a:t>AngularJS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Open Source Framework für die Erstellung von Webanwendungen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Hauptidee: </a:t>
            </a:r>
            <a:r>
              <a:rPr lang="de-DE" sz="1100" dirty="0" err="1" smtClean="0"/>
              <a:t>Databinding</a:t>
            </a:r>
            <a:r>
              <a:rPr lang="de-DE" sz="1100" dirty="0" smtClean="0"/>
              <a:t> in 2 Richtungen – vom View zum Controller und umgekehrt – in Realtime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Stellt Programmiermodel bereit, erlaubt neben Binding auch Navigation (siehe </a:t>
            </a:r>
            <a:r>
              <a:rPr lang="de-DE" sz="1100" dirty="0" err="1" smtClean="0"/>
              <a:t>Routes</a:t>
            </a:r>
            <a:r>
              <a:rPr lang="de-DE" sz="11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Basis bei der Implementierung einer </a:t>
            </a:r>
            <a:r>
              <a:rPr lang="de-DE" sz="1100" dirty="0" err="1" smtClean="0"/>
              <a:t>Ionic</a:t>
            </a:r>
            <a:r>
              <a:rPr lang="de-DE" sz="1100" dirty="0" smtClean="0"/>
              <a:t>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Factories</a:t>
            </a:r>
            <a:r>
              <a:rPr lang="de-DE" sz="1400" dirty="0" smtClean="0"/>
              <a:t> (bei uns hier: </a:t>
            </a:r>
            <a:r>
              <a:rPr lang="de-DE" sz="1400" dirty="0" err="1" smtClean="0"/>
              <a:t>js</a:t>
            </a:r>
            <a:r>
              <a:rPr lang="de-DE" sz="1400" dirty="0" smtClean="0"/>
              <a:t>/factories.js)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Stellen Verbindung zu den in der API definierten Endpunkten 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Machen Endpunkte und ihre Funktionen in der App verfügbar (z.B. GET /</a:t>
            </a:r>
            <a:r>
              <a:rPr lang="de-DE" sz="1100" dirty="0" err="1" smtClean="0"/>
              <a:t>arcticles</a:t>
            </a:r>
            <a:r>
              <a:rPr lang="de-DE" sz="1100" dirty="0" smtClean="0"/>
              <a:t>/</a:t>
            </a:r>
            <a:r>
              <a:rPr lang="de-DE" sz="1100" dirty="0" err="1" smtClean="0"/>
              <a:t>ean</a:t>
            </a:r>
            <a:r>
              <a:rPr lang="de-DE" sz="1100" dirty="0" smtClean="0"/>
              <a:t>/[</a:t>
            </a:r>
            <a:r>
              <a:rPr lang="de-DE" sz="1100" dirty="0" err="1" smtClean="0"/>
              <a:t>ean</a:t>
            </a:r>
            <a:r>
              <a:rPr lang="de-DE" sz="1100" dirty="0" smtClean="0"/>
              <a:t>] im Backend würde durch eine Funktion in der Factory abgebildet ( </a:t>
            </a:r>
            <a:r>
              <a:rPr lang="de-DE" sz="1100" dirty="0" err="1" smtClean="0"/>
              <a:t>function</a:t>
            </a:r>
            <a:r>
              <a:rPr lang="de-DE" sz="1100" dirty="0"/>
              <a:t> </a:t>
            </a:r>
            <a:r>
              <a:rPr lang="de-DE" sz="1100" dirty="0" err="1" smtClean="0"/>
              <a:t>getArticleByEAN</a:t>
            </a:r>
            <a:r>
              <a:rPr lang="de-DE" sz="1100" dirty="0" smtClean="0"/>
              <a:t>(</a:t>
            </a:r>
            <a:r>
              <a:rPr lang="de-DE" sz="1100" dirty="0" err="1" smtClean="0"/>
              <a:t>ean</a:t>
            </a:r>
            <a:r>
              <a:rPr lang="de-DE" sz="1100" dirty="0" smtClean="0"/>
              <a:t>){})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smtClean="0"/>
              <a:t>Controllers (bei uns hier: </a:t>
            </a:r>
            <a:r>
              <a:rPr lang="de-DE" sz="1400" dirty="0" err="1" smtClean="0"/>
              <a:t>js</a:t>
            </a:r>
            <a:r>
              <a:rPr lang="de-DE" sz="1400" dirty="0" smtClean="0"/>
              <a:t>/controllers.js)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Legen fest was auf dem View passiert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Beinhalten Funktionen und benötigte Variablen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Views greifen auf Funktionen und Variablen zu um Aktionen auszuführen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Routes</a:t>
            </a:r>
            <a:r>
              <a:rPr lang="de-DE" sz="1400" dirty="0" smtClean="0"/>
              <a:t> (bei uns hier </a:t>
            </a:r>
            <a:r>
              <a:rPr lang="de-DE" sz="1400" dirty="0" err="1" smtClean="0"/>
              <a:t>js</a:t>
            </a:r>
            <a:r>
              <a:rPr lang="de-DE" sz="1400" dirty="0" smtClean="0"/>
              <a:t>/app.js)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Verknüpfen die Views mit den Controllern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Jeder View hat eine spezifische URL sowie einen Namen, auf welche zum Zwecke der Navigation vom Controller aus verwiesen werden kann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Jedem View kann ein Controller zugewiesen werden, damit entsprechende Logik auf ihm ausgeführt wird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smtClean="0"/>
              <a:t>Views (bei uns hier index.html &amp; </a:t>
            </a:r>
            <a:r>
              <a:rPr lang="de-DE" sz="1400" dirty="0" err="1" smtClean="0"/>
              <a:t>templates</a:t>
            </a:r>
            <a:r>
              <a:rPr lang="de-DE" sz="1400" dirty="0" smtClean="0"/>
              <a:t>/*)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Stellen Daten aus Controllern dar und bieten Input zum Ausführen von Funktionen in den Controllern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smtClean="0"/>
              <a:t>Sind pures HTML mit </a:t>
            </a:r>
            <a:r>
              <a:rPr lang="de-DE" sz="1100" dirty="0" err="1" smtClean="0"/>
              <a:t>AngularJS</a:t>
            </a:r>
            <a:r>
              <a:rPr lang="de-DE" sz="1100" dirty="0" smtClean="0"/>
              <a:t> </a:t>
            </a:r>
            <a:r>
              <a:rPr lang="de-DE" sz="1100" dirty="0" err="1" smtClean="0"/>
              <a:t>Bindings</a:t>
            </a:r>
            <a:r>
              <a:rPr lang="de-DE" sz="1100" dirty="0" smtClean="0"/>
              <a:t> und </a:t>
            </a:r>
            <a:r>
              <a:rPr lang="de-DE" sz="1100" dirty="0" err="1" smtClean="0"/>
              <a:t>Directives</a:t>
            </a:r>
            <a:endParaRPr lang="de-DE" sz="1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Cordova</a:t>
            </a:r>
            <a:r>
              <a:rPr lang="de-DE" sz="1400" dirty="0" smtClean="0"/>
              <a:t> </a:t>
            </a:r>
            <a:r>
              <a:rPr lang="de-DE" sz="1400" dirty="0" err="1" smtClean="0"/>
              <a:t>BarCode</a:t>
            </a:r>
            <a:r>
              <a:rPr lang="de-DE" sz="1400" dirty="0" smtClean="0"/>
              <a:t> Scanner </a:t>
            </a:r>
            <a:r>
              <a:rPr lang="de-DE" sz="1400" dirty="0" err="1" smtClean="0"/>
              <a:t>Plugin</a:t>
            </a:r>
            <a:endParaRPr lang="de-DE" sz="1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100" dirty="0" err="1" smtClean="0"/>
              <a:t>CordovanG</a:t>
            </a:r>
            <a:r>
              <a:rPr lang="de-DE" sz="1100" dirty="0" smtClean="0"/>
              <a:t> bietet direkt für </a:t>
            </a:r>
            <a:r>
              <a:rPr lang="de-DE" sz="1100" dirty="0" err="1" smtClean="0"/>
              <a:t>AngularJS</a:t>
            </a:r>
            <a:r>
              <a:rPr lang="de-DE" sz="1100" dirty="0" smtClean="0"/>
              <a:t> </a:t>
            </a:r>
            <a:r>
              <a:rPr lang="de-DE" sz="1100" dirty="0" err="1" smtClean="0"/>
              <a:t>Plugins</a:t>
            </a:r>
            <a:r>
              <a:rPr lang="de-DE" sz="1100" dirty="0" smtClean="0"/>
              <a:t> an, da </a:t>
            </a:r>
            <a:r>
              <a:rPr lang="de-DE" sz="1100" dirty="0" err="1" smtClean="0"/>
              <a:t>Ionic</a:t>
            </a:r>
            <a:r>
              <a:rPr lang="de-DE" sz="1100" dirty="0" smtClean="0"/>
              <a:t> auf </a:t>
            </a:r>
            <a:r>
              <a:rPr lang="de-DE" sz="1100" dirty="0" err="1" smtClean="0"/>
              <a:t>Cordova</a:t>
            </a:r>
            <a:r>
              <a:rPr lang="de-DE" sz="1100" dirty="0" smtClean="0"/>
              <a:t> basiert können wir diese ebenfalls verwenden und wird als Modul eingebunden</a:t>
            </a:r>
            <a:br>
              <a:rPr lang="de-DE" sz="1100" dirty="0" smtClean="0"/>
            </a:br>
            <a:endParaRPr lang="de-DE" sz="11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71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3.5 Tools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800" dirty="0" err="1" smtClean="0"/>
              <a:t>Ionic</a:t>
            </a:r>
            <a:r>
              <a:rPr lang="de-DE" sz="1800" dirty="0" smtClean="0"/>
              <a:t> eigene CLI („Command Line Interface“) Tools (zu installieren via „</a:t>
            </a:r>
            <a:r>
              <a:rPr lang="de-DE" sz="1800" dirty="0" err="1" smtClean="0"/>
              <a:t>npm</a:t>
            </a:r>
            <a:r>
              <a:rPr lang="de-DE" sz="1800" dirty="0" smtClean="0"/>
              <a:t> </a:t>
            </a:r>
            <a:r>
              <a:rPr lang="de-DE" sz="1800" dirty="0" err="1" smtClean="0"/>
              <a:t>install</a:t>
            </a:r>
            <a:r>
              <a:rPr lang="de-DE" sz="1800" dirty="0" smtClean="0"/>
              <a:t> </a:t>
            </a:r>
            <a:r>
              <a:rPr lang="de-DE" sz="1800" dirty="0" err="1" smtClean="0"/>
              <a:t>ionic</a:t>
            </a:r>
            <a:r>
              <a:rPr lang="de-DE" sz="1800" dirty="0" smtClean="0"/>
              <a:t> </a:t>
            </a:r>
            <a:r>
              <a:rPr lang="de-DE" sz="1800" dirty="0" err="1" smtClean="0"/>
              <a:t>cordova</a:t>
            </a:r>
            <a:r>
              <a:rPr lang="de-DE" sz="1800" dirty="0" smtClean="0"/>
              <a:t>“)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err="1" smtClean="0"/>
              <a:t>Ionic</a:t>
            </a:r>
            <a:r>
              <a:rPr lang="de-DE" sz="1500" dirty="0" smtClean="0"/>
              <a:t> </a:t>
            </a:r>
            <a:r>
              <a:rPr lang="de-DE" sz="1500" dirty="0" err="1" smtClean="0"/>
              <a:t>serve</a:t>
            </a:r>
            <a:r>
              <a:rPr lang="de-DE" sz="1500" dirty="0" smtClean="0"/>
              <a:t> – Debugging der Anwendung im lokalen 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err="1" smtClean="0"/>
              <a:t>Ionic</a:t>
            </a:r>
            <a:r>
              <a:rPr lang="de-DE" sz="1500" dirty="0" smtClean="0"/>
              <a:t> </a:t>
            </a:r>
            <a:r>
              <a:rPr lang="de-DE" sz="1500" dirty="0" err="1" smtClean="0"/>
              <a:t>build</a:t>
            </a:r>
            <a:r>
              <a:rPr lang="de-DE" sz="1500" dirty="0" smtClean="0"/>
              <a:t> [</a:t>
            </a:r>
            <a:r>
              <a:rPr lang="de-DE" sz="1500" dirty="0" err="1" smtClean="0"/>
              <a:t>plattform</a:t>
            </a:r>
            <a:r>
              <a:rPr lang="de-DE" sz="1500" dirty="0" smtClean="0"/>
              <a:t>] – Erstellen eines </a:t>
            </a:r>
            <a:r>
              <a:rPr lang="de-DE" sz="1500" dirty="0" err="1" smtClean="0"/>
              <a:t>Debug</a:t>
            </a:r>
            <a:r>
              <a:rPr lang="de-DE" sz="1500" dirty="0" smtClean="0"/>
              <a:t> APKs für die angegebene Plattform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err="1" smtClean="0"/>
              <a:t>Ionic</a:t>
            </a:r>
            <a:r>
              <a:rPr lang="de-DE" sz="1500" dirty="0" smtClean="0"/>
              <a:t> </a:t>
            </a:r>
            <a:r>
              <a:rPr lang="de-DE" sz="1500" dirty="0" err="1" smtClean="0"/>
              <a:t>run</a:t>
            </a:r>
            <a:r>
              <a:rPr lang="de-DE" sz="1500" dirty="0" smtClean="0"/>
              <a:t> [</a:t>
            </a:r>
            <a:r>
              <a:rPr lang="de-DE" sz="1500" dirty="0" err="1" smtClean="0"/>
              <a:t>plattform</a:t>
            </a:r>
            <a:r>
              <a:rPr lang="de-DE" sz="1500" dirty="0" smtClean="0"/>
              <a:t>] – Ausführen des APKs auf der </a:t>
            </a:r>
            <a:r>
              <a:rPr lang="de-DE" sz="1500" dirty="0" err="1" smtClean="0"/>
              <a:t>angebenen</a:t>
            </a:r>
            <a:r>
              <a:rPr lang="de-DE" sz="1500" dirty="0" smtClean="0"/>
              <a:t> Plattform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 smtClean="0"/>
              <a:t>Ionic</a:t>
            </a:r>
            <a:r>
              <a:rPr lang="de-DE" sz="1800" dirty="0" smtClean="0"/>
              <a:t> View – App zum Betrachten und Ausführen der App auf allen Plattformen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 smtClean="0"/>
              <a:t>Ionic</a:t>
            </a:r>
            <a:r>
              <a:rPr lang="de-DE" sz="1800" dirty="0" smtClean="0"/>
              <a:t> </a:t>
            </a:r>
            <a:r>
              <a:rPr lang="de-DE" sz="1800" dirty="0" err="1" smtClean="0"/>
              <a:t>Creator</a:t>
            </a:r>
            <a:r>
              <a:rPr lang="de-DE" sz="1800" dirty="0" smtClean="0"/>
              <a:t> – Webanwendung zum Entwerfen von </a:t>
            </a:r>
            <a:r>
              <a:rPr lang="de-DE" sz="1800" dirty="0" err="1" smtClean="0"/>
              <a:t>Ionic</a:t>
            </a:r>
            <a:r>
              <a:rPr lang="de-DE" sz="1800" dirty="0" smtClean="0"/>
              <a:t> Views – hiermit wurden die meisten unserer Views final </a:t>
            </a:r>
            <a:r>
              <a:rPr lang="de-DE" sz="1800" dirty="0" err="1" smtClean="0"/>
              <a:t>designed</a:t>
            </a:r>
            <a:endParaRPr lang="de-DE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smtClean="0"/>
              <a:t>Chrome </a:t>
            </a:r>
            <a:r>
              <a:rPr lang="de-DE" sz="1800" dirty="0" err="1" smtClean="0"/>
              <a:t>Inspector</a:t>
            </a:r>
            <a:r>
              <a:rPr lang="de-DE" sz="1800" dirty="0" smtClean="0"/>
              <a:t> – ermöglicht es die Anwendung auf dem </a:t>
            </a:r>
            <a:r>
              <a:rPr lang="de-DE" sz="1800" dirty="0" err="1" smtClean="0"/>
              <a:t>Android</a:t>
            </a:r>
            <a:r>
              <a:rPr lang="de-DE" sz="1800" dirty="0" smtClean="0"/>
              <a:t> Gerät zu debuggen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smtClean="0"/>
              <a:t>Text-Editoren: </a:t>
            </a:r>
            <a:r>
              <a:rPr lang="de-DE" sz="1800" dirty="0" err="1" smtClean="0"/>
              <a:t>Brackets</a:t>
            </a:r>
            <a:r>
              <a:rPr lang="de-DE" sz="1800" dirty="0"/>
              <a:t> </a:t>
            </a:r>
            <a:r>
              <a:rPr lang="de-DE" sz="1800" dirty="0" smtClean="0"/>
              <a:t>&amp; 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smtClean="0"/>
              <a:t>Beides Texteditoren mit einem weitreichenden </a:t>
            </a:r>
            <a:r>
              <a:rPr lang="de-DE" sz="1500" dirty="0" err="1" smtClean="0"/>
              <a:t>Plugin</a:t>
            </a:r>
            <a:r>
              <a:rPr lang="de-DE" sz="1500" dirty="0" smtClean="0"/>
              <a:t> System für spezielles Syntax-</a:t>
            </a:r>
            <a:r>
              <a:rPr lang="de-DE" sz="1500" dirty="0" err="1" smtClean="0"/>
              <a:t>Highlightening</a:t>
            </a:r>
            <a:r>
              <a:rPr lang="de-DE" sz="1500" dirty="0" smtClean="0"/>
              <a:t>, </a:t>
            </a:r>
            <a:r>
              <a:rPr lang="de-DE" sz="1500" dirty="0" err="1" smtClean="0"/>
              <a:t>Git</a:t>
            </a:r>
            <a:r>
              <a:rPr lang="de-DE" sz="1500" dirty="0" smtClean="0"/>
              <a:t> Upload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 smtClean="0"/>
              <a:t>Git</a:t>
            </a:r>
            <a:r>
              <a:rPr lang="de-DE" sz="1800" dirty="0" smtClean="0"/>
              <a:t> CLI – zum Upload auf </a:t>
            </a:r>
            <a:r>
              <a:rPr lang="de-DE" sz="1800" dirty="0" err="1" smtClean="0"/>
              <a:t>Github</a:t>
            </a:r>
            <a:endParaRPr lang="de-DE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06470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Quellen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Openshift</a:t>
            </a:r>
            <a:r>
              <a:rPr lang="de-DE" sz="1400" dirty="0"/>
              <a:t> </a:t>
            </a:r>
            <a:r>
              <a:rPr lang="de-DE" sz="1400" dirty="0" smtClean="0"/>
              <a:t>Features- </a:t>
            </a:r>
            <a:r>
              <a:rPr lang="de-DE" sz="1400" dirty="0">
                <a:hlinkClick r:id="rId2"/>
              </a:rPr>
              <a:t>https://www.openshift.com/features</a:t>
            </a:r>
            <a:r>
              <a:rPr lang="de-DE" sz="1400" dirty="0" smtClean="0">
                <a:hlinkClick r:id="rId2"/>
              </a:rPr>
              <a:t>/</a:t>
            </a:r>
            <a:r>
              <a:rPr lang="de-DE" sz="1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Ionic</a:t>
            </a:r>
            <a:r>
              <a:rPr lang="de-DE" sz="1400" dirty="0"/>
              <a:t> - </a:t>
            </a:r>
            <a:r>
              <a:rPr lang="de-DE" sz="1400" dirty="0">
                <a:hlinkClick r:id="rId3"/>
              </a:rPr>
              <a:t>http://ionicframework.com</a:t>
            </a:r>
            <a:r>
              <a:rPr lang="de-DE" sz="1400" dirty="0" smtClean="0">
                <a:hlinkClick r:id="rId3"/>
              </a:rPr>
              <a:t>/</a:t>
            </a:r>
            <a:r>
              <a:rPr lang="de-DE" sz="1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NodeJS</a:t>
            </a:r>
            <a:r>
              <a:rPr lang="de-DE" sz="1400" dirty="0"/>
              <a:t> - </a:t>
            </a:r>
            <a:r>
              <a:rPr lang="de-DE" sz="1400" dirty="0">
                <a:hlinkClick r:id="rId4"/>
              </a:rPr>
              <a:t>https://nodejs.org/en</a:t>
            </a:r>
            <a:r>
              <a:rPr lang="de-DE" sz="1400" dirty="0" smtClean="0">
                <a:hlinkClick r:id="rId4"/>
              </a:rPr>
              <a:t>/</a:t>
            </a:r>
            <a:r>
              <a:rPr lang="de-DE" sz="1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Why</a:t>
            </a:r>
            <a:r>
              <a:rPr lang="de-DE" sz="1400" dirty="0" smtClean="0"/>
              <a:t> </a:t>
            </a:r>
            <a:r>
              <a:rPr lang="de-DE" sz="1400" dirty="0" err="1" smtClean="0"/>
              <a:t>MongoDB</a:t>
            </a:r>
            <a:r>
              <a:rPr lang="de-DE" sz="1400" dirty="0"/>
              <a:t> - </a:t>
            </a:r>
            <a:r>
              <a:rPr lang="de-DE" sz="1400" dirty="0">
                <a:hlinkClick r:id="rId5"/>
              </a:rPr>
              <a:t>https://</a:t>
            </a:r>
            <a:r>
              <a:rPr lang="de-DE" sz="1400" dirty="0" smtClean="0">
                <a:hlinkClick r:id="rId5"/>
              </a:rPr>
              <a:t>www.mongodb.com/blog/post/why-mongodb-popular</a:t>
            </a:r>
            <a:r>
              <a:rPr lang="de-DE" sz="1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400" dirty="0" err="1" smtClean="0"/>
              <a:t>AngularJS</a:t>
            </a:r>
            <a:r>
              <a:rPr lang="de-DE" sz="1400" dirty="0"/>
              <a:t> - </a:t>
            </a:r>
            <a:r>
              <a:rPr lang="de-DE" sz="1400" dirty="0">
                <a:hlinkClick r:id="rId6"/>
              </a:rPr>
              <a:t>https://</a:t>
            </a:r>
            <a:r>
              <a:rPr lang="de-DE" sz="1400" dirty="0" smtClean="0">
                <a:hlinkClick r:id="rId6"/>
              </a:rPr>
              <a:t>de.wikipedia.org/wiki/AngularJS</a:t>
            </a:r>
            <a:r>
              <a:rPr lang="de-DE" sz="1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521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Architektur Übersicht</a:t>
            </a:r>
          </a:p>
          <a:p>
            <a:pPr marL="514350" indent="-514350">
              <a:buAutoNum type="arabicPeriod"/>
            </a:pPr>
            <a:r>
              <a:rPr lang="de-DE" dirty="0" smtClean="0"/>
              <a:t>Architektur Backend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Übersicht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Begründung der Komponentenauswahl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Details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Zusammenhang MVC - Backend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Datenbank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Hosting</a:t>
            </a:r>
          </a:p>
          <a:p>
            <a:pPr marL="514350" indent="-514350">
              <a:buAutoNum type="arabicPeriod"/>
            </a:pPr>
            <a:r>
              <a:rPr lang="de-DE" dirty="0" smtClean="0"/>
              <a:t>Architektur Hybrid App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Übersicht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Begründung der Komponentenauswahl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Details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Zusammenhang MVC – App</a:t>
            </a:r>
          </a:p>
          <a:p>
            <a:pPr marL="788670" lvl="1" indent="-514350">
              <a:buAutoNum type="arabicPeriod"/>
            </a:pPr>
            <a:r>
              <a:rPr lang="de-DE" dirty="0" smtClean="0"/>
              <a:t>Tools</a:t>
            </a:r>
          </a:p>
          <a:p>
            <a:pPr marL="514350" indent="-514350">
              <a:buAutoNum type="arabicPeriod"/>
            </a:pPr>
            <a:r>
              <a:rPr lang="de-DE" dirty="0" smtClean="0"/>
              <a:t>Quellen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6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4283968" y="2277544"/>
            <a:ext cx="4248472" cy="273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Architektur - 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467221" y="2457900"/>
            <a:ext cx="1753396" cy="22322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Node.JS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539108" y="2457900"/>
            <a:ext cx="1800200" cy="10801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539229" y="2800000"/>
            <a:ext cx="1630979" cy="558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Express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39229" y="4024472"/>
            <a:ext cx="1630979" cy="5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dirty="0" err="1" smtClean="0"/>
              <a:t>Mongoose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539229" y="3412404"/>
            <a:ext cx="1630979" cy="5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dirty="0" smtClean="0"/>
              <a:t>Passport.JS</a:t>
            </a:r>
            <a:endParaRPr lang="de-DE" dirty="0"/>
          </a:p>
        </p:txBody>
      </p:sp>
      <p:cxnSp>
        <p:nvCxnSpPr>
          <p:cNvPr id="26" name="Gewinkelte Verbindung 25"/>
          <p:cNvCxnSpPr>
            <a:stCxn id="6" idx="3"/>
            <a:endCxn id="7" idx="1"/>
          </p:cNvCxnSpPr>
          <p:nvPr/>
        </p:nvCxnSpPr>
        <p:spPr>
          <a:xfrm flipV="1">
            <a:off x="6220617" y="2997960"/>
            <a:ext cx="318491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093261" y="4397806"/>
            <a:ext cx="12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600918" y="1907307"/>
            <a:ext cx="2483768" cy="3484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 smtClean="0"/>
          </a:p>
        </p:txBody>
      </p:sp>
      <p:sp>
        <p:nvSpPr>
          <p:cNvPr id="32" name="Rechteck 31"/>
          <p:cNvSpPr/>
          <p:nvPr/>
        </p:nvSpPr>
        <p:spPr>
          <a:xfrm>
            <a:off x="1212478" y="2415572"/>
            <a:ext cx="1728192" cy="2347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Ionic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AngularJS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61084" y="2829355"/>
            <a:ext cx="1630979" cy="558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Routes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1261084" y="3445728"/>
            <a:ext cx="1630979" cy="558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Controllers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261084" y="4082655"/>
            <a:ext cx="1630979" cy="558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Factories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 rot="16200000">
            <a:off x="33266" y="4070147"/>
            <a:ext cx="1728192" cy="50405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Cordova</a:t>
            </a:r>
            <a:r>
              <a:rPr lang="de-DE" sz="1400" dirty="0" smtClean="0">
                <a:solidFill>
                  <a:schemeClr val="tx1"/>
                </a:solidFill>
              </a:rPr>
              <a:t/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smtClean="0">
                <a:solidFill>
                  <a:schemeClr val="tx1"/>
                </a:solidFill>
              </a:rPr>
              <a:t> Bar Code Scanner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215182" y="4762572"/>
            <a:ext cx="1728192" cy="43908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Cordova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/>
          <p:cNvCxnSpPr>
            <a:stCxn id="31" idx="3"/>
            <a:endCxn id="22" idx="1"/>
          </p:cNvCxnSpPr>
          <p:nvPr/>
        </p:nvCxnSpPr>
        <p:spPr>
          <a:xfrm flipV="1">
            <a:off x="3084686" y="3645696"/>
            <a:ext cx="1199282" cy="3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256966" y="326248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45333" y="204624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58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 Architektur Backend - Übersicht</a:t>
            </a:r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56845" y="1502512"/>
            <a:ext cx="6430311" cy="2952328"/>
            <a:chOff x="1539652" y="1502512"/>
            <a:chExt cx="6430311" cy="2952328"/>
          </a:xfrm>
        </p:grpSpPr>
        <p:sp>
          <p:nvSpPr>
            <p:cNvPr id="4" name="Rechteck 3"/>
            <p:cNvSpPr/>
            <p:nvPr/>
          </p:nvSpPr>
          <p:spPr>
            <a:xfrm>
              <a:off x="1539652" y="1502512"/>
              <a:ext cx="3744416" cy="29523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Node.JS</a:t>
              </a:r>
              <a:endParaRPr lang="de-DE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6169763" y="1502512"/>
              <a:ext cx="1800200" cy="29523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/>
                <a:t>MongoDB</a:t>
              </a:r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683668" y="2006568"/>
              <a:ext cx="2880320" cy="17281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Express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4716016" y="1988292"/>
              <a:ext cx="360040" cy="17281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de-DE" dirty="0" err="1" smtClean="0"/>
                <a:t>Mongoose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683668" y="3851925"/>
              <a:ext cx="2880320" cy="3508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de-DE" dirty="0" smtClean="0"/>
                <a:t>Passport.JS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971700" y="2582632"/>
              <a:ext cx="1008112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Views </a:t>
              </a:r>
              <a:r>
                <a:rPr lang="de-DE" sz="800" dirty="0" smtClean="0"/>
                <a:t>(</a:t>
              </a:r>
              <a:r>
                <a:rPr lang="de-DE" sz="800" dirty="0" err="1" smtClean="0"/>
                <a:t>rendered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Jade)</a:t>
              </a:r>
              <a:endParaRPr lang="de-DE" sz="8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267844" y="2582632"/>
              <a:ext cx="1008112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Routes</a:t>
              </a:r>
              <a:r>
                <a:rPr lang="de-DE" sz="1400" dirty="0" smtClean="0"/>
                <a:t/>
              </a:r>
              <a:br>
                <a:rPr lang="de-DE" sz="1400" dirty="0" smtClean="0"/>
              </a:br>
              <a:endParaRPr lang="de-DE" sz="8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6565807" y="2082361"/>
              <a:ext cx="100811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Collection</a:t>
              </a:r>
              <a:r>
                <a:rPr lang="de-DE" sz="1200" dirty="0" smtClean="0"/>
                <a:t> A</a:t>
              </a:r>
              <a:endParaRPr lang="de-DE" sz="12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565807" y="2899423"/>
              <a:ext cx="100811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Collection</a:t>
              </a:r>
              <a:r>
                <a:rPr lang="de-DE" sz="1200" dirty="0" smtClean="0"/>
                <a:t> B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565807" y="3716484"/>
              <a:ext cx="100811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Collection</a:t>
              </a:r>
              <a:r>
                <a:rPr lang="de-DE" sz="1200" dirty="0" smtClean="0"/>
                <a:t> C</a:t>
              </a:r>
              <a:endParaRPr lang="de-DE" sz="1200" dirty="0"/>
            </a:p>
          </p:txBody>
        </p:sp>
        <p:cxnSp>
          <p:nvCxnSpPr>
            <p:cNvPr id="18" name="Gerade Verbindung mit Pfeil 17"/>
            <p:cNvCxnSpPr>
              <a:stCxn id="4" idx="3"/>
              <a:endCxn id="5" idx="1"/>
            </p:cNvCxnSpPr>
            <p:nvPr/>
          </p:nvCxnSpPr>
          <p:spPr>
            <a:xfrm>
              <a:off x="5284068" y="2978676"/>
              <a:ext cx="885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395536" y="4653136"/>
            <a:ext cx="8280920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u="sng" dirty="0" smtClean="0"/>
              <a:t>Begriffe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Express:  Webframework für Node.JS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Jade: Rendering Engine für Views – generiert HTML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Passport.JS: Modul für die Authentifizierung (Login, Registrierung)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 smtClean="0"/>
              <a:t>Mongoose</a:t>
            </a:r>
            <a:r>
              <a:rPr lang="de-DE" sz="1600" dirty="0" smtClean="0"/>
              <a:t>: Objektmodellierungstool für Node.JS – Übernimmt Datenbankanbindung sowie damit verbundene Businesslogik</a:t>
            </a:r>
            <a:endParaRPr lang="de-DE" sz="160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62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2.2 Architektur Backend – Begründung der Komponentenauswahl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Node.JS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Neutrale Sprache – läuft auf allen 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Hoher </a:t>
            </a:r>
            <a:r>
              <a:rPr lang="de-DE" dirty="0" err="1" smtClean="0"/>
              <a:t>throughput</a:t>
            </a:r>
            <a:r>
              <a:rPr lang="de-DE" dirty="0" smtClean="0"/>
              <a:t> und Skalierbarkeit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Perfekt geeignet für Anwendung mit viel IO wie </a:t>
            </a:r>
            <a:r>
              <a:rPr lang="de-DE" dirty="0" err="1" smtClean="0"/>
              <a:t>WebAPIs</a:t>
            </a:r>
            <a:r>
              <a:rPr lang="de-DE" dirty="0" smtClean="0"/>
              <a:t> ohne großen Rechenaufwand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Express Webframework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„</a:t>
            </a:r>
            <a:r>
              <a:rPr lang="de-DE" dirty="0" err="1" smtClean="0"/>
              <a:t>Erwachsendstes</a:t>
            </a:r>
            <a:r>
              <a:rPr lang="de-DE" dirty="0" smtClean="0"/>
              <a:t>“ und flexibelstes Webframework für Node.JS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Erweiterbar durch große Auswahl an verfügbarer Middleware (wie z.B. bei uns mit Passport.JS)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Passport.JS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Riesige Auswahl an </a:t>
            </a:r>
            <a:r>
              <a:rPr lang="de-DE" dirty="0" err="1" smtClean="0"/>
              <a:t>Authentification</a:t>
            </a:r>
            <a:r>
              <a:rPr lang="de-DE" dirty="0" smtClean="0"/>
              <a:t> Providern (300+ Authentifizierungsstrategien)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MongoDB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Flexibilität: Datenmodell schnell und flexibel änderbar (Stichwort „iterative Entwicklung“)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Hohe </a:t>
            </a:r>
            <a:r>
              <a:rPr lang="de-DE" dirty="0" err="1" smtClean="0"/>
              <a:t>Scaliberbarkeit</a:t>
            </a:r>
            <a:r>
              <a:rPr lang="de-DE" dirty="0" smtClean="0"/>
              <a:t> (auto-</a:t>
            </a:r>
            <a:r>
              <a:rPr lang="de-DE" dirty="0" err="1" smtClean="0"/>
              <a:t>sharding</a:t>
            </a:r>
            <a:r>
              <a:rPr lang="de-DE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Einfache </a:t>
            </a:r>
            <a:r>
              <a:rPr lang="de-DE" dirty="0" err="1" smtClean="0"/>
              <a:t>Implemtierung</a:t>
            </a:r>
            <a:r>
              <a:rPr lang="de-DE" dirty="0" smtClean="0"/>
              <a:t> mit Node.JS über </a:t>
            </a:r>
            <a:r>
              <a:rPr lang="de-DE" dirty="0" err="1" smtClean="0"/>
              <a:t>Mongoose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3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2.3 Architektur Backend -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600" dirty="0" smtClean="0"/>
              <a:t>basiert auf Node.JS, eine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-Umgebung für JavaScript.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smtClean="0"/>
              <a:t>Node.JS ermöglicht es JavaScript Applikationen zu entwickeln </a:t>
            </a:r>
            <a:r>
              <a:rPr lang="de-DE" sz="1600" dirty="0" smtClean="0">
                <a:sym typeface="Wingdings" panose="05000000000000000000" pitchFamily="2" charset="2"/>
              </a:rPr>
              <a:t> können als </a:t>
            </a:r>
            <a:r>
              <a:rPr lang="de-DE" sz="1600" dirty="0" smtClean="0"/>
              <a:t>Desktop bzw. Kommandozeilenapplikationen entwickelt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smtClean="0"/>
              <a:t>Node.JS hat eigenen </a:t>
            </a:r>
            <a:r>
              <a:rPr lang="de-DE" sz="1600" dirty="0" err="1" smtClean="0"/>
              <a:t>Packetmanager</a:t>
            </a:r>
            <a:r>
              <a:rPr lang="de-DE" sz="1600" dirty="0" smtClean="0"/>
              <a:t> (</a:t>
            </a:r>
            <a:r>
              <a:rPr lang="de-DE" sz="1600" dirty="0" err="1" smtClean="0"/>
              <a:t>npm</a:t>
            </a:r>
            <a:r>
              <a:rPr lang="de-DE" sz="1600" dirty="0" smtClean="0"/>
              <a:t>) </a:t>
            </a:r>
            <a:r>
              <a:rPr lang="de-DE" sz="1600" dirty="0" smtClean="0">
                <a:sym typeface="Wingdings" panose="05000000000000000000" pitchFamily="2" charset="2"/>
              </a:rPr>
              <a:t> viele fertige </a:t>
            </a:r>
            <a:r>
              <a:rPr lang="de-DE" sz="1600" dirty="0" smtClean="0"/>
              <a:t>Module für eigene Anwendungen, u.a. auch für Serveranwendungen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smtClean="0"/>
              <a:t>Bei unserem Projekt: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smtClean="0"/>
              <a:t>Express.JS als Webframework</a:t>
            </a:r>
            <a:br>
              <a:rPr lang="de-DE" sz="1500" dirty="0" smtClean="0"/>
            </a:br>
            <a:r>
              <a:rPr lang="de-DE" sz="1500" dirty="0" smtClean="0">
                <a:sym typeface="Wingdings" panose="05000000000000000000" pitchFamily="2" charset="2"/>
              </a:rPr>
              <a:t>stellt Schnittstellen sowie Programmierparadigmen für die Entwicklung von Webanwendungen und APIs bereit</a:t>
            </a:r>
            <a:br>
              <a:rPr lang="de-DE" sz="1500" dirty="0" smtClean="0">
                <a:sym typeface="Wingdings" panose="05000000000000000000" pitchFamily="2" charset="2"/>
              </a:rPr>
            </a:br>
            <a:r>
              <a:rPr lang="de-DE" sz="1500" dirty="0" smtClean="0">
                <a:sym typeface="Wingdings" panose="05000000000000000000" pitchFamily="2" charset="2"/>
              </a:rPr>
              <a:t>Routen: Definition von Endpunkten sowie der Businesslogik für deren Behandlung</a:t>
            </a:r>
            <a:br>
              <a:rPr lang="de-DE" sz="1500" dirty="0" smtClean="0">
                <a:sym typeface="Wingdings" panose="05000000000000000000" pitchFamily="2" charset="2"/>
              </a:rPr>
            </a:br>
            <a:r>
              <a:rPr lang="de-DE" sz="1500" dirty="0" smtClean="0">
                <a:sym typeface="Wingdings" panose="05000000000000000000" pitchFamily="2" charset="2"/>
              </a:rPr>
              <a:t>Views: Stellen überreichte Inhalte aus Routen dar (gerendert via Engine, in unserem Fall „Jade“)</a:t>
            </a:r>
            <a:endParaRPr lang="de-DE" sz="15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smtClean="0"/>
              <a:t>Passport.JS als Authentifizierungsprovider</a:t>
            </a:r>
            <a:br>
              <a:rPr lang="de-DE" sz="1500" dirty="0" smtClean="0"/>
            </a:br>
            <a:r>
              <a:rPr lang="de-DE" sz="1500" dirty="0" smtClean="0">
                <a:sym typeface="Wingdings" panose="05000000000000000000" pitchFamily="2" charset="2"/>
              </a:rPr>
              <a:t>stellt Tools für die Authentifizierung von Benutzern in Express bereit</a:t>
            </a:r>
            <a:br>
              <a:rPr lang="de-DE" sz="1500" dirty="0" smtClean="0">
                <a:sym typeface="Wingdings" panose="05000000000000000000" pitchFamily="2" charset="2"/>
              </a:rPr>
            </a:br>
            <a:r>
              <a:rPr lang="de-DE" sz="1500" dirty="0" smtClean="0">
                <a:sym typeface="Wingdings" panose="05000000000000000000" pitchFamily="2" charset="2"/>
              </a:rPr>
              <a:t>ermöglicht verschiedene Authentifizierungsprovider und ist damit erweiterbar und flexibel</a:t>
            </a:r>
            <a:br>
              <a:rPr lang="de-DE" sz="1500" dirty="0" smtClean="0">
                <a:sym typeface="Wingdings" panose="05000000000000000000" pitchFamily="2" charset="2"/>
              </a:rPr>
            </a:br>
            <a:r>
              <a:rPr lang="de-DE" sz="1500" dirty="0" smtClean="0">
                <a:sym typeface="Wingdings" panose="05000000000000000000" pitchFamily="2" charset="2"/>
              </a:rPr>
              <a:t>wir verwenden die „lokale Authentifizierung“, d.h. den Abgleich von Username und Passwort mit den Werten einer lokalen DB (Mongo DB)</a:t>
            </a:r>
            <a:endParaRPr lang="de-DE" sz="15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err="1" smtClean="0"/>
              <a:t>Mongoose</a:t>
            </a:r>
            <a:r>
              <a:rPr lang="de-DE" sz="1500" dirty="0" smtClean="0"/>
              <a:t> als DB </a:t>
            </a:r>
            <a:r>
              <a:rPr lang="de-DE" sz="1500" dirty="0" err="1" smtClean="0"/>
              <a:t>Modelling</a:t>
            </a:r>
            <a:r>
              <a:rPr lang="de-DE" sz="1500" dirty="0" smtClean="0"/>
              <a:t> Tool</a:t>
            </a:r>
            <a:br>
              <a:rPr lang="de-DE" sz="1500" dirty="0" smtClean="0"/>
            </a:br>
            <a:r>
              <a:rPr lang="de-DE" sz="1500" dirty="0" smtClean="0">
                <a:sym typeface="Wingdings" panose="05000000000000000000" pitchFamily="2" charset="2"/>
              </a:rPr>
              <a:t>stellt Tools für die Datenbankmodellierung in </a:t>
            </a:r>
            <a:r>
              <a:rPr lang="de-DE" sz="1500" dirty="0" err="1" smtClean="0">
                <a:sym typeface="Wingdings" panose="05000000000000000000" pitchFamily="2" charset="2"/>
              </a:rPr>
              <a:t>MongoDB</a:t>
            </a:r>
            <a:r>
              <a:rPr lang="de-DE" sz="1500" dirty="0" smtClean="0">
                <a:sym typeface="Wingdings" panose="05000000000000000000" pitchFamily="2" charset="2"/>
              </a:rPr>
              <a:t> sowie ihren Zugriff bereit</a:t>
            </a:r>
            <a:br>
              <a:rPr lang="de-DE" sz="1500" dirty="0" smtClean="0">
                <a:sym typeface="Wingdings" panose="05000000000000000000" pitchFamily="2" charset="2"/>
              </a:rPr>
            </a:br>
            <a:r>
              <a:rPr lang="de-DE" sz="1500" dirty="0" smtClean="0">
                <a:sym typeface="Wingdings" panose="05000000000000000000" pitchFamily="2" charset="2"/>
              </a:rPr>
              <a:t>definierte Modelle erstellen automatisch </a:t>
            </a:r>
            <a:r>
              <a:rPr lang="de-DE" sz="1500" dirty="0" err="1" smtClean="0">
                <a:sym typeface="Wingdings" panose="05000000000000000000" pitchFamily="2" charset="2"/>
              </a:rPr>
              <a:t>Collections</a:t>
            </a:r>
            <a:r>
              <a:rPr lang="de-DE" sz="1500" dirty="0" smtClean="0">
                <a:sym typeface="Wingdings" panose="05000000000000000000" pitchFamily="2" charset="2"/>
              </a:rPr>
              <a:t> in der DB</a:t>
            </a:r>
            <a:br>
              <a:rPr lang="de-DE" sz="1500" dirty="0" smtClean="0">
                <a:sym typeface="Wingdings" panose="05000000000000000000" pitchFamily="2" charset="2"/>
              </a:rPr>
            </a:br>
            <a:r>
              <a:rPr lang="de-DE" sz="1500" dirty="0" smtClean="0">
                <a:sym typeface="Wingdings" panose="05000000000000000000" pitchFamily="2" charset="2"/>
              </a:rPr>
              <a:t>Zugriff über </a:t>
            </a:r>
            <a:r>
              <a:rPr lang="de-DE" sz="1500" dirty="0" err="1" smtClean="0">
                <a:sym typeface="Wingdings" panose="05000000000000000000" pitchFamily="2" charset="2"/>
              </a:rPr>
              <a:t>Mongoose</a:t>
            </a:r>
            <a:r>
              <a:rPr lang="de-DE" sz="1500" dirty="0" smtClean="0">
                <a:sym typeface="Wingdings" panose="05000000000000000000" pitchFamily="2" charset="2"/>
              </a:rPr>
              <a:t> eigene Funktionen wie z.B. find, </a:t>
            </a:r>
            <a:r>
              <a:rPr lang="de-DE" sz="1500" dirty="0" err="1" smtClean="0">
                <a:sym typeface="Wingdings" panose="05000000000000000000" pitchFamily="2" charset="2"/>
              </a:rPr>
              <a:t>create</a:t>
            </a:r>
            <a:r>
              <a:rPr lang="de-DE" sz="1500" dirty="0" smtClean="0">
                <a:sym typeface="Wingdings" panose="05000000000000000000" pitchFamily="2" charset="2"/>
              </a:rPr>
              <a:t>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700" dirty="0" err="1" smtClean="0">
                <a:sym typeface="Wingdings" panose="05000000000000000000" pitchFamily="2" charset="2"/>
              </a:rPr>
              <a:t>MongoDB</a:t>
            </a:r>
            <a:r>
              <a:rPr lang="de-DE" sz="1700" dirty="0" smtClean="0">
                <a:sym typeface="Wingdings" panose="05000000000000000000" pitchFamily="2" charset="2"/>
              </a:rPr>
              <a:t>: Verwendete Datenbank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err="1" smtClean="0">
                <a:sym typeface="Wingdings" panose="05000000000000000000" pitchFamily="2" charset="2"/>
              </a:rPr>
              <a:t>NoSQL</a:t>
            </a:r>
            <a:r>
              <a:rPr lang="de-DE" sz="1500" dirty="0" smtClean="0">
                <a:sym typeface="Wingdings" panose="05000000000000000000" pitchFamily="2" charset="2"/>
              </a:rPr>
              <a:t> Datenbank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500" dirty="0" err="1" smtClean="0">
                <a:sym typeface="Wingdings" panose="05000000000000000000" pitchFamily="2" charset="2"/>
              </a:rPr>
              <a:t>Collections</a:t>
            </a:r>
            <a:r>
              <a:rPr lang="de-DE" sz="1500" dirty="0" smtClean="0">
                <a:sym typeface="Wingdings" panose="05000000000000000000" pitchFamily="2" charset="2"/>
              </a:rPr>
              <a:t> statt Tabellen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49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2.4 Zusammenhang MVC - Backend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800" dirty="0" smtClean="0"/>
              <a:t>Model – View – Controller liegt adaptiert vor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 smtClean="0"/>
              <a:t>Mongoose</a:t>
            </a:r>
            <a:r>
              <a:rPr lang="de-DE" sz="1800" dirty="0" smtClean="0"/>
              <a:t> schafft Datenmodelle, Controller greifen darauf zu und bestimmen was im View dargestellt wird</a:t>
            </a:r>
            <a:endParaRPr 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2689554" y="3518736"/>
            <a:ext cx="2880320" cy="17281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Express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21902" y="3500460"/>
            <a:ext cx="360040" cy="17281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 smtClean="0"/>
              <a:t>Mongoose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977586" y="4094800"/>
            <a:ext cx="1008112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Views </a:t>
            </a:r>
            <a:r>
              <a:rPr lang="de-DE" sz="800" dirty="0" smtClean="0"/>
              <a:t>(</a:t>
            </a:r>
            <a:r>
              <a:rPr lang="de-DE" sz="800" dirty="0" err="1" smtClean="0"/>
              <a:t>rendered</a:t>
            </a:r>
            <a:r>
              <a:rPr lang="de-DE" sz="800" dirty="0" smtClean="0"/>
              <a:t> </a:t>
            </a:r>
            <a:r>
              <a:rPr lang="de-DE" sz="800" dirty="0" err="1" smtClean="0"/>
              <a:t>by</a:t>
            </a:r>
            <a:r>
              <a:rPr lang="de-DE" sz="800" dirty="0" smtClean="0"/>
              <a:t> Jade)</a:t>
            </a:r>
            <a:endParaRPr lang="de-DE" sz="800" dirty="0"/>
          </a:p>
        </p:txBody>
      </p:sp>
      <p:sp>
        <p:nvSpPr>
          <p:cNvPr id="8" name="Rechteck 7"/>
          <p:cNvSpPr/>
          <p:nvPr/>
        </p:nvSpPr>
        <p:spPr>
          <a:xfrm>
            <a:off x="4273730" y="4094800"/>
            <a:ext cx="1008112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Routes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800" dirty="0"/>
          </a:p>
        </p:txBody>
      </p:sp>
      <p:sp>
        <p:nvSpPr>
          <p:cNvPr id="9" name="Geschweifte Klammer rechts 8"/>
          <p:cNvSpPr/>
          <p:nvPr/>
        </p:nvSpPr>
        <p:spPr>
          <a:xfrm rot="16200000">
            <a:off x="5699468" y="3092467"/>
            <a:ext cx="360040" cy="404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/>
          <p:cNvSpPr/>
          <p:nvPr/>
        </p:nvSpPr>
        <p:spPr>
          <a:xfrm rot="16200000">
            <a:off x="4741782" y="2667847"/>
            <a:ext cx="360040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rechts 10"/>
          <p:cNvSpPr/>
          <p:nvPr/>
        </p:nvSpPr>
        <p:spPr>
          <a:xfrm rot="16200000">
            <a:off x="3167503" y="2640227"/>
            <a:ext cx="360040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94606" y="273341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022883" y="2733410"/>
            <a:ext cx="6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329813" y="2731835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98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 Datenbank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pic>
        <p:nvPicPr>
          <p:cNvPr id="1026" name="Picture 2" descr="C:\Users\Basti\Downloads\MongoDB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97" y="1412776"/>
            <a:ext cx="7390598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95536" y="4653136"/>
            <a:ext cx="8280920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u="sng" dirty="0" smtClean="0"/>
              <a:t>Erklärung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Benutzer können in n Gruppen sein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Benutzer können n Einkäufe für sich selbst und Gruppen durchführen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Jeder Einkauf kann in nur einem Geschäft durchgeführt werden, hat ein Datum und eine Reihe an gekauften Artikeln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Diese Artikel haben je eine EAN, einen Namen (und für den Spezifischen Shop einen Preis – das macht die Tabelle „</a:t>
            </a:r>
            <a:r>
              <a:rPr lang="de-DE" sz="1200" dirty="0" err="1" smtClean="0"/>
              <a:t>Article</a:t>
            </a:r>
            <a:r>
              <a:rPr lang="de-DE" sz="1200" dirty="0" smtClean="0"/>
              <a:t>-Store“)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Der Preis kann auch ein Angebot sein (Bild muss hierhingehend noch </a:t>
            </a:r>
            <a:r>
              <a:rPr lang="de-DE" sz="1200" dirty="0" err="1" smtClean="0"/>
              <a:t>geupdatet</a:t>
            </a:r>
            <a:r>
              <a:rPr lang="de-DE" sz="1200" dirty="0" smtClean="0"/>
              <a:t> werden, sorry dafür)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… und so einfach alle Tabellen beschreiben, die Eigenschaften die jede Tabelle hat seht ihr im Inneren ;)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5162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401164" y="1426831"/>
            <a:ext cx="3378747" cy="36583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OpenShift</a:t>
            </a:r>
            <a:r>
              <a:rPr lang="de-DE" sz="1600" dirty="0" smtClean="0">
                <a:solidFill>
                  <a:schemeClr val="tx1"/>
                </a:solidFill>
              </a:rPr>
              <a:t> Online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39552" y="1566162"/>
            <a:ext cx="3096344" cy="3014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Application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Gear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 Hosting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Architektur - Einkaufsapp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45076" y="1683544"/>
            <a:ext cx="2852433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Node.JS </a:t>
            </a:r>
            <a:r>
              <a:rPr lang="de-DE" sz="1600" dirty="0" err="1" smtClean="0">
                <a:solidFill>
                  <a:schemeClr val="tx1"/>
                </a:solidFill>
              </a:rPr>
              <a:t>Cartridge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45075" y="2934314"/>
            <a:ext cx="2852433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MongoDB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Cartridge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44369" y="1863564"/>
            <a:ext cx="2304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Node.JS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914121" y="3114334"/>
            <a:ext cx="2304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4067944" y="1426831"/>
            <a:ext cx="4608512" cy="4882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u="sng" dirty="0" smtClean="0"/>
              <a:t>Warum </a:t>
            </a:r>
            <a:r>
              <a:rPr lang="de-DE" sz="1200" u="sng" dirty="0" err="1" smtClean="0"/>
              <a:t>Openshift</a:t>
            </a:r>
            <a:r>
              <a:rPr lang="de-DE" sz="1200" u="sng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err="1" smtClean="0"/>
              <a:t>OpenShift</a:t>
            </a:r>
            <a:r>
              <a:rPr lang="de-DE" sz="1200" dirty="0" smtClean="0"/>
              <a:t> – </a:t>
            </a:r>
            <a:r>
              <a:rPr lang="de-DE" sz="1200" dirty="0" err="1" smtClean="0"/>
              <a:t>cloud</a:t>
            </a:r>
            <a:r>
              <a:rPr lang="de-DE" sz="1200" dirty="0" smtClean="0"/>
              <a:t> </a:t>
            </a:r>
            <a:r>
              <a:rPr lang="de-DE" sz="1200" dirty="0" err="1" smtClean="0"/>
              <a:t>hosting</a:t>
            </a:r>
            <a:r>
              <a:rPr lang="de-DE" sz="1200" dirty="0" smtClean="0"/>
              <a:t> Plattform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Ermöglicht die (kostenfreie) Erstellung von „</a:t>
            </a:r>
            <a:r>
              <a:rPr lang="de-DE" sz="1200" dirty="0" err="1" smtClean="0"/>
              <a:t>Application</a:t>
            </a:r>
            <a:r>
              <a:rPr lang="de-DE" sz="1200" dirty="0" smtClean="0"/>
              <a:t> </a:t>
            </a:r>
            <a:r>
              <a:rPr lang="de-DE" sz="1200" dirty="0" err="1" smtClean="0"/>
              <a:t>Stacks</a:t>
            </a:r>
            <a:r>
              <a:rPr lang="de-DE" sz="1200" dirty="0" smtClean="0"/>
              <a:t>“, d.h. kompletten Umgebungen von Anwendungen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err="1" smtClean="0"/>
              <a:t>PaaS</a:t>
            </a:r>
            <a:r>
              <a:rPr lang="de-DE" sz="1200" dirty="0" smtClean="0"/>
              <a:t>, also keine Servereinrichtung mehr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Anwendungen sind über </a:t>
            </a:r>
            <a:r>
              <a:rPr lang="de-DE" sz="1200" dirty="0" err="1" smtClean="0"/>
              <a:t>Cartridges</a:t>
            </a:r>
            <a:r>
              <a:rPr lang="de-DE" sz="1200" dirty="0" smtClean="0"/>
              <a:t> erweiterbar (wie </a:t>
            </a:r>
            <a:r>
              <a:rPr lang="de-DE" sz="1200" dirty="0" err="1" smtClean="0"/>
              <a:t>z.B.bei</a:t>
            </a:r>
            <a:r>
              <a:rPr lang="de-DE" sz="1200" dirty="0" smtClean="0"/>
              <a:t> uns durch </a:t>
            </a:r>
            <a:r>
              <a:rPr lang="de-DE" sz="1200" dirty="0" err="1" smtClean="0"/>
              <a:t>MongoDB</a:t>
            </a:r>
            <a:r>
              <a:rPr lang="de-DE" sz="1200" dirty="0" smtClean="0"/>
              <a:t> </a:t>
            </a:r>
            <a:r>
              <a:rPr lang="de-DE" sz="1200" dirty="0" err="1" smtClean="0"/>
              <a:t>Cartridge</a:t>
            </a:r>
            <a:r>
              <a:rPr lang="de-DE" sz="1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Code wird via </a:t>
            </a:r>
            <a:r>
              <a:rPr lang="de-DE" sz="1200" dirty="0" err="1" smtClean="0"/>
              <a:t>Git</a:t>
            </a:r>
            <a:r>
              <a:rPr lang="de-DE" sz="1200" dirty="0" smtClean="0"/>
              <a:t> auf die </a:t>
            </a:r>
            <a:r>
              <a:rPr lang="de-DE" sz="1200" dirty="0" err="1" smtClean="0"/>
              <a:t>Cloud</a:t>
            </a:r>
            <a:r>
              <a:rPr lang="de-DE" sz="1200" dirty="0" smtClean="0"/>
              <a:t> </a:t>
            </a:r>
            <a:r>
              <a:rPr lang="de-DE" sz="1200" dirty="0" err="1" smtClean="0"/>
              <a:t>deployed</a:t>
            </a:r>
            <a:endParaRPr lang="de-DE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Command Line Tools &amp; Web </a:t>
            </a:r>
            <a:r>
              <a:rPr lang="de-DE" sz="1200" dirty="0" err="1" smtClean="0"/>
              <a:t>Console</a:t>
            </a:r>
            <a:r>
              <a:rPr lang="de-DE" sz="1200" dirty="0" smtClean="0"/>
              <a:t> ermöglichen einfaches Management der Anwendung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Automatische HTTPS Verschlüsselung mit gültigen Zertifikat – ohne Kosten!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Erwähnenswerte Tools: </a:t>
            </a:r>
            <a:r>
              <a:rPr lang="de-DE" sz="1200" dirty="0" err="1" smtClean="0"/>
              <a:t>RockMongo</a:t>
            </a:r>
            <a:r>
              <a:rPr lang="de-DE" sz="1200" dirty="0" smtClean="0"/>
              <a:t> (</a:t>
            </a:r>
            <a:r>
              <a:rPr lang="de-DE" sz="1200" dirty="0" smtClean="0">
                <a:hlinkClick r:id="rId2"/>
              </a:rPr>
              <a:t>http://einkaufsapp-hftlswe.rhcloud.com/rockmongo/</a:t>
            </a:r>
            <a:r>
              <a:rPr lang="de-DE" sz="1200" dirty="0" smtClean="0"/>
              <a:t>) – Web DB Management Tool für den direkten Zugriff auf die </a:t>
            </a:r>
            <a:r>
              <a:rPr lang="de-DE" sz="1200" dirty="0" err="1" smtClean="0"/>
              <a:t>MongoDB</a:t>
            </a:r>
            <a:r>
              <a:rPr lang="de-DE" sz="1200" dirty="0" smtClean="0"/>
              <a:t> </a:t>
            </a:r>
            <a:r>
              <a:rPr lang="de-DE" sz="1200" dirty="0" err="1" smtClean="0"/>
              <a:t>Cartridge</a:t>
            </a:r>
            <a:r>
              <a:rPr lang="de-DE" sz="1200" dirty="0" smtClean="0"/>
              <a:t>. Rockmongo selber ist ebenfalls eine hinzugefügte </a:t>
            </a:r>
            <a:r>
              <a:rPr lang="de-DE" sz="1200" dirty="0" err="1" smtClean="0"/>
              <a:t>Cartridge</a:t>
            </a:r>
            <a:r>
              <a:rPr lang="de-DE" sz="1200" dirty="0" smtClean="0"/>
              <a:t>, welche aber, da sie mit unserer Applikation nichts zu tun hat im Bild links nicht vorkommt.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20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1156</Words>
  <Application>Microsoft Office PowerPoint</Application>
  <PresentationFormat>Bildschirmpräsentation (4:3)</PresentationFormat>
  <Paragraphs>184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Okeanos</vt:lpstr>
      <vt:lpstr>Architektur – Einkaufsapp</vt:lpstr>
      <vt:lpstr>Agenda</vt:lpstr>
      <vt:lpstr>1. Architektur - Übersicht</vt:lpstr>
      <vt:lpstr>2.1 Architektur Backend - Übersicht</vt:lpstr>
      <vt:lpstr>2.2 Architektur Backend – Begründung der Komponentenauswahl</vt:lpstr>
      <vt:lpstr>2.3 Architektur Backend - Details</vt:lpstr>
      <vt:lpstr>2.4 Zusammenhang MVC - Backend</vt:lpstr>
      <vt:lpstr>2.5 Datenbank</vt:lpstr>
      <vt:lpstr>2.6 Hosting</vt:lpstr>
      <vt:lpstr>3.1 Architektur Hybrid App - Übersicht </vt:lpstr>
      <vt:lpstr>3.2 Architektur Hybrid App – Begründung der Komponentenauswahl</vt:lpstr>
      <vt:lpstr>3.3 Architektur Hybrid App - Details</vt:lpstr>
      <vt:lpstr>3.5 Tools</vt:lpstr>
      <vt:lpstr>4. 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Basti</dc:creator>
  <cp:lastModifiedBy>Basti</cp:lastModifiedBy>
  <cp:revision>23</cp:revision>
  <dcterms:created xsi:type="dcterms:W3CDTF">2015-12-12T11:09:28Z</dcterms:created>
  <dcterms:modified xsi:type="dcterms:W3CDTF">2015-12-12T13:30:52Z</dcterms:modified>
</cp:coreProperties>
</file>