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  <p:embeddedFont>
      <p:font typeface="Muli" charset="1" panose="00000500000000000000"/>
      <p:regular r:id="rId22"/>
    </p:embeddedFont>
    <p:embeddedFont>
      <p:font typeface="Muli Bold" charset="1" panose="00000800000000000000"/>
      <p:regular r:id="rId23"/>
    </p:embeddedFont>
    <p:embeddedFont>
      <p:font typeface="Muli Italics" charset="1" panose="00000500000000000000"/>
      <p:regular r:id="rId24"/>
    </p:embeddedFont>
    <p:embeddedFont>
      <p:font typeface="Muli Bold Italics" charset="1" panose="00000800000000000000"/>
      <p:regular r:id="rId25"/>
    </p:embeddedFont>
    <p:embeddedFont>
      <p:font typeface="Muli Extra-Light" charset="1" panose="00000300000000000000"/>
      <p:regular r:id="rId26"/>
    </p:embeddedFont>
    <p:embeddedFont>
      <p:font typeface="Muli Extra-Light Italics" charset="1" panose="00000300000000000000"/>
      <p:regular r:id="rId27"/>
    </p:embeddedFont>
    <p:embeddedFont>
      <p:font typeface="Muli Light" charset="1" panose="00000400000000000000"/>
      <p:regular r:id="rId28"/>
    </p:embeddedFont>
    <p:embeddedFont>
      <p:font typeface="Muli Light Italics" charset="1" panose="00000400000000000000"/>
      <p:regular r:id="rId29"/>
    </p:embeddedFont>
    <p:embeddedFont>
      <p:font typeface="Muli Semi-Bold" charset="1" panose="00000700000000000000"/>
      <p:regular r:id="rId30"/>
    </p:embeddedFont>
    <p:embeddedFont>
      <p:font typeface="Muli Semi-Bold Italics" charset="1" panose="00000700000000000000"/>
      <p:regular r:id="rId31"/>
    </p:embeddedFont>
    <p:embeddedFont>
      <p:font typeface="Muli Ultra-Bold" charset="1" panose="00000900000000000000"/>
      <p:regular r:id="rId32"/>
    </p:embeddedFont>
    <p:embeddedFont>
      <p:font typeface="Muli Ultra-Bold Italics" charset="1" panose="00000900000000000000"/>
      <p:regular r:id="rId33"/>
    </p:embeddedFont>
    <p:embeddedFont>
      <p:font typeface="Muli Heavy" charset="1" panose="00000A00000000000000"/>
      <p:regular r:id="rId34"/>
    </p:embeddedFont>
    <p:embeddedFont>
      <p:font typeface="Muli Heavy Italics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65646"/>
            <a:chOff x="0" y="0"/>
            <a:chExt cx="4816593" cy="1070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0787"/>
            </a:xfrm>
            <a:custGeom>
              <a:avLst/>
              <a:gdLst/>
              <a:ahLst/>
              <a:cxnLst/>
              <a:rect r="r" b="b" t="t" l="l"/>
              <a:pathLst>
                <a:path h="107078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0787"/>
                  </a:lnTo>
                  <a:lnTo>
                    <a:pt x="0" y="1070787"/>
                  </a:lnTo>
                  <a:close/>
                </a:path>
              </a:pathLst>
            </a:custGeom>
            <a:solidFill>
              <a:srgbClr val="00093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1099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29076" y="1036624"/>
            <a:ext cx="342425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05"/>
              </a:lnSpc>
              <a:spcBef>
                <a:spcPct val="0"/>
              </a:spcBef>
            </a:pPr>
            <a:r>
              <a:rPr lang="en-US" sz="2004">
                <a:solidFill>
                  <a:srgbClr val="FFFFFF"/>
                </a:solidFill>
                <a:latin typeface="Muli Semi-Bold"/>
              </a:rPr>
              <a:t>Noctoramento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07987" y="1933202"/>
            <a:ext cx="1187202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Muli Bold"/>
              </a:rPr>
              <a:t>Proto Personas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39387" y="6532767"/>
            <a:ext cx="5537199" cy="3329923"/>
            <a:chOff x="0" y="0"/>
            <a:chExt cx="7382932" cy="443989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7382932" cy="107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937"/>
                  </a:solidFill>
                  <a:latin typeface="Muli Semi-Bold"/>
                </a:rPr>
                <a:t>Sacha Dubois</a:t>
              </a:r>
            </a:p>
            <a:p>
              <a:pPr algn="ctr" marL="0" indent="0" lvl="0">
                <a:lnSpc>
                  <a:spcPts val="26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937"/>
                  </a:solidFill>
                  <a:latin typeface="Muli"/>
                </a:rPr>
                <a:t>Gestora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328397"/>
              <a:ext cx="7382932" cy="311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39"/>
                </a:lnSpc>
              </a:pPr>
            </a:p>
            <a:p>
              <a:pPr algn="ctr" marL="474979" indent="-237490" lvl="1">
                <a:lnSpc>
                  <a:spcPts val="2639"/>
                </a:lnSpc>
                <a:buFont typeface="Arial"/>
                <a:buChar char="•"/>
              </a:pPr>
              <a:r>
                <a:rPr lang="en-US" sz="2199">
                  <a:solidFill>
                    <a:srgbClr val="000937"/>
                  </a:solidFill>
                  <a:latin typeface="Muli"/>
                </a:rPr>
                <a:t>Agenda apertada;</a:t>
              </a:r>
            </a:p>
            <a:p>
              <a:pPr algn="ctr">
                <a:lnSpc>
                  <a:spcPts val="2639"/>
                </a:lnSpc>
              </a:pPr>
            </a:p>
            <a:p>
              <a:pPr algn="ctr" marL="474979" indent="-237490" lvl="1">
                <a:lnSpc>
                  <a:spcPts val="2639"/>
                </a:lnSpc>
                <a:buFont typeface="Arial"/>
                <a:buChar char="•"/>
              </a:pPr>
              <a:r>
                <a:rPr lang="en-US" sz="2199">
                  <a:solidFill>
                    <a:srgbClr val="000937"/>
                  </a:solidFill>
                  <a:latin typeface="Muli"/>
                </a:rPr>
                <a:t>Responsável por mais de uma equipe;</a:t>
              </a:r>
            </a:p>
            <a:p>
              <a:pPr algn="ctr">
                <a:lnSpc>
                  <a:spcPts val="2639"/>
                </a:lnSpc>
              </a:pPr>
            </a:p>
            <a:p>
              <a:pPr algn="ctr" marL="474979" indent="-237490" lvl="1">
                <a:lnSpc>
                  <a:spcPts val="2639"/>
                </a:lnSpc>
                <a:buFont typeface="Arial"/>
                <a:buChar char="•"/>
              </a:pPr>
              <a:r>
                <a:rPr lang="en-US" sz="2199">
                  <a:solidFill>
                    <a:srgbClr val="000937"/>
                  </a:solidFill>
                  <a:latin typeface="Muli"/>
                </a:rPr>
                <a:t>Não é muito adepta a novas tecnologias;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500240" y="6532767"/>
            <a:ext cx="5287519" cy="3329923"/>
            <a:chOff x="0" y="0"/>
            <a:chExt cx="7050026" cy="443989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7050026" cy="107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937"/>
                  </a:solidFill>
                  <a:latin typeface="Muli Semi-Bold"/>
                </a:rPr>
                <a:t>Blaise Martins</a:t>
              </a:r>
            </a:p>
            <a:p>
              <a:pPr algn="ctr" marL="0" indent="0" lvl="0">
                <a:lnSpc>
                  <a:spcPts val="26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937"/>
                  </a:solidFill>
                  <a:latin typeface="Muli"/>
                </a:rPr>
                <a:t>Analista de Quality Assurance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328397"/>
              <a:ext cx="7050026" cy="311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199">
                  <a:solidFill>
                    <a:srgbClr val="000937"/>
                  </a:solidFill>
                  <a:latin typeface="Muli"/>
                </a:rPr>
                <a:t> </a:t>
              </a:r>
            </a:p>
            <a:p>
              <a:pPr algn="ctr" marL="474979" indent="-237490" lvl="1">
                <a:lnSpc>
                  <a:spcPts val="2639"/>
                </a:lnSpc>
                <a:buFont typeface="Arial"/>
                <a:buChar char="•"/>
              </a:pPr>
              <a:r>
                <a:rPr lang="en-US" sz="2199">
                  <a:solidFill>
                    <a:srgbClr val="000937"/>
                  </a:solidFill>
                  <a:latin typeface="Muli"/>
                </a:rPr>
                <a:t>Alta Demanda constante;</a:t>
              </a:r>
            </a:p>
            <a:p>
              <a:pPr algn="ctr">
                <a:lnSpc>
                  <a:spcPts val="2639"/>
                </a:lnSpc>
              </a:pPr>
            </a:p>
            <a:p>
              <a:pPr algn="ctr" marL="474979" indent="-237490" lvl="1">
                <a:lnSpc>
                  <a:spcPts val="2639"/>
                </a:lnSpc>
                <a:buFont typeface="Arial"/>
                <a:buChar char="•"/>
              </a:pPr>
              <a:r>
                <a:rPr lang="en-US" sz="2199">
                  <a:solidFill>
                    <a:srgbClr val="000937"/>
                  </a:solidFill>
                  <a:latin typeface="Muli"/>
                </a:rPr>
                <a:t>Problemas com concentração;</a:t>
              </a:r>
            </a:p>
            <a:p>
              <a:pPr algn="ctr">
                <a:lnSpc>
                  <a:spcPts val="2639"/>
                </a:lnSpc>
              </a:pPr>
            </a:p>
            <a:p>
              <a:pPr algn="ctr" marL="474979" indent="-237490" lvl="1">
                <a:lnSpc>
                  <a:spcPts val="2639"/>
                </a:lnSpc>
                <a:buFont typeface="Arial"/>
                <a:buChar char="•"/>
              </a:pPr>
              <a:r>
                <a:rPr lang="en-US" sz="2199">
                  <a:solidFill>
                    <a:srgbClr val="000937"/>
                  </a:solidFill>
                  <a:latin typeface="Muli"/>
                </a:rPr>
                <a:t>Dificuldade em organizar seus horários;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311635" y="6532767"/>
            <a:ext cx="5287519" cy="3663298"/>
            <a:chOff x="0" y="0"/>
            <a:chExt cx="7050026" cy="488439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7050026" cy="107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937"/>
                  </a:solidFill>
                  <a:latin typeface="Muli Semi-Bold"/>
                </a:rPr>
                <a:t>Carl Miller</a:t>
              </a:r>
            </a:p>
            <a:p>
              <a:pPr algn="ctr" marL="0" indent="0" lvl="0">
                <a:lnSpc>
                  <a:spcPts val="26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937"/>
                  </a:solidFill>
                  <a:latin typeface="Muli"/>
                </a:rPr>
                <a:t>Gestor de Infraestrutura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328397"/>
              <a:ext cx="7050026" cy="355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39"/>
                </a:lnSpc>
              </a:pPr>
            </a:p>
            <a:p>
              <a:pPr algn="ctr" marL="474979" indent="-237490" lvl="1">
                <a:lnSpc>
                  <a:spcPts val="2639"/>
                </a:lnSpc>
                <a:buFont typeface="Arial"/>
                <a:buChar char="•"/>
              </a:pPr>
              <a:r>
                <a:rPr lang="en-US" sz="2199">
                  <a:solidFill>
                    <a:srgbClr val="000937"/>
                  </a:solidFill>
                  <a:latin typeface="Muli"/>
                </a:rPr>
                <a:t>Alta demanda de troca de equipamentos;</a:t>
              </a:r>
            </a:p>
            <a:p>
              <a:pPr algn="ctr">
                <a:lnSpc>
                  <a:spcPts val="2639"/>
                </a:lnSpc>
              </a:pPr>
            </a:p>
            <a:p>
              <a:pPr algn="ctr" marL="474979" indent="-237490" lvl="1">
                <a:lnSpc>
                  <a:spcPts val="2639"/>
                </a:lnSpc>
                <a:buFont typeface="Arial"/>
                <a:buChar char="•"/>
              </a:pPr>
              <a:r>
                <a:rPr lang="en-US" sz="2199">
                  <a:solidFill>
                    <a:srgbClr val="000937"/>
                  </a:solidFill>
                  <a:latin typeface="Muli"/>
                </a:rPr>
                <a:t>Estressado;</a:t>
              </a:r>
            </a:p>
            <a:p>
              <a:pPr algn="ctr">
                <a:lnSpc>
                  <a:spcPts val="2639"/>
                </a:lnSpc>
              </a:pPr>
            </a:p>
            <a:p>
              <a:pPr algn="ctr" marL="474979" indent="-237490" lvl="1">
                <a:lnSpc>
                  <a:spcPts val="2639"/>
                </a:lnSpc>
                <a:buFont typeface="Arial"/>
                <a:buChar char="•"/>
              </a:pPr>
              <a:r>
                <a:rPr lang="en-US" sz="2199">
                  <a:solidFill>
                    <a:srgbClr val="000937"/>
                  </a:solidFill>
                  <a:latin typeface="Muli"/>
                </a:rPr>
                <a:t>Sempre tendo que reagir a problemas;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217035" y="4531507"/>
            <a:ext cx="1981904" cy="1810759"/>
            <a:chOff x="0" y="0"/>
            <a:chExt cx="6950144" cy="6349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50145" cy="6349975"/>
            </a:xfrm>
            <a:custGeom>
              <a:avLst/>
              <a:gdLst/>
              <a:ahLst/>
              <a:cxnLst/>
              <a:rect r="r" b="b" t="t" l="l"/>
              <a:pathLst>
                <a:path h="6349975" w="6950145">
                  <a:moveTo>
                    <a:pt x="6950145" y="3175025"/>
                  </a:moveTo>
                  <a:cubicBezTo>
                    <a:pt x="6950145" y="4928451"/>
                    <a:pt x="5394271" y="6349975"/>
                    <a:pt x="3475072" y="6349975"/>
                  </a:cubicBezTo>
                  <a:cubicBezTo>
                    <a:pt x="1555845" y="6349975"/>
                    <a:pt x="0" y="4928451"/>
                    <a:pt x="0" y="3175025"/>
                  </a:cubicBezTo>
                  <a:cubicBezTo>
                    <a:pt x="0" y="1421511"/>
                    <a:pt x="1555845" y="0"/>
                    <a:pt x="3475072" y="0"/>
                  </a:cubicBezTo>
                  <a:cubicBezTo>
                    <a:pt x="5394299" y="0"/>
                    <a:pt x="6950145" y="1421511"/>
                    <a:pt x="6950145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8523" t="0" r="-18523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284721" y="4531507"/>
            <a:ext cx="1981904" cy="1810759"/>
            <a:chOff x="0" y="0"/>
            <a:chExt cx="6950144" cy="63499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50145" cy="6349975"/>
            </a:xfrm>
            <a:custGeom>
              <a:avLst/>
              <a:gdLst/>
              <a:ahLst/>
              <a:cxnLst/>
              <a:rect r="r" b="b" t="t" l="l"/>
              <a:pathLst>
                <a:path h="6349975" w="6950145">
                  <a:moveTo>
                    <a:pt x="6950145" y="3175025"/>
                  </a:moveTo>
                  <a:cubicBezTo>
                    <a:pt x="6950145" y="4928451"/>
                    <a:pt x="5394271" y="6349975"/>
                    <a:pt x="3475072" y="6349975"/>
                  </a:cubicBezTo>
                  <a:cubicBezTo>
                    <a:pt x="1555845" y="6349975"/>
                    <a:pt x="0" y="4928451"/>
                    <a:pt x="0" y="3175025"/>
                  </a:cubicBezTo>
                  <a:cubicBezTo>
                    <a:pt x="0" y="1421511"/>
                    <a:pt x="1555845" y="0"/>
                    <a:pt x="3475072" y="0"/>
                  </a:cubicBezTo>
                  <a:cubicBezTo>
                    <a:pt x="5394299" y="0"/>
                    <a:pt x="6950145" y="1421511"/>
                    <a:pt x="6950145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32088" r="0" b="-32088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964442" y="4531507"/>
            <a:ext cx="1981904" cy="1810759"/>
            <a:chOff x="0" y="0"/>
            <a:chExt cx="6950144" cy="63499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50145" cy="6349975"/>
            </a:xfrm>
            <a:custGeom>
              <a:avLst/>
              <a:gdLst/>
              <a:ahLst/>
              <a:cxnLst/>
              <a:rect r="r" b="b" t="t" l="l"/>
              <a:pathLst>
                <a:path h="6349975" w="6950145">
                  <a:moveTo>
                    <a:pt x="6950145" y="3175025"/>
                  </a:moveTo>
                  <a:cubicBezTo>
                    <a:pt x="6950145" y="4928451"/>
                    <a:pt x="5394271" y="6349975"/>
                    <a:pt x="3475072" y="6349975"/>
                  </a:cubicBezTo>
                  <a:cubicBezTo>
                    <a:pt x="1555845" y="6349975"/>
                    <a:pt x="0" y="4928451"/>
                    <a:pt x="0" y="3175025"/>
                  </a:cubicBezTo>
                  <a:cubicBezTo>
                    <a:pt x="0" y="1421511"/>
                    <a:pt x="1555845" y="0"/>
                    <a:pt x="3475072" y="0"/>
                  </a:cubicBezTo>
                  <a:cubicBezTo>
                    <a:pt x="5394299" y="0"/>
                    <a:pt x="6950145" y="1421511"/>
                    <a:pt x="6950145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7570" t="-2281" r="-9071" b="-105635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520852" y="2068175"/>
            <a:ext cx="2836831" cy="2829739"/>
          </a:xfrm>
          <a:custGeom>
            <a:avLst/>
            <a:gdLst/>
            <a:ahLst/>
            <a:cxnLst/>
            <a:rect r="r" b="b" t="t" l="l"/>
            <a:pathLst>
              <a:path h="2829739" w="2836831">
                <a:moveTo>
                  <a:pt x="0" y="0"/>
                </a:moveTo>
                <a:lnTo>
                  <a:pt x="2836831" y="0"/>
                </a:lnTo>
                <a:lnTo>
                  <a:pt x="2836831" y="2829739"/>
                </a:lnTo>
                <a:lnTo>
                  <a:pt x="0" y="2829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0">
            <a:off x="16478641" y="1107515"/>
            <a:ext cx="2511528" cy="1921319"/>
          </a:xfrm>
          <a:custGeom>
            <a:avLst/>
            <a:gdLst/>
            <a:ahLst/>
            <a:cxnLst/>
            <a:rect r="r" b="b" t="t" l="l"/>
            <a:pathLst>
              <a:path h="1921319" w="2511528">
                <a:moveTo>
                  <a:pt x="2511528" y="0"/>
                </a:moveTo>
                <a:lnTo>
                  <a:pt x="0" y="0"/>
                </a:lnTo>
                <a:lnTo>
                  <a:pt x="0" y="1921319"/>
                </a:lnTo>
                <a:lnTo>
                  <a:pt x="2511528" y="1921319"/>
                </a:lnTo>
                <a:lnTo>
                  <a:pt x="2511528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DAF-2lRaHIE</dc:identifier>
  <dcterms:modified xsi:type="dcterms:W3CDTF">2011-08-01T06:04:30Z</dcterms:modified>
  <cp:revision>1</cp:revision>
  <dc:title>Proto-Personas</dc:title>
</cp:coreProperties>
</file>