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uce" charset="1" panose="00000500000000000000"/>
      <p:regular r:id="rId10"/>
    </p:embeddedFont>
    <p:embeddedFont>
      <p:font typeface="Open Sauce Bold" charset="1" panose="00000800000000000000"/>
      <p:regular r:id="rId11"/>
    </p:embeddedFont>
    <p:embeddedFont>
      <p:font typeface="Open Sauce Italics" charset="1" panose="00000500000000000000"/>
      <p:regular r:id="rId12"/>
    </p:embeddedFont>
    <p:embeddedFont>
      <p:font typeface="Open Sauce Bold Italics" charset="1" panose="00000800000000000000"/>
      <p:regular r:id="rId13"/>
    </p:embeddedFont>
    <p:embeddedFont>
      <p:font typeface="Open Sauce Light" charset="1" panose="00000400000000000000"/>
      <p:regular r:id="rId14"/>
    </p:embeddedFont>
    <p:embeddedFont>
      <p:font typeface="Open Sauce Light Italics" charset="1" panose="00000400000000000000"/>
      <p:regular r:id="rId15"/>
    </p:embeddedFont>
    <p:embeddedFont>
      <p:font typeface="Open Sauce Medium" charset="1" panose="00000600000000000000"/>
      <p:regular r:id="rId16"/>
    </p:embeddedFont>
    <p:embeddedFont>
      <p:font typeface="Open Sauce Medium Italics" charset="1" panose="00000600000000000000"/>
      <p:regular r:id="rId17"/>
    </p:embeddedFont>
    <p:embeddedFont>
      <p:font typeface="Open Sauce Semi-Bold" charset="1" panose="00000700000000000000"/>
      <p:regular r:id="rId18"/>
    </p:embeddedFont>
    <p:embeddedFont>
      <p:font typeface="Open Sauce Semi-Bold Italics" charset="1" panose="00000700000000000000"/>
      <p:regular r:id="rId19"/>
    </p:embeddedFont>
    <p:embeddedFont>
      <p:font typeface="Open Sauce Heavy" charset="1" panose="00000A00000000000000"/>
      <p:regular r:id="rId20"/>
    </p:embeddedFont>
    <p:embeddedFont>
      <p:font typeface="Open Sauce Heavy Italics" charset="1" panose="00000A00000000000000"/>
      <p:regular r:id="rId21"/>
    </p:embeddedFont>
    <p:embeddedFont>
      <p:font typeface="Open Sans" charset="1" panose="020B0606030504020204"/>
      <p:regular r:id="rId22"/>
    </p:embeddedFont>
    <p:embeddedFont>
      <p:font typeface="Open Sans Bold" charset="1" panose="020B0806030504020204"/>
      <p:regular r:id="rId23"/>
    </p:embeddedFont>
    <p:embeddedFont>
      <p:font typeface="Open Sans Italics" charset="1" panose="020B0606030504020204"/>
      <p:regular r:id="rId24"/>
    </p:embeddedFont>
    <p:embeddedFont>
      <p:font typeface="Open Sans Bold Italics" charset="1" panose="020B0806030504020204"/>
      <p:regular r:id="rId25"/>
    </p:embeddedFont>
    <p:embeddedFont>
      <p:font typeface="Open Sans Light" charset="1" panose="020B0306030504020204"/>
      <p:regular r:id="rId26"/>
    </p:embeddedFont>
    <p:embeddedFont>
      <p:font typeface="Open Sans Light Italics" charset="1" panose="020B0306030504020204"/>
      <p:regular r:id="rId27"/>
    </p:embeddedFont>
    <p:embeddedFont>
      <p:font typeface="Open Sans Ultra-Bold" charset="1" panose="00000000000000000000"/>
      <p:regular r:id="rId28"/>
    </p:embeddedFont>
    <p:embeddedFont>
      <p:font typeface="Open Sans Ultra-Bold Italics" charset="1" panose="00000000000000000000"/>
      <p:regular r:id="rId29"/>
    </p:embeddedFont>
    <p:embeddedFont>
      <p:font typeface="Muli" charset="1" panose="00000500000000000000"/>
      <p:regular r:id="rId30"/>
    </p:embeddedFont>
    <p:embeddedFont>
      <p:font typeface="Muli Bold" charset="1" panose="00000800000000000000"/>
      <p:regular r:id="rId31"/>
    </p:embeddedFont>
    <p:embeddedFont>
      <p:font typeface="Muli Italics" charset="1" panose="00000500000000000000"/>
      <p:regular r:id="rId32"/>
    </p:embeddedFont>
    <p:embeddedFont>
      <p:font typeface="Muli Bold Italics" charset="1" panose="00000800000000000000"/>
      <p:regular r:id="rId33"/>
    </p:embeddedFont>
    <p:embeddedFont>
      <p:font typeface="Muli Extra-Light" charset="1" panose="00000300000000000000"/>
      <p:regular r:id="rId34"/>
    </p:embeddedFont>
    <p:embeddedFont>
      <p:font typeface="Muli Extra-Light Italics" charset="1" panose="00000300000000000000"/>
      <p:regular r:id="rId35"/>
    </p:embeddedFont>
    <p:embeddedFont>
      <p:font typeface="Muli Light" charset="1" panose="00000400000000000000"/>
      <p:regular r:id="rId36"/>
    </p:embeddedFont>
    <p:embeddedFont>
      <p:font typeface="Muli Light Italics" charset="1" panose="00000400000000000000"/>
      <p:regular r:id="rId37"/>
    </p:embeddedFont>
    <p:embeddedFont>
      <p:font typeface="Muli Semi-Bold" charset="1" panose="00000700000000000000"/>
      <p:regular r:id="rId38"/>
    </p:embeddedFont>
    <p:embeddedFont>
      <p:font typeface="Muli Semi-Bold Italics" charset="1" panose="00000700000000000000"/>
      <p:regular r:id="rId39"/>
    </p:embeddedFont>
    <p:embeddedFont>
      <p:font typeface="Muli Ultra-Bold" charset="1" panose="00000900000000000000"/>
      <p:regular r:id="rId40"/>
    </p:embeddedFont>
    <p:embeddedFont>
      <p:font typeface="Muli Ultra-Bold Italics" charset="1" panose="00000900000000000000"/>
      <p:regular r:id="rId41"/>
    </p:embeddedFont>
    <p:embeddedFont>
      <p:font typeface="Muli Heavy" charset="1" panose="00000A00000000000000"/>
      <p:regular r:id="rId42"/>
    </p:embeddedFont>
    <p:embeddedFont>
      <p:font typeface="Muli Heavy Italics" charset="1" panose="00000A0000000000000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slides/slide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823237"/>
            <a:ext cx="18288000" cy="4065646"/>
            <a:chOff x="0" y="0"/>
            <a:chExt cx="4816593" cy="1070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0787"/>
            </a:xfrm>
            <a:custGeom>
              <a:avLst/>
              <a:gdLst/>
              <a:ahLst/>
              <a:cxnLst/>
              <a:rect r="r" b="b" t="t" l="l"/>
              <a:pathLst>
                <a:path h="107078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0787"/>
                  </a:lnTo>
                  <a:lnTo>
                    <a:pt x="0" y="1070787"/>
                  </a:lnTo>
                  <a:close/>
                </a:path>
              </a:pathLst>
            </a:custGeom>
            <a:solidFill>
              <a:srgbClr val="00093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16593" cy="1099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207987" y="410832"/>
            <a:ext cx="11872026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Muli Bold"/>
              </a:rPr>
              <a:t>Proto Personas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04918" y="4409752"/>
            <a:ext cx="5229534" cy="2406245"/>
            <a:chOff x="0" y="0"/>
            <a:chExt cx="6972712" cy="320832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9050"/>
              <a:ext cx="6972712" cy="9958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83"/>
                </a:lnSpc>
              </a:pPr>
              <a:r>
                <a:rPr lang="en-US" sz="2833">
                  <a:solidFill>
                    <a:srgbClr val="000937"/>
                  </a:solidFill>
                  <a:latin typeface="Muli Semi-Bold"/>
                </a:rPr>
                <a:t>Sacha Dubois</a:t>
              </a:r>
            </a:p>
            <a:p>
              <a:pPr algn="ctr" marL="0" indent="0" lvl="0">
                <a:lnSpc>
                  <a:spcPts val="234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937"/>
                  </a:solidFill>
                  <a:latin typeface="Muli"/>
                </a:rPr>
                <a:t>Gestora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239826"/>
              <a:ext cx="6972712" cy="1968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431799" indent="-215899" lvl="1">
                <a:lnSpc>
                  <a:spcPts val="2399"/>
                </a:lnSpc>
                <a:buFont typeface="Arial"/>
                <a:buChar char="•"/>
              </a:pPr>
              <a:r>
                <a:rPr lang="en-US" sz="1999">
                  <a:solidFill>
                    <a:srgbClr val="000937"/>
                  </a:solidFill>
                  <a:latin typeface="Muli"/>
                </a:rPr>
                <a:t>Agenda apertada;</a:t>
              </a:r>
            </a:p>
            <a:p>
              <a:pPr algn="ctr">
                <a:lnSpc>
                  <a:spcPts val="2399"/>
                </a:lnSpc>
              </a:pPr>
            </a:p>
            <a:p>
              <a:pPr algn="ctr" marL="431799" indent="-215899" lvl="1">
                <a:lnSpc>
                  <a:spcPts val="2399"/>
                </a:lnSpc>
                <a:buFont typeface="Arial"/>
                <a:buChar char="•"/>
              </a:pPr>
              <a:r>
                <a:rPr lang="en-US" sz="1999">
                  <a:solidFill>
                    <a:srgbClr val="000937"/>
                  </a:solidFill>
                  <a:latin typeface="Muli"/>
                </a:rPr>
                <a:t>Responsável por mais de uma equipe;</a:t>
              </a:r>
            </a:p>
            <a:p>
              <a:pPr algn="ctr">
                <a:lnSpc>
                  <a:spcPts val="2399"/>
                </a:lnSpc>
              </a:pPr>
            </a:p>
            <a:p>
              <a:pPr algn="ctr" marL="431799" indent="-215899" lvl="1">
                <a:lnSpc>
                  <a:spcPts val="2399"/>
                </a:lnSpc>
                <a:buFont typeface="Arial"/>
                <a:buChar char="•"/>
              </a:pPr>
              <a:r>
                <a:rPr lang="en-US" sz="1999">
                  <a:solidFill>
                    <a:srgbClr val="000937"/>
                  </a:solidFill>
                  <a:latin typeface="Muli"/>
                </a:rPr>
                <a:t>Não é muito adepta a novas tecnologias;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995096" y="4223327"/>
            <a:ext cx="4816474" cy="2676105"/>
            <a:chOff x="0" y="0"/>
            <a:chExt cx="6421965" cy="356814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28575"/>
              <a:ext cx="6421965" cy="9807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52"/>
                </a:lnSpc>
              </a:pPr>
              <a:r>
                <a:rPr lang="en-US" sz="2732">
                  <a:solidFill>
                    <a:srgbClr val="000937"/>
                  </a:solidFill>
                  <a:latin typeface="Muli Semi-Bold"/>
                </a:rPr>
                <a:t>Blaise Martins</a:t>
              </a:r>
            </a:p>
            <a:p>
              <a:pPr algn="ctr" marL="0" indent="0" lvl="0">
                <a:lnSpc>
                  <a:spcPts val="233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937"/>
                  </a:solidFill>
                  <a:latin typeface="Muli"/>
                </a:rPr>
                <a:t>Analista de Quality Assurance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205941"/>
              <a:ext cx="6421965" cy="2362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432665" indent="-216333" lvl="1">
                <a:lnSpc>
                  <a:spcPts val="2404"/>
                </a:lnSpc>
                <a:buFont typeface="Arial"/>
                <a:buChar char="•"/>
              </a:pPr>
              <a:r>
                <a:rPr lang="en-US" sz="2004">
                  <a:solidFill>
                    <a:srgbClr val="000937"/>
                  </a:solidFill>
                  <a:latin typeface="Muli"/>
                </a:rPr>
                <a:t> Alta Demanda constante;</a:t>
              </a:r>
            </a:p>
            <a:p>
              <a:pPr algn="ctr">
                <a:lnSpc>
                  <a:spcPts val="2404"/>
                </a:lnSpc>
              </a:pPr>
            </a:p>
            <a:p>
              <a:pPr algn="ctr" marL="432665" indent="-216333" lvl="1">
                <a:lnSpc>
                  <a:spcPts val="2004"/>
                </a:lnSpc>
                <a:buFont typeface="Arial"/>
                <a:buChar char="•"/>
              </a:pPr>
              <a:r>
                <a:rPr lang="en-US" sz="2004">
                  <a:solidFill>
                    <a:srgbClr val="000937"/>
                  </a:solidFill>
                  <a:latin typeface="Muli"/>
                </a:rPr>
                <a:t>Problemas com concentração;</a:t>
              </a:r>
            </a:p>
            <a:p>
              <a:pPr algn="ctr">
                <a:lnSpc>
                  <a:spcPts val="2404"/>
                </a:lnSpc>
              </a:pPr>
            </a:p>
            <a:p>
              <a:pPr algn="ctr" marL="432665" indent="-216333" lvl="1">
                <a:lnSpc>
                  <a:spcPts val="2404"/>
                </a:lnSpc>
                <a:buFont typeface="Arial"/>
                <a:buChar char="•"/>
              </a:pPr>
              <a:r>
                <a:rPr lang="en-US" sz="2004">
                  <a:solidFill>
                    <a:srgbClr val="000937"/>
                  </a:solidFill>
                  <a:latin typeface="Muli"/>
                </a:rPr>
                <a:t>Dificuldade em organizar seus horários;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967325" y="4223327"/>
            <a:ext cx="4315757" cy="2895926"/>
            <a:chOff x="0" y="0"/>
            <a:chExt cx="5754343" cy="386123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9050"/>
              <a:ext cx="5754343" cy="9224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9"/>
                </a:lnSpc>
              </a:pPr>
              <a:r>
                <a:rPr lang="en-US" sz="2499">
                  <a:solidFill>
                    <a:srgbClr val="000937"/>
                  </a:solidFill>
                  <a:latin typeface="Muli Semi-Bold"/>
                </a:rPr>
                <a:t>Carl Miller</a:t>
              </a:r>
            </a:p>
            <a:p>
              <a:pPr algn="ctr" marL="0" indent="0" lvl="0">
                <a:lnSpc>
                  <a:spcPts val="233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000937"/>
                  </a:solidFill>
                  <a:latin typeface="Muli"/>
                </a:rPr>
                <a:t>Gestor de Infraestrutura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121210"/>
              <a:ext cx="5754343" cy="2740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431801" indent="-215900" lvl="1">
                <a:lnSpc>
                  <a:spcPts val="2400"/>
                </a:lnSpc>
                <a:buFont typeface="Arial"/>
                <a:buChar char="•"/>
              </a:pPr>
              <a:r>
                <a:rPr lang="en-US" sz="2000">
                  <a:solidFill>
                    <a:srgbClr val="000937"/>
                  </a:solidFill>
                  <a:latin typeface="Muli"/>
                </a:rPr>
                <a:t>Alta demanda de troca de equipamentos;</a:t>
              </a:r>
            </a:p>
            <a:p>
              <a:pPr algn="ctr">
                <a:lnSpc>
                  <a:spcPts val="1789"/>
                </a:lnSpc>
              </a:pPr>
            </a:p>
            <a:p>
              <a:pPr algn="ctr" marL="431801" indent="-215900" lvl="1">
                <a:lnSpc>
                  <a:spcPts val="2400"/>
                </a:lnSpc>
                <a:buFont typeface="Arial"/>
                <a:buChar char="•"/>
              </a:pPr>
              <a:r>
                <a:rPr lang="en-US" sz="2000">
                  <a:solidFill>
                    <a:srgbClr val="000937"/>
                  </a:solidFill>
                  <a:latin typeface="Muli"/>
                </a:rPr>
                <a:t>Estressado;</a:t>
              </a:r>
            </a:p>
            <a:p>
              <a:pPr algn="ctr">
                <a:lnSpc>
                  <a:spcPts val="2400"/>
                </a:lnSpc>
              </a:pPr>
            </a:p>
            <a:p>
              <a:pPr algn="ctr" marL="431801" indent="-215900" lvl="1">
                <a:lnSpc>
                  <a:spcPts val="2400"/>
                </a:lnSpc>
                <a:buFont typeface="Arial"/>
                <a:buChar char="•"/>
              </a:pPr>
              <a:r>
                <a:rPr lang="en-US" sz="2000">
                  <a:solidFill>
                    <a:srgbClr val="000937"/>
                  </a:solidFill>
                  <a:latin typeface="Muli"/>
                </a:rPr>
                <a:t>Sempre tendo que reagir a problemas;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477613" y="2260167"/>
            <a:ext cx="1981904" cy="1810759"/>
            <a:chOff x="0" y="0"/>
            <a:chExt cx="6950144" cy="63499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950145" cy="6349975"/>
            </a:xfrm>
            <a:custGeom>
              <a:avLst/>
              <a:gdLst/>
              <a:ahLst/>
              <a:cxnLst/>
              <a:rect r="r" b="b" t="t" l="l"/>
              <a:pathLst>
                <a:path h="6349975" w="6950145">
                  <a:moveTo>
                    <a:pt x="6950145" y="3175025"/>
                  </a:moveTo>
                  <a:cubicBezTo>
                    <a:pt x="6950145" y="4928451"/>
                    <a:pt x="5394271" y="6349975"/>
                    <a:pt x="3475072" y="6349975"/>
                  </a:cubicBezTo>
                  <a:cubicBezTo>
                    <a:pt x="1555845" y="6349975"/>
                    <a:pt x="0" y="4928451"/>
                    <a:pt x="0" y="3175025"/>
                  </a:cubicBezTo>
                  <a:cubicBezTo>
                    <a:pt x="0" y="1421511"/>
                    <a:pt x="1555845" y="0"/>
                    <a:pt x="3475072" y="0"/>
                  </a:cubicBezTo>
                  <a:cubicBezTo>
                    <a:pt x="5394299" y="0"/>
                    <a:pt x="6950145" y="1421511"/>
                    <a:pt x="6950145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8523" t="0" r="-18523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545299" y="2260167"/>
            <a:ext cx="1981904" cy="1810759"/>
            <a:chOff x="0" y="0"/>
            <a:chExt cx="6950144" cy="634997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950145" cy="6349975"/>
            </a:xfrm>
            <a:custGeom>
              <a:avLst/>
              <a:gdLst/>
              <a:ahLst/>
              <a:cxnLst/>
              <a:rect r="r" b="b" t="t" l="l"/>
              <a:pathLst>
                <a:path h="6349975" w="6950145">
                  <a:moveTo>
                    <a:pt x="6950145" y="3175025"/>
                  </a:moveTo>
                  <a:cubicBezTo>
                    <a:pt x="6950145" y="4928451"/>
                    <a:pt x="5394271" y="6349975"/>
                    <a:pt x="3475072" y="6349975"/>
                  </a:cubicBezTo>
                  <a:cubicBezTo>
                    <a:pt x="1555845" y="6349975"/>
                    <a:pt x="0" y="4928451"/>
                    <a:pt x="0" y="3175025"/>
                  </a:cubicBezTo>
                  <a:cubicBezTo>
                    <a:pt x="0" y="1421511"/>
                    <a:pt x="1555845" y="0"/>
                    <a:pt x="3475072" y="0"/>
                  </a:cubicBezTo>
                  <a:cubicBezTo>
                    <a:pt x="5394299" y="0"/>
                    <a:pt x="6950145" y="1421511"/>
                    <a:pt x="6950145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t="-32088" r="0" b="-32088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4225021" y="2260167"/>
            <a:ext cx="1981904" cy="1810759"/>
            <a:chOff x="0" y="0"/>
            <a:chExt cx="6950144" cy="63499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950145" cy="6349975"/>
            </a:xfrm>
            <a:custGeom>
              <a:avLst/>
              <a:gdLst/>
              <a:ahLst/>
              <a:cxnLst/>
              <a:rect r="r" b="b" t="t" l="l"/>
              <a:pathLst>
                <a:path h="6349975" w="6950145">
                  <a:moveTo>
                    <a:pt x="6950145" y="3175025"/>
                  </a:moveTo>
                  <a:cubicBezTo>
                    <a:pt x="6950145" y="4928451"/>
                    <a:pt x="5394271" y="6349975"/>
                    <a:pt x="3475072" y="6349975"/>
                  </a:cubicBezTo>
                  <a:cubicBezTo>
                    <a:pt x="1555845" y="6349975"/>
                    <a:pt x="0" y="4928451"/>
                    <a:pt x="0" y="3175025"/>
                  </a:cubicBezTo>
                  <a:cubicBezTo>
                    <a:pt x="0" y="1421511"/>
                    <a:pt x="1555845" y="0"/>
                    <a:pt x="3475072" y="0"/>
                  </a:cubicBezTo>
                  <a:cubicBezTo>
                    <a:pt x="5394299" y="0"/>
                    <a:pt x="6950145" y="1421511"/>
                    <a:pt x="6950145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17570" t="-2281" r="-9071" b="-105635"/>
              </a:stretch>
            </a:blip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-611511" y="1299508"/>
            <a:ext cx="2836831" cy="2829739"/>
          </a:xfrm>
          <a:custGeom>
            <a:avLst/>
            <a:gdLst/>
            <a:ahLst/>
            <a:cxnLst/>
            <a:rect r="r" b="b" t="t" l="l"/>
            <a:pathLst>
              <a:path h="2829739" w="2836831">
                <a:moveTo>
                  <a:pt x="0" y="0"/>
                </a:moveTo>
                <a:lnTo>
                  <a:pt x="2836831" y="0"/>
                </a:lnTo>
                <a:lnTo>
                  <a:pt x="2836831" y="2829739"/>
                </a:lnTo>
                <a:lnTo>
                  <a:pt x="0" y="28297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false" rot="0">
            <a:off x="16387983" y="338848"/>
            <a:ext cx="2511528" cy="1921319"/>
          </a:xfrm>
          <a:custGeom>
            <a:avLst/>
            <a:gdLst/>
            <a:ahLst/>
            <a:cxnLst/>
            <a:rect r="r" b="b" t="t" l="l"/>
            <a:pathLst>
              <a:path h="1921319" w="2511528">
                <a:moveTo>
                  <a:pt x="2511528" y="0"/>
                </a:moveTo>
                <a:lnTo>
                  <a:pt x="0" y="0"/>
                </a:lnTo>
                <a:lnTo>
                  <a:pt x="0" y="1921319"/>
                </a:lnTo>
                <a:lnTo>
                  <a:pt x="2511528" y="1921319"/>
                </a:lnTo>
                <a:lnTo>
                  <a:pt x="2511528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3151542" y="7296292"/>
            <a:ext cx="634047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uli Bold"/>
              </a:rPr>
              <a:t>Dor: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219228" y="7296292"/>
            <a:ext cx="634047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uli Bold"/>
              </a:rPr>
              <a:t>Dor: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898949" y="7296292"/>
            <a:ext cx="634047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uli Bold"/>
              </a:rPr>
              <a:t>Dor: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702921" y="7680467"/>
            <a:ext cx="3531288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Dificuldade em administrar múltiplas equipes e atender as necessidades de todas equipes.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770607" y="7680467"/>
            <a:ext cx="3531288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Dificuldade em administrar o tempo e atender demandas, além da demora da solução de problemas técnicos.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450329" y="7680467"/>
            <a:ext cx="3531288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</a:rPr>
              <a:t>Falta de previsibilidade para gestão de tarefas e conseguir atender uma alta demanda constante.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DAF-2lRaHIE</dc:identifier>
  <dcterms:modified xsi:type="dcterms:W3CDTF">2011-08-01T06:04:30Z</dcterms:modified>
  <cp:revision>1</cp:revision>
  <dc:title>Proto-Personas</dc:title>
</cp:coreProperties>
</file>