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Muli" panose="020B0604020202020204" charset="0"/>
      <p:regular r:id="rId3"/>
    </p:embeddedFont>
    <p:embeddedFont>
      <p:font typeface="Muli Bold" panose="020B0604020202020204" charset="0"/>
      <p:regular r:id="rId4"/>
    </p:embeddedFont>
    <p:embeddedFont>
      <p:font typeface="Muli Semi-Bold" panose="020B0604020202020204" charset="0"/>
      <p:regular r:id="rId5"/>
    </p:embeddedFont>
    <p:embeddedFont>
      <p:font typeface="Open Sans" panose="020B0606030504020204" pitchFamily="3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1511" y="-1855971"/>
            <a:ext cx="19511022" cy="4742170"/>
            <a:chOff x="0" y="0"/>
            <a:chExt cx="4816593" cy="1070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0787"/>
            </a:xfrm>
            <a:custGeom>
              <a:avLst/>
              <a:gdLst/>
              <a:ahLst/>
              <a:cxnLst/>
              <a:rect l="l" t="t" r="r" b="b"/>
              <a:pathLst>
                <a:path w="4816592" h="1070787">
                  <a:moveTo>
                    <a:pt x="0" y="0"/>
                  </a:moveTo>
                  <a:lnTo>
                    <a:pt x="4816592" y="0"/>
                  </a:lnTo>
                  <a:lnTo>
                    <a:pt x="4816592" y="1070787"/>
                  </a:lnTo>
                  <a:lnTo>
                    <a:pt x="0" y="1070787"/>
                  </a:lnTo>
                  <a:close/>
                </a:path>
              </a:pathLst>
            </a:custGeom>
            <a:solidFill>
              <a:srgbClr val="00093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099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07987" y="410832"/>
            <a:ext cx="11872026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Muli Bold"/>
              </a:rPr>
              <a:t>Proto Personas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148773" y="4905329"/>
            <a:ext cx="4315757" cy="3240462"/>
            <a:chOff x="0" y="-19050"/>
            <a:chExt cx="5754343" cy="4320617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9050"/>
              <a:ext cx="5754343" cy="9224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9"/>
                </a:lnSpc>
              </a:pPr>
              <a:r>
                <a:rPr lang="en-US" sz="2499">
                  <a:solidFill>
                    <a:srgbClr val="000937"/>
                  </a:solidFill>
                  <a:latin typeface="Muli Semi-Bold"/>
                </a:rPr>
                <a:t>Carl Miller</a:t>
              </a:r>
            </a:p>
            <a:p>
              <a:pPr marL="0" lvl="0" indent="0" algn="ctr">
                <a:lnSpc>
                  <a:spcPts val="233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937"/>
                  </a:solidFill>
                  <a:latin typeface="Muli"/>
                </a:rPr>
                <a:t>Gestor de Infraestrutura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21209"/>
              <a:ext cx="5754343" cy="3180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 algn="ctr">
                <a:lnSpc>
                  <a:spcPts val="24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000937"/>
                  </a:solidFill>
                  <a:latin typeface="Muli"/>
                </a:rPr>
                <a:t>Alta </a:t>
              </a:r>
              <a:r>
                <a:rPr lang="en-US" sz="2000" dirty="0" err="1">
                  <a:solidFill>
                    <a:srgbClr val="000937"/>
                  </a:solidFill>
                  <a:latin typeface="Muli"/>
                </a:rPr>
                <a:t>demanda</a:t>
              </a:r>
              <a:r>
                <a:rPr lang="en-US" sz="2000" dirty="0">
                  <a:solidFill>
                    <a:srgbClr val="000937"/>
                  </a:solidFill>
                  <a:latin typeface="Muli"/>
                </a:rPr>
                <a:t> de </a:t>
              </a:r>
              <a:r>
                <a:rPr lang="en-US" sz="2000" dirty="0" err="1">
                  <a:solidFill>
                    <a:srgbClr val="000937"/>
                  </a:solidFill>
                  <a:latin typeface="Muli"/>
                </a:rPr>
                <a:t>troca</a:t>
              </a:r>
              <a:r>
                <a:rPr lang="en-US" sz="2000" dirty="0">
                  <a:solidFill>
                    <a:srgbClr val="000937"/>
                  </a:solidFill>
                  <a:latin typeface="Muli"/>
                </a:rPr>
                <a:t> de </a:t>
              </a:r>
              <a:r>
                <a:rPr lang="en-US" sz="2000" dirty="0" err="1">
                  <a:solidFill>
                    <a:srgbClr val="000937"/>
                  </a:solidFill>
                  <a:latin typeface="Muli"/>
                </a:rPr>
                <a:t>equipamentos</a:t>
              </a:r>
              <a:r>
                <a:rPr lang="en-US" sz="2000" dirty="0">
                  <a:solidFill>
                    <a:srgbClr val="000937"/>
                  </a:solidFill>
                  <a:latin typeface="Muli"/>
                </a:rPr>
                <a:t>;</a:t>
              </a:r>
            </a:p>
            <a:p>
              <a:pPr algn="ctr">
                <a:lnSpc>
                  <a:spcPts val="1789"/>
                </a:lnSpc>
              </a:pPr>
              <a:endParaRPr lang="en-US" sz="2000" dirty="0">
                <a:solidFill>
                  <a:srgbClr val="000937"/>
                </a:solidFill>
                <a:latin typeface="Muli"/>
              </a:endParaRPr>
            </a:p>
            <a:p>
              <a:pPr marL="431801" lvl="1" indent="-215900" algn="ctr">
                <a:lnSpc>
                  <a:spcPts val="2400"/>
                </a:lnSpc>
                <a:buFont typeface="Arial"/>
                <a:buChar char="•"/>
              </a:pPr>
              <a:r>
                <a:rPr lang="en-US" sz="2000" dirty="0" err="1">
                  <a:solidFill>
                    <a:srgbClr val="000937"/>
                  </a:solidFill>
                  <a:latin typeface="Muli"/>
                </a:rPr>
                <a:t>Dificuldade</a:t>
              </a:r>
              <a:r>
                <a:rPr lang="en-US" sz="2000" dirty="0">
                  <a:solidFill>
                    <a:srgbClr val="000937"/>
                  </a:solidFill>
                  <a:latin typeface="Muli"/>
                </a:rPr>
                <a:t> </a:t>
              </a:r>
              <a:r>
                <a:rPr lang="en-US" sz="2000" dirty="0" err="1">
                  <a:solidFill>
                    <a:srgbClr val="000937"/>
                  </a:solidFill>
                  <a:latin typeface="Muli"/>
                </a:rPr>
                <a:t>em</a:t>
              </a:r>
              <a:r>
                <a:rPr lang="en-US" sz="2000" dirty="0">
                  <a:solidFill>
                    <a:srgbClr val="000937"/>
                  </a:solidFill>
                  <a:latin typeface="Muli"/>
                </a:rPr>
                <a:t> </a:t>
              </a:r>
              <a:r>
                <a:rPr lang="en-US" sz="2000" dirty="0" err="1">
                  <a:solidFill>
                    <a:srgbClr val="000937"/>
                  </a:solidFill>
                  <a:latin typeface="Muli"/>
                </a:rPr>
                <a:t>gerir</a:t>
              </a:r>
              <a:r>
                <a:rPr lang="en-US" sz="2000" dirty="0">
                  <a:solidFill>
                    <a:srgbClr val="000937"/>
                  </a:solidFill>
                  <a:latin typeface="Muli"/>
                </a:rPr>
                <a:t> </a:t>
              </a:r>
              <a:r>
                <a:rPr lang="en-US" sz="2000" dirty="0" err="1">
                  <a:solidFill>
                    <a:srgbClr val="000937"/>
                  </a:solidFill>
                  <a:latin typeface="Muli"/>
                </a:rPr>
                <a:t>suas</a:t>
              </a:r>
              <a:r>
                <a:rPr lang="en-US" sz="2000" dirty="0">
                  <a:solidFill>
                    <a:srgbClr val="000937"/>
                  </a:solidFill>
                  <a:latin typeface="Muli"/>
                </a:rPr>
                <a:t> equipes;</a:t>
              </a:r>
            </a:p>
            <a:p>
              <a:pPr algn="ctr">
                <a:lnSpc>
                  <a:spcPts val="2400"/>
                </a:lnSpc>
              </a:pPr>
              <a:endParaRPr lang="en-US" sz="2000" dirty="0">
                <a:solidFill>
                  <a:srgbClr val="000937"/>
                </a:solidFill>
                <a:latin typeface="Muli"/>
              </a:endParaRPr>
            </a:p>
            <a:p>
              <a:pPr marL="431801" lvl="1" indent="-215900" algn="ctr">
                <a:lnSpc>
                  <a:spcPts val="24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000937"/>
                  </a:solidFill>
                  <a:latin typeface="Muli"/>
                </a:rPr>
                <a:t>Sempre tendo que </a:t>
              </a:r>
              <a:r>
                <a:rPr lang="en-US" sz="2000" dirty="0" err="1">
                  <a:solidFill>
                    <a:srgbClr val="000937"/>
                  </a:solidFill>
                  <a:latin typeface="Muli"/>
                </a:rPr>
                <a:t>reagir</a:t>
              </a:r>
              <a:r>
                <a:rPr lang="en-US" sz="2000" dirty="0">
                  <a:solidFill>
                    <a:srgbClr val="000937"/>
                  </a:solidFill>
                  <a:latin typeface="Muli"/>
                </a:rPr>
                <a:t> a </a:t>
              </a:r>
              <a:r>
                <a:rPr lang="en-US" sz="2000" dirty="0" err="1">
                  <a:solidFill>
                    <a:srgbClr val="000937"/>
                  </a:solidFill>
                  <a:latin typeface="Muli"/>
                </a:rPr>
                <a:t>problemas</a:t>
              </a:r>
              <a:r>
                <a:rPr lang="en-US" sz="2000" dirty="0">
                  <a:solidFill>
                    <a:srgbClr val="000937"/>
                  </a:solidFill>
                  <a:latin typeface="Muli"/>
                </a:rPr>
                <a:t>;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315698" y="3005109"/>
            <a:ext cx="1981904" cy="1810759"/>
            <a:chOff x="0" y="0"/>
            <a:chExt cx="6950144" cy="634997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950145" cy="6349975"/>
            </a:xfrm>
            <a:custGeom>
              <a:avLst/>
              <a:gdLst/>
              <a:ahLst/>
              <a:cxnLst/>
              <a:rect l="l" t="t" r="r" b="b"/>
              <a:pathLst>
                <a:path w="6950145" h="6349975">
                  <a:moveTo>
                    <a:pt x="6950145" y="3175025"/>
                  </a:moveTo>
                  <a:cubicBezTo>
                    <a:pt x="6950145" y="4928451"/>
                    <a:pt x="5394271" y="6349975"/>
                    <a:pt x="3475072" y="6349975"/>
                  </a:cubicBezTo>
                  <a:cubicBezTo>
                    <a:pt x="1555845" y="6349975"/>
                    <a:pt x="0" y="4928451"/>
                    <a:pt x="0" y="3175025"/>
                  </a:cubicBezTo>
                  <a:cubicBezTo>
                    <a:pt x="0" y="1421511"/>
                    <a:pt x="1555845" y="0"/>
                    <a:pt x="3475072" y="0"/>
                  </a:cubicBezTo>
                  <a:cubicBezTo>
                    <a:pt x="5394299" y="0"/>
                    <a:pt x="6950145" y="1421511"/>
                    <a:pt x="6950145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570" t="-2281" r="-9071" b="-10563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21"/>
          <p:cNvSpPr/>
          <p:nvPr/>
        </p:nvSpPr>
        <p:spPr>
          <a:xfrm>
            <a:off x="-611511" y="1299508"/>
            <a:ext cx="2836831" cy="2829739"/>
          </a:xfrm>
          <a:custGeom>
            <a:avLst/>
            <a:gdLst/>
            <a:ahLst/>
            <a:cxnLst/>
            <a:rect l="l" t="t" r="r" b="b"/>
            <a:pathLst>
              <a:path w="2836831" h="2829739">
                <a:moveTo>
                  <a:pt x="0" y="0"/>
                </a:moveTo>
                <a:lnTo>
                  <a:pt x="2836831" y="0"/>
                </a:lnTo>
                <a:lnTo>
                  <a:pt x="2836831" y="2829739"/>
                </a:lnTo>
                <a:lnTo>
                  <a:pt x="0" y="28297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Freeform 22"/>
          <p:cNvSpPr/>
          <p:nvPr/>
        </p:nvSpPr>
        <p:spPr>
          <a:xfrm flipH="1">
            <a:off x="16387983" y="338848"/>
            <a:ext cx="2511528" cy="1921319"/>
          </a:xfrm>
          <a:custGeom>
            <a:avLst/>
            <a:gdLst/>
            <a:ahLst/>
            <a:cxnLst/>
            <a:rect l="l" t="t" r="r" b="b"/>
            <a:pathLst>
              <a:path w="2511528" h="1921319">
                <a:moveTo>
                  <a:pt x="2511528" y="0"/>
                </a:moveTo>
                <a:lnTo>
                  <a:pt x="0" y="0"/>
                </a:lnTo>
                <a:lnTo>
                  <a:pt x="0" y="1921319"/>
                </a:lnTo>
                <a:lnTo>
                  <a:pt x="2511528" y="1921319"/>
                </a:lnTo>
                <a:lnTo>
                  <a:pt x="2511528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5" name="TextBox 25"/>
          <p:cNvSpPr txBox="1"/>
          <p:nvPr/>
        </p:nvSpPr>
        <p:spPr>
          <a:xfrm>
            <a:off x="8989627" y="8190065"/>
            <a:ext cx="634047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uli Bold"/>
              </a:rPr>
              <a:t>Dor: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541006" y="8564570"/>
            <a:ext cx="3531288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Falta de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previsibilidade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para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gestão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tarefas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conseguir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atender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alta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demanda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constante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Muli Bold</vt:lpstr>
      <vt:lpstr>Arial</vt:lpstr>
      <vt:lpstr>Calibri</vt:lpstr>
      <vt:lpstr>Muli Semi-Bold</vt:lpstr>
      <vt:lpstr>Muli</vt:lpstr>
      <vt:lpstr>Open Sans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Proto-Personas</dc:title>
  <cp:lastModifiedBy>YURI SUHETT ISBENER VIEIRA .</cp:lastModifiedBy>
  <cp:revision>2</cp:revision>
  <dcterms:created xsi:type="dcterms:W3CDTF">2006-08-16T00:00:00Z</dcterms:created>
  <dcterms:modified xsi:type="dcterms:W3CDTF">2024-04-24T23:29:55Z</dcterms:modified>
  <dc:identifier>DAF-2lRaHIE</dc:identifier>
</cp:coreProperties>
</file>