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60" r:id="rId6"/>
    <p:sldId id="261" r:id="rId7"/>
    <p:sldId id="265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0BD7-1E30-4525-B9B7-E15FEF777A1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D760C-F5DA-4E8A-A208-31B98F22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7D43-F566-4232-8D8C-1F1797D9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643225-96B5-474E-B62D-B0E34F61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FE3CF-3848-420F-A532-504285D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0563-1C1E-4056-8782-CF95E811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AF564-7EA7-4C61-9157-809B5EAE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5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4ED3-361E-411E-A084-46F429CA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0AF20-E5E9-4D99-99F2-ED15D2E5D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992F6-81E6-4601-81BC-6EF4483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C8308-597F-4489-93A4-5104274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BCF48-3743-4F77-A501-E8B6E39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0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382E2-D931-444B-B615-7A6171B94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A6632-7936-4822-9B5F-7507D4AC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B85C3-5D1D-4C50-97AF-EA7D64B5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B5508-6539-48AA-8908-C76509D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E8DD0-919C-4A72-8BA3-E2CF117E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E033-1FF7-4F4E-86E5-D671F89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1C22B-7767-47F7-98BC-58A0E897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1CFE1-9158-4639-8DEF-E76A6AEC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9268E-94A2-44BF-B311-70642248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0C447-F35D-441B-B793-09D1F794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4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0A8C-AB04-4437-968F-921A6355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F18EA-3587-4A9B-B250-05E676EF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19683-0A69-4E5B-9DF6-5F205593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BEA02-1F95-4101-A500-3CEB692A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F2D70-EF67-41E2-9C36-2C85DBA6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DD41-DDE0-4A86-99BB-280647D5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105E1-3B8D-4704-B313-233E299DE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58E70-67A6-414E-92E3-95EBA856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379F4-51CF-4DAB-91D0-202A729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16153-0CC6-49EC-8D6E-2E69511B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648D6-484B-4EB9-BC44-3BAD0EA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2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2FA6-2896-4761-BC82-D60F0A0F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37078-3290-4CD8-B3A1-48EA4664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B4FEC-5D62-4F2A-BE16-9DADC6FC9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514CD-70BF-450E-AA27-C08F1EE2B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9C172-3850-4620-A8B1-B6CA3C75E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1B5C-15E2-4B95-8DAE-E531FAE5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3A48F-4186-441A-9420-CA067819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4A3B8-DDB1-43BC-931E-177EA178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7F96-D4AD-49BD-AEC0-26458B0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A16B42-6878-42F0-99E6-0BE3B8E7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2409B-AAD6-4D10-AA4B-0CC300AA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8BAD6-F4FE-4176-8DF6-D09224CB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88596-A5D0-4882-B4C3-B913DDC5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70A1F2-E44D-4FBD-8735-0FF4E674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D08A0-99C6-4A5D-B28C-45B98571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780B-88A9-46E0-8BFD-C18BF114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9F57F-B80F-43C1-BF32-FCF50BF5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0BC4E-6D63-4197-8C03-058628FA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56AFB-7FAC-4FF1-B6A5-6DF0227A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BEB7E-6BCA-44E1-A1C0-0A157EE3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6E035-56D7-4035-AA24-AAF9F32C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93789-86C7-4BEF-815A-AF9D316B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2A4A4D-82E0-47D2-9005-78A5E7ED7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BCEA0-934D-4E1C-8A3F-6539F497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A8F3B-7646-49C3-A802-69532D3F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8E304-EDD0-490D-83F5-69A722D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E9AA3-C97C-4AD1-9CCC-BCBF63E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D200B2-83D1-41C1-997F-D4367AE8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4F0F9-FD2D-4CFC-A097-142DC050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AF510-7628-4F6A-8E78-A9826BED5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F1600-400D-44DE-BD5D-9E04AAD91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4E7E2-F945-49A3-A9C9-A0CF04564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3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30EC6-0418-4127-950B-B0570AD36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利用方向</a:t>
            </a:r>
            <a:r>
              <a:rPr lang="en-US" altLang="zh-CN" sz="5400" dirty="0"/>
              <a:t>-</a:t>
            </a:r>
            <a:r>
              <a:rPr lang="zh-CN" altLang="en-US" sz="5400" dirty="0"/>
              <a:t>能量重建探测</a:t>
            </a:r>
            <a:br>
              <a:rPr lang="en-US" altLang="zh-CN" sz="5400" dirty="0"/>
            </a:br>
            <a:r>
              <a:rPr lang="en-US" altLang="zh-CN" sz="5400" dirty="0"/>
              <a:t>K-40 </a:t>
            </a:r>
            <a:r>
              <a:rPr lang="zh-CN" altLang="en-US" sz="5400" dirty="0"/>
              <a:t>地球中微子</a:t>
            </a:r>
            <a:r>
              <a:rPr lang="en-US" altLang="zh-CN" sz="5400" dirty="0"/>
              <a:t> 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05E44-9AB5-40D3-9086-5D113BF00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孙昊哲</a:t>
            </a:r>
            <a:endParaRPr lang="en-US" altLang="zh-CN" dirty="0"/>
          </a:p>
          <a:p>
            <a:r>
              <a:rPr lang="zh-CN" altLang="en-US" dirty="0"/>
              <a:t>清华大学工程物理系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40BB1-D89D-4108-A05D-073A8C7D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0766D-C652-4283-AD2D-FBFF0E3C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21873-7DE8-47FF-909E-968FCC1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3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C75B-FBBA-463A-89D8-9D589D8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E1F00-1A4B-4E82-B29F-04D2A7D1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73F32-62A6-4EF5-B640-A1169C2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5C99-61D6-4959-A55C-D44CCB42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C9CB743-060D-47D1-A490-2AF0C472FCAB}"/>
              </a:ext>
            </a:extLst>
          </p:cNvPr>
          <p:cNvSpPr/>
          <p:nvPr/>
        </p:nvSpPr>
        <p:spPr>
          <a:xfrm>
            <a:off x="190499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地球模型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82A3F0-0DFB-48EE-AA0A-806398D763B5}"/>
              </a:ext>
            </a:extLst>
          </p:cNvPr>
          <p:cNvSpPr/>
          <p:nvPr/>
        </p:nvSpPr>
        <p:spPr>
          <a:xfrm>
            <a:off x="190499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地球中微子能谱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F39B0B-DF36-4C7E-919B-F42875498F0A}"/>
              </a:ext>
            </a:extLst>
          </p:cNvPr>
          <p:cNvSpPr/>
          <p:nvPr/>
        </p:nvSpPr>
        <p:spPr>
          <a:xfrm>
            <a:off x="190499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CE97CA-F1C0-4926-9B43-AA43049987B6}"/>
              </a:ext>
            </a:extLst>
          </p:cNvPr>
          <p:cNvSpPr/>
          <p:nvPr/>
        </p:nvSpPr>
        <p:spPr>
          <a:xfrm>
            <a:off x="1904996" y="4239942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地球中微子反冲电子谱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3957CF3-A6BE-4C33-81C0-4815E8E8F058}"/>
              </a:ext>
            </a:extLst>
          </p:cNvPr>
          <p:cNvSpPr/>
          <p:nvPr/>
        </p:nvSpPr>
        <p:spPr>
          <a:xfrm>
            <a:off x="190499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B09F0D3-AAED-467D-A3D9-E31A33C57660}"/>
              </a:ext>
            </a:extLst>
          </p:cNvPr>
          <p:cNvSpPr/>
          <p:nvPr/>
        </p:nvSpPr>
        <p:spPr>
          <a:xfrm>
            <a:off x="754380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E6DF78-01DC-4208-A98B-E1EC54A66066}"/>
              </a:ext>
            </a:extLst>
          </p:cNvPr>
          <p:cNvSpPr/>
          <p:nvPr/>
        </p:nvSpPr>
        <p:spPr>
          <a:xfrm>
            <a:off x="754380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太阳中微子能谱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C886F81-C541-4C86-AB48-96FE7A73E0D8}"/>
              </a:ext>
            </a:extLst>
          </p:cNvPr>
          <p:cNvSpPr/>
          <p:nvPr/>
        </p:nvSpPr>
        <p:spPr>
          <a:xfrm>
            <a:off x="754380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7D54B1-874D-4E52-8D3A-A3FF96BA081D}"/>
              </a:ext>
            </a:extLst>
          </p:cNvPr>
          <p:cNvSpPr/>
          <p:nvPr/>
        </p:nvSpPr>
        <p:spPr>
          <a:xfrm>
            <a:off x="7543806" y="4239942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太阳中微子反冲电子谱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4EC6785-A146-4873-BA2A-18DD1BC888F8}"/>
              </a:ext>
            </a:extLst>
          </p:cNvPr>
          <p:cNvSpPr/>
          <p:nvPr/>
        </p:nvSpPr>
        <p:spPr>
          <a:xfrm>
            <a:off x="754380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ADD7D9-534A-45BB-BBB3-7902E8BD4D2A}"/>
              </a:ext>
            </a:extLst>
          </p:cNvPr>
          <p:cNvSpPr/>
          <p:nvPr/>
        </p:nvSpPr>
        <p:spPr>
          <a:xfrm>
            <a:off x="5329766" y="4610747"/>
            <a:ext cx="1532467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探测器模拟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53625F8-0E0F-46D6-8811-DB702CE82010}"/>
              </a:ext>
            </a:extLst>
          </p:cNvPr>
          <p:cNvSpPr/>
          <p:nvPr/>
        </p:nvSpPr>
        <p:spPr>
          <a:xfrm>
            <a:off x="3115726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37801FC-B3C2-4A14-9E10-D838F44C9219}"/>
              </a:ext>
            </a:extLst>
          </p:cNvPr>
          <p:cNvSpPr/>
          <p:nvPr/>
        </p:nvSpPr>
        <p:spPr>
          <a:xfrm>
            <a:off x="3113612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0403CCFC-F32F-4DE5-AC72-EA3C15EF46A2}"/>
              </a:ext>
            </a:extLst>
          </p:cNvPr>
          <p:cNvSpPr/>
          <p:nvPr/>
        </p:nvSpPr>
        <p:spPr>
          <a:xfrm>
            <a:off x="3113612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F2FB680-4429-4C96-86EB-DB45A1B7534E}"/>
              </a:ext>
            </a:extLst>
          </p:cNvPr>
          <p:cNvSpPr/>
          <p:nvPr/>
        </p:nvSpPr>
        <p:spPr>
          <a:xfrm>
            <a:off x="3113611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3AC1B25-1127-4D84-BDA3-B119FB51501F}"/>
              </a:ext>
            </a:extLst>
          </p:cNvPr>
          <p:cNvSpPr/>
          <p:nvPr/>
        </p:nvSpPr>
        <p:spPr>
          <a:xfrm>
            <a:off x="8750309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6D20CF7-E12F-4DAC-90EB-FA90E186A670}"/>
              </a:ext>
            </a:extLst>
          </p:cNvPr>
          <p:cNvSpPr/>
          <p:nvPr/>
        </p:nvSpPr>
        <p:spPr>
          <a:xfrm>
            <a:off x="8748195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8D01B040-3EEC-4305-A6DF-8AD9AEE58125}"/>
              </a:ext>
            </a:extLst>
          </p:cNvPr>
          <p:cNvSpPr/>
          <p:nvPr/>
        </p:nvSpPr>
        <p:spPr>
          <a:xfrm>
            <a:off x="8748195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6B9FD723-61B0-4DA4-A230-EA606E88644C}"/>
              </a:ext>
            </a:extLst>
          </p:cNvPr>
          <p:cNvSpPr/>
          <p:nvPr/>
        </p:nvSpPr>
        <p:spPr>
          <a:xfrm>
            <a:off x="8748194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1873374-D2E3-4369-9A22-98853333F750}"/>
              </a:ext>
            </a:extLst>
          </p:cNvPr>
          <p:cNvSpPr/>
          <p:nvPr/>
        </p:nvSpPr>
        <p:spPr>
          <a:xfrm>
            <a:off x="7082366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CCB82B3-93AB-4CD4-B119-9551AD5675D9}"/>
              </a:ext>
            </a:extLst>
          </p:cNvPr>
          <p:cNvSpPr/>
          <p:nvPr/>
        </p:nvSpPr>
        <p:spPr>
          <a:xfrm rot="10800000">
            <a:off x="3581400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7BCE04B-1098-49B0-BD94-429DD15E6D69}"/>
              </a:ext>
            </a:extLst>
          </p:cNvPr>
          <p:cNvSpPr/>
          <p:nvPr/>
        </p:nvSpPr>
        <p:spPr>
          <a:xfrm>
            <a:off x="4724399" y="5729808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实验灵敏度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DCD0717C-DF47-4C24-BAAC-B04C02BA1B78}"/>
              </a:ext>
            </a:extLst>
          </p:cNvPr>
          <p:cNvSpPr/>
          <p:nvPr/>
        </p:nvSpPr>
        <p:spPr>
          <a:xfrm rot="10052107">
            <a:off x="7667507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EEA42C8-BD73-4FB4-924B-0671AFC7732E}"/>
              </a:ext>
            </a:extLst>
          </p:cNvPr>
          <p:cNvSpPr/>
          <p:nvPr/>
        </p:nvSpPr>
        <p:spPr>
          <a:xfrm rot="11547893" flipH="1">
            <a:off x="3448100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0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201A1-5882-4E6C-A52B-1D7136BE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中微子</a:t>
            </a:r>
            <a:r>
              <a:rPr lang="en-US" altLang="zh-CN" dirty="0"/>
              <a:t>-</a:t>
            </a:r>
            <a:r>
              <a:rPr lang="zh-CN" altLang="en-US" dirty="0"/>
              <a:t>电子弹性散射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C971367-79D6-4715-96A3-6ACC7C5D3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708" y="4064225"/>
            <a:ext cx="2423281" cy="71624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09CE4-5BAB-42D0-8C7F-8B13AAA0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B36B5-6DB1-4E28-9A2E-24BB69A1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C62B1-731C-44F1-85BF-6E511A0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23EB36-3933-4567-8648-C3A07B06A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28" y="2951515"/>
            <a:ext cx="4572000" cy="680428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011D09F-42EE-4BD4-82F1-DA248A34638F}"/>
              </a:ext>
            </a:extLst>
          </p:cNvPr>
          <p:cNvSpPr/>
          <p:nvPr/>
        </p:nvSpPr>
        <p:spPr>
          <a:xfrm>
            <a:off x="713505" y="2155285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中微子能谱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3603AF-403D-467A-8D3A-A74D0E3AFCFE}"/>
              </a:ext>
            </a:extLst>
          </p:cNvPr>
          <p:cNvSpPr/>
          <p:nvPr/>
        </p:nvSpPr>
        <p:spPr>
          <a:xfrm>
            <a:off x="4724400" y="213853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弹性散射过程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1252A9-6DE1-4D4C-B2FF-FB6973A619FC}"/>
              </a:ext>
            </a:extLst>
          </p:cNvPr>
          <p:cNvSpPr/>
          <p:nvPr/>
        </p:nvSpPr>
        <p:spPr>
          <a:xfrm>
            <a:off x="8735295" y="2155285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反冲电子谱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DC4B6A4-301B-419D-B52A-25A806C5A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2985007"/>
            <a:ext cx="3810532" cy="24482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FFD40FA-0240-4B4A-AA66-0C44BEA27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81" y="2876864"/>
            <a:ext cx="3562847" cy="2400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1ACB0C03-3304-4E1A-8A43-176CB3E41E88}"/>
              </a:ext>
            </a:extLst>
          </p:cNvPr>
          <p:cNvSpPr/>
          <p:nvPr/>
        </p:nvSpPr>
        <p:spPr>
          <a:xfrm>
            <a:off x="7647711" y="2273192"/>
            <a:ext cx="907473" cy="129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4122E0D5-8236-49BA-BB82-342A6F8A23B0}"/>
              </a:ext>
            </a:extLst>
          </p:cNvPr>
          <p:cNvSpPr/>
          <p:nvPr/>
        </p:nvSpPr>
        <p:spPr>
          <a:xfrm>
            <a:off x="3866528" y="2102056"/>
            <a:ext cx="464083" cy="46408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1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C75B-FBBA-463A-89D8-9D589D8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E1F00-1A4B-4E82-B29F-04D2A7D1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73F32-62A6-4EF5-B640-A1169C2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5C99-61D6-4959-A55C-D44CCB42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C9CB743-060D-47D1-A490-2AF0C472FCAB}"/>
              </a:ext>
            </a:extLst>
          </p:cNvPr>
          <p:cNvSpPr/>
          <p:nvPr/>
        </p:nvSpPr>
        <p:spPr>
          <a:xfrm>
            <a:off x="190499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地球模型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82A3F0-0DFB-48EE-AA0A-806398D763B5}"/>
              </a:ext>
            </a:extLst>
          </p:cNvPr>
          <p:cNvSpPr/>
          <p:nvPr/>
        </p:nvSpPr>
        <p:spPr>
          <a:xfrm>
            <a:off x="190499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地球中微子能谱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F39B0B-DF36-4C7E-919B-F42875498F0A}"/>
              </a:ext>
            </a:extLst>
          </p:cNvPr>
          <p:cNvSpPr/>
          <p:nvPr/>
        </p:nvSpPr>
        <p:spPr>
          <a:xfrm>
            <a:off x="190499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CE97CA-F1C0-4926-9B43-AA43049987B6}"/>
              </a:ext>
            </a:extLst>
          </p:cNvPr>
          <p:cNvSpPr/>
          <p:nvPr/>
        </p:nvSpPr>
        <p:spPr>
          <a:xfrm>
            <a:off x="190499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地球中微子反冲电子谱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3957CF3-A6BE-4C33-81C0-4815E8E8F058}"/>
              </a:ext>
            </a:extLst>
          </p:cNvPr>
          <p:cNvSpPr/>
          <p:nvPr/>
        </p:nvSpPr>
        <p:spPr>
          <a:xfrm>
            <a:off x="190499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B09F0D3-AAED-467D-A3D9-E31A33C57660}"/>
              </a:ext>
            </a:extLst>
          </p:cNvPr>
          <p:cNvSpPr/>
          <p:nvPr/>
        </p:nvSpPr>
        <p:spPr>
          <a:xfrm>
            <a:off x="754380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E6DF78-01DC-4208-A98B-E1EC54A66066}"/>
              </a:ext>
            </a:extLst>
          </p:cNvPr>
          <p:cNvSpPr/>
          <p:nvPr/>
        </p:nvSpPr>
        <p:spPr>
          <a:xfrm>
            <a:off x="754380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太阳中微子能谱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C886F81-C541-4C86-AB48-96FE7A73E0D8}"/>
              </a:ext>
            </a:extLst>
          </p:cNvPr>
          <p:cNvSpPr/>
          <p:nvPr/>
        </p:nvSpPr>
        <p:spPr>
          <a:xfrm>
            <a:off x="754380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7D54B1-874D-4E52-8D3A-A3FF96BA081D}"/>
              </a:ext>
            </a:extLst>
          </p:cNvPr>
          <p:cNvSpPr/>
          <p:nvPr/>
        </p:nvSpPr>
        <p:spPr>
          <a:xfrm>
            <a:off x="754380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太阳中微子反冲电子谱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4EC6785-A146-4873-BA2A-18DD1BC888F8}"/>
              </a:ext>
            </a:extLst>
          </p:cNvPr>
          <p:cNvSpPr/>
          <p:nvPr/>
        </p:nvSpPr>
        <p:spPr>
          <a:xfrm>
            <a:off x="754380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ADD7D9-534A-45BB-BBB3-7902E8BD4D2A}"/>
              </a:ext>
            </a:extLst>
          </p:cNvPr>
          <p:cNvSpPr/>
          <p:nvPr/>
        </p:nvSpPr>
        <p:spPr>
          <a:xfrm>
            <a:off x="5329766" y="4610747"/>
            <a:ext cx="1532467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探测器模拟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53625F8-0E0F-46D6-8811-DB702CE82010}"/>
              </a:ext>
            </a:extLst>
          </p:cNvPr>
          <p:cNvSpPr/>
          <p:nvPr/>
        </p:nvSpPr>
        <p:spPr>
          <a:xfrm>
            <a:off x="3115726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37801FC-B3C2-4A14-9E10-D838F44C9219}"/>
              </a:ext>
            </a:extLst>
          </p:cNvPr>
          <p:cNvSpPr/>
          <p:nvPr/>
        </p:nvSpPr>
        <p:spPr>
          <a:xfrm>
            <a:off x="3113612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0403CCFC-F32F-4DE5-AC72-EA3C15EF46A2}"/>
              </a:ext>
            </a:extLst>
          </p:cNvPr>
          <p:cNvSpPr/>
          <p:nvPr/>
        </p:nvSpPr>
        <p:spPr>
          <a:xfrm>
            <a:off x="3113612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F2FB680-4429-4C96-86EB-DB45A1B7534E}"/>
              </a:ext>
            </a:extLst>
          </p:cNvPr>
          <p:cNvSpPr/>
          <p:nvPr/>
        </p:nvSpPr>
        <p:spPr>
          <a:xfrm>
            <a:off x="3113611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3AC1B25-1127-4D84-BDA3-B119FB51501F}"/>
              </a:ext>
            </a:extLst>
          </p:cNvPr>
          <p:cNvSpPr/>
          <p:nvPr/>
        </p:nvSpPr>
        <p:spPr>
          <a:xfrm>
            <a:off x="8750309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6D20CF7-E12F-4DAC-90EB-FA90E186A670}"/>
              </a:ext>
            </a:extLst>
          </p:cNvPr>
          <p:cNvSpPr/>
          <p:nvPr/>
        </p:nvSpPr>
        <p:spPr>
          <a:xfrm>
            <a:off x="8748195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8D01B040-3EEC-4305-A6DF-8AD9AEE58125}"/>
              </a:ext>
            </a:extLst>
          </p:cNvPr>
          <p:cNvSpPr/>
          <p:nvPr/>
        </p:nvSpPr>
        <p:spPr>
          <a:xfrm>
            <a:off x="8748195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6B9FD723-61B0-4DA4-A230-EA606E88644C}"/>
              </a:ext>
            </a:extLst>
          </p:cNvPr>
          <p:cNvSpPr/>
          <p:nvPr/>
        </p:nvSpPr>
        <p:spPr>
          <a:xfrm>
            <a:off x="8748194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1873374-D2E3-4369-9A22-98853333F750}"/>
              </a:ext>
            </a:extLst>
          </p:cNvPr>
          <p:cNvSpPr/>
          <p:nvPr/>
        </p:nvSpPr>
        <p:spPr>
          <a:xfrm>
            <a:off x="7082366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CCB82B3-93AB-4CD4-B119-9551AD5675D9}"/>
              </a:ext>
            </a:extLst>
          </p:cNvPr>
          <p:cNvSpPr/>
          <p:nvPr/>
        </p:nvSpPr>
        <p:spPr>
          <a:xfrm rot="10800000">
            <a:off x="3581400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7BCE04B-1098-49B0-BD94-429DD15E6D69}"/>
              </a:ext>
            </a:extLst>
          </p:cNvPr>
          <p:cNvSpPr/>
          <p:nvPr/>
        </p:nvSpPr>
        <p:spPr>
          <a:xfrm>
            <a:off x="4724399" y="5729808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实验灵敏度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DCD0717C-DF47-4C24-BAAC-B04C02BA1B78}"/>
              </a:ext>
            </a:extLst>
          </p:cNvPr>
          <p:cNvSpPr/>
          <p:nvPr/>
        </p:nvSpPr>
        <p:spPr>
          <a:xfrm rot="10052107">
            <a:off x="7667507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EEA42C8-BD73-4FB4-924B-0671AFC7732E}"/>
              </a:ext>
            </a:extLst>
          </p:cNvPr>
          <p:cNvSpPr/>
          <p:nvPr/>
        </p:nvSpPr>
        <p:spPr>
          <a:xfrm rot="11547893" flipH="1">
            <a:off x="3448100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9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B1E55-3C7E-45CD-A8AE-B47E551E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探测器响应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7F945-CDDC-4C3D-9275-3576E904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C76E0-B25A-49AE-BC6B-61BC3DB4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D4C1F-3B75-408D-AD63-C930EF5A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AA4082-8729-44E4-86E2-1F0213DC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00" y="2090829"/>
            <a:ext cx="4309454" cy="27838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7B7638-C103-4BD9-87BA-489219632C3E}"/>
              </a:ext>
            </a:extLst>
          </p:cNvPr>
          <p:cNvSpPr txBox="1"/>
          <p:nvPr/>
        </p:nvSpPr>
        <p:spPr>
          <a:xfrm>
            <a:off x="1733617" y="4905523"/>
            <a:ext cx="29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探测器角度响应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7443036-3538-4EB2-8050-40319C27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36" y="1825625"/>
            <a:ext cx="5553364" cy="4351338"/>
          </a:xfrm>
        </p:spPr>
        <p:txBody>
          <a:bodyPr/>
          <a:lstStyle/>
          <a:p>
            <a:r>
              <a:rPr lang="zh-CN" altLang="en-US" dirty="0"/>
              <a:t>通过探测器的模拟给出不同能量的角度响应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对于给定反冲电子能量，利用探测器相应进行抽样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抽样后的结果作为信号或者本底进入后续的分析</a:t>
            </a:r>
          </a:p>
        </p:txBody>
      </p:sp>
    </p:spTree>
    <p:extLst>
      <p:ext uri="{BB962C8B-B14F-4D97-AF65-F5344CB8AC3E}">
        <p14:creationId xmlns:p14="http://schemas.microsoft.com/office/powerpoint/2010/main" val="30051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C75B-FBBA-463A-89D8-9D589D8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E1F00-1A4B-4E82-B29F-04D2A7D1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73F32-62A6-4EF5-B640-A1169C2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5C99-61D6-4959-A55C-D44CCB42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C9CB743-060D-47D1-A490-2AF0C472FCAB}"/>
              </a:ext>
            </a:extLst>
          </p:cNvPr>
          <p:cNvSpPr/>
          <p:nvPr/>
        </p:nvSpPr>
        <p:spPr>
          <a:xfrm>
            <a:off x="190499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地球模型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82A3F0-0DFB-48EE-AA0A-806398D763B5}"/>
              </a:ext>
            </a:extLst>
          </p:cNvPr>
          <p:cNvSpPr/>
          <p:nvPr/>
        </p:nvSpPr>
        <p:spPr>
          <a:xfrm>
            <a:off x="190499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地球中微子能谱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F39B0B-DF36-4C7E-919B-F42875498F0A}"/>
              </a:ext>
            </a:extLst>
          </p:cNvPr>
          <p:cNvSpPr/>
          <p:nvPr/>
        </p:nvSpPr>
        <p:spPr>
          <a:xfrm>
            <a:off x="190499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CE97CA-F1C0-4926-9B43-AA43049987B6}"/>
              </a:ext>
            </a:extLst>
          </p:cNvPr>
          <p:cNvSpPr/>
          <p:nvPr/>
        </p:nvSpPr>
        <p:spPr>
          <a:xfrm>
            <a:off x="190499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地球中微子反冲电子谱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3957CF3-A6BE-4C33-81C0-4815E8E8F058}"/>
              </a:ext>
            </a:extLst>
          </p:cNvPr>
          <p:cNvSpPr/>
          <p:nvPr/>
        </p:nvSpPr>
        <p:spPr>
          <a:xfrm>
            <a:off x="1904996" y="5073373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B09F0D3-AAED-467D-A3D9-E31A33C57660}"/>
              </a:ext>
            </a:extLst>
          </p:cNvPr>
          <p:cNvSpPr/>
          <p:nvPr/>
        </p:nvSpPr>
        <p:spPr>
          <a:xfrm>
            <a:off x="754380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E6DF78-01DC-4208-A98B-E1EC54A66066}"/>
              </a:ext>
            </a:extLst>
          </p:cNvPr>
          <p:cNvSpPr/>
          <p:nvPr/>
        </p:nvSpPr>
        <p:spPr>
          <a:xfrm>
            <a:off x="754380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太阳中微子能谱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C886F81-C541-4C86-AB48-96FE7A73E0D8}"/>
              </a:ext>
            </a:extLst>
          </p:cNvPr>
          <p:cNvSpPr/>
          <p:nvPr/>
        </p:nvSpPr>
        <p:spPr>
          <a:xfrm>
            <a:off x="754380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7D54B1-874D-4E52-8D3A-A3FF96BA081D}"/>
              </a:ext>
            </a:extLst>
          </p:cNvPr>
          <p:cNvSpPr/>
          <p:nvPr/>
        </p:nvSpPr>
        <p:spPr>
          <a:xfrm>
            <a:off x="754380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太阳中微子反冲电子谱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4EC6785-A146-4873-BA2A-18DD1BC888F8}"/>
              </a:ext>
            </a:extLst>
          </p:cNvPr>
          <p:cNvSpPr/>
          <p:nvPr/>
        </p:nvSpPr>
        <p:spPr>
          <a:xfrm>
            <a:off x="7543806" y="5073373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ADD7D9-534A-45BB-BBB3-7902E8BD4D2A}"/>
              </a:ext>
            </a:extLst>
          </p:cNvPr>
          <p:cNvSpPr/>
          <p:nvPr/>
        </p:nvSpPr>
        <p:spPr>
          <a:xfrm>
            <a:off x="5329766" y="4610747"/>
            <a:ext cx="1532467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探测器模拟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53625F8-0E0F-46D6-8811-DB702CE82010}"/>
              </a:ext>
            </a:extLst>
          </p:cNvPr>
          <p:cNvSpPr/>
          <p:nvPr/>
        </p:nvSpPr>
        <p:spPr>
          <a:xfrm>
            <a:off x="3115726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37801FC-B3C2-4A14-9E10-D838F44C9219}"/>
              </a:ext>
            </a:extLst>
          </p:cNvPr>
          <p:cNvSpPr/>
          <p:nvPr/>
        </p:nvSpPr>
        <p:spPr>
          <a:xfrm>
            <a:off x="3113612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0403CCFC-F32F-4DE5-AC72-EA3C15EF46A2}"/>
              </a:ext>
            </a:extLst>
          </p:cNvPr>
          <p:cNvSpPr/>
          <p:nvPr/>
        </p:nvSpPr>
        <p:spPr>
          <a:xfrm>
            <a:off x="3113612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F2FB680-4429-4C96-86EB-DB45A1B7534E}"/>
              </a:ext>
            </a:extLst>
          </p:cNvPr>
          <p:cNvSpPr/>
          <p:nvPr/>
        </p:nvSpPr>
        <p:spPr>
          <a:xfrm>
            <a:off x="3113611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3AC1B25-1127-4D84-BDA3-B119FB51501F}"/>
              </a:ext>
            </a:extLst>
          </p:cNvPr>
          <p:cNvSpPr/>
          <p:nvPr/>
        </p:nvSpPr>
        <p:spPr>
          <a:xfrm>
            <a:off x="8750309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6D20CF7-E12F-4DAC-90EB-FA90E186A670}"/>
              </a:ext>
            </a:extLst>
          </p:cNvPr>
          <p:cNvSpPr/>
          <p:nvPr/>
        </p:nvSpPr>
        <p:spPr>
          <a:xfrm>
            <a:off x="8748195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8D01B040-3EEC-4305-A6DF-8AD9AEE58125}"/>
              </a:ext>
            </a:extLst>
          </p:cNvPr>
          <p:cNvSpPr/>
          <p:nvPr/>
        </p:nvSpPr>
        <p:spPr>
          <a:xfrm>
            <a:off x="8748195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6B9FD723-61B0-4DA4-A230-EA606E88644C}"/>
              </a:ext>
            </a:extLst>
          </p:cNvPr>
          <p:cNvSpPr/>
          <p:nvPr/>
        </p:nvSpPr>
        <p:spPr>
          <a:xfrm>
            <a:off x="8748194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1873374-D2E3-4369-9A22-98853333F750}"/>
              </a:ext>
            </a:extLst>
          </p:cNvPr>
          <p:cNvSpPr/>
          <p:nvPr/>
        </p:nvSpPr>
        <p:spPr>
          <a:xfrm>
            <a:off x="7082366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CCB82B3-93AB-4CD4-B119-9551AD5675D9}"/>
              </a:ext>
            </a:extLst>
          </p:cNvPr>
          <p:cNvSpPr/>
          <p:nvPr/>
        </p:nvSpPr>
        <p:spPr>
          <a:xfrm rot="10800000">
            <a:off x="3581400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7BCE04B-1098-49B0-BD94-429DD15E6D69}"/>
              </a:ext>
            </a:extLst>
          </p:cNvPr>
          <p:cNvSpPr/>
          <p:nvPr/>
        </p:nvSpPr>
        <p:spPr>
          <a:xfrm>
            <a:off x="4724399" y="5729808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实验灵敏度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DCD0717C-DF47-4C24-BAAC-B04C02BA1B78}"/>
              </a:ext>
            </a:extLst>
          </p:cNvPr>
          <p:cNvSpPr/>
          <p:nvPr/>
        </p:nvSpPr>
        <p:spPr>
          <a:xfrm rot="10052107">
            <a:off x="7667507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EEA42C8-BD73-4FB4-924B-0671AFC7732E}"/>
              </a:ext>
            </a:extLst>
          </p:cNvPr>
          <p:cNvSpPr/>
          <p:nvPr/>
        </p:nvSpPr>
        <p:spPr>
          <a:xfrm rot="11547893" flipH="1">
            <a:off x="3448100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803FB-3EB5-4DF1-91D2-489816C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灵敏度计算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B082E-196D-4A59-A5F1-4EA4A225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58CEC-A58D-4A5C-A22F-6BF6C2E9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4A0DE-FA5B-4909-AA0C-117FA5FF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98E45C-A9E4-47FE-98CA-4A198949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60" y="2332275"/>
            <a:ext cx="3610479" cy="2362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877EAB-AE57-4246-8077-F699A1B4F9A8}"/>
                  </a:ext>
                </a:extLst>
              </p:cNvPr>
              <p:cNvSpPr txBox="1"/>
              <p:nvPr/>
            </p:nvSpPr>
            <p:spPr>
              <a:xfrm>
                <a:off x="2209799" y="5043468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0.7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MeV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&lt;2.3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MeV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𝑠𝑢𝑛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&lt;−0.75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877EAB-AE57-4246-8077-F699A1B4F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99" y="5043468"/>
                <a:ext cx="27432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ACEE243-F4CE-4750-93B2-B4B07B1D5D89}"/>
              </a:ext>
            </a:extLst>
          </p:cNvPr>
          <p:cNvSpPr txBox="1"/>
          <p:nvPr/>
        </p:nvSpPr>
        <p:spPr>
          <a:xfrm>
            <a:off x="2209799" y="46675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Cut</a:t>
            </a:r>
            <a:r>
              <a:rPr lang="zh-CN" altLang="en-US" dirty="0"/>
              <a:t>后信号</a:t>
            </a:r>
            <a:r>
              <a:rPr lang="en-US" altLang="zh-CN" dirty="0"/>
              <a:t>-</a:t>
            </a:r>
            <a:r>
              <a:rPr lang="zh-CN" altLang="en-US" dirty="0"/>
              <a:t>本底比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3A6C7A4-366A-4058-B10C-06A760944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278" y="3107565"/>
            <a:ext cx="5307590" cy="10237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64DC4A-E2BC-4E62-86A9-3DD7317BD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392" y="4228760"/>
            <a:ext cx="3134155" cy="51973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92E487-D430-4F90-AD69-457669C7F8B7}"/>
              </a:ext>
            </a:extLst>
          </p:cNvPr>
          <p:cNvSpPr/>
          <p:nvPr/>
        </p:nvSpPr>
        <p:spPr>
          <a:xfrm>
            <a:off x="2209799" y="1788165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</a:t>
            </a:r>
            <a:r>
              <a:rPr lang="en-US" altLang="zh-CN" dirty="0"/>
              <a:t>Cut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4856BCC-E8EA-42E8-B5C2-1B1F57BE57C7}"/>
              </a:ext>
            </a:extLst>
          </p:cNvPr>
          <p:cNvSpPr/>
          <p:nvPr/>
        </p:nvSpPr>
        <p:spPr>
          <a:xfrm>
            <a:off x="6786421" y="1788165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计算误差以及灵敏度</a:t>
            </a:r>
          </a:p>
        </p:txBody>
      </p:sp>
    </p:spTree>
    <p:extLst>
      <p:ext uri="{BB962C8B-B14F-4D97-AF65-F5344CB8AC3E}">
        <p14:creationId xmlns:p14="http://schemas.microsoft.com/office/powerpoint/2010/main" val="382646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8D1A-5C48-48DC-85DC-DC0AE3C54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谢谢大家，</a:t>
            </a:r>
            <a:br>
              <a:rPr lang="en-US" altLang="zh-CN" dirty="0"/>
            </a:br>
            <a:r>
              <a:rPr lang="zh-CN" altLang="en-US" dirty="0"/>
              <a:t>欢迎批评指正！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F6E784-932A-4561-BF68-92264FD9E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D97C9-3A14-4C4B-94CC-83EEEAD4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2C0E4-AA3F-40B7-B739-B9AF1C96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3CB0F-6910-4DA3-BD45-589833B5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0902A-1971-4620-BB8D-BFCAA688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研究背景及意义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280FC-867F-4597-A2A8-3291A6EE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K-40</a:t>
            </a:r>
            <a:r>
              <a:rPr lang="zh-CN" altLang="en-US" dirty="0"/>
              <a:t>衰变释放能量占地球辐射热量</a:t>
            </a:r>
            <a:r>
              <a:rPr lang="en-US" altLang="zh-CN" dirty="0"/>
              <a:t>1/3</a:t>
            </a:r>
          </a:p>
          <a:p>
            <a:r>
              <a:rPr lang="en-US" altLang="zh-CN" dirty="0"/>
              <a:t>K-40</a:t>
            </a:r>
            <a:r>
              <a:rPr lang="zh-CN" altLang="en-US" dirty="0"/>
              <a:t>中微子目前未被观测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地壳、地幔中元素分布</a:t>
            </a:r>
            <a:endParaRPr lang="en-US" altLang="zh-CN" dirty="0"/>
          </a:p>
          <a:p>
            <a:r>
              <a:rPr lang="zh-CN" altLang="en-US" dirty="0"/>
              <a:t>地球模型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对锦屏：靠近喜马拉雅山脉，元素含量与地球内部活动关系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D5C6A-18C9-42F3-8D1D-610D97FF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40D37-F28E-4538-9BC3-CCCFC630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296E-C4A2-4055-9D37-7E733FC2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3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E3916-96F2-4648-9750-1B0C9143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K-40</a:t>
            </a:r>
            <a:r>
              <a:rPr lang="zh-CN" altLang="en-US" dirty="0"/>
              <a:t>中微子特点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CE01-A9A7-42BD-BB2E-FC5D7130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885B6-D218-4453-BF52-E40AF52C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A522-E8A4-4261-B165-E1497F8B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EFDF6C-EBFE-4633-8AA0-EBCA9CD9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3" y="1520312"/>
            <a:ext cx="3686689" cy="24673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F0838A-4209-4AB3-BFA5-17E7783A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39" y="1573847"/>
            <a:ext cx="3677163" cy="24958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FB1D279-8B94-43A9-8622-BC09CB8F7A22}"/>
              </a:ext>
            </a:extLst>
          </p:cNvPr>
          <p:cNvSpPr txBox="1"/>
          <p:nvPr/>
        </p:nvSpPr>
        <p:spPr>
          <a:xfrm>
            <a:off x="1777835" y="4069745"/>
            <a:ext cx="239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地球中微子能谱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C21EED-74C9-4E02-8296-02C4241BB0B7}"/>
              </a:ext>
            </a:extLst>
          </p:cNvPr>
          <p:cNvSpPr txBox="1"/>
          <p:nvPr/>
        </p:nvSpPr>
        <p:spPr>
          <a:xfrm>
            <a:off x="6834889" y="4069745"/>
            <a:ext cx="239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太阳中微子能谱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A265A93-7313-4836-8F26-29DABEDD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1989"/>
            <a:ext cx="10515600" cy="19043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能量低，低于</a:t>
            </a:r>
            <a:r>
              <a:rPr lang="en-US" altLang="zh-CN" sz="2400" dirty="0"/>
              <a:t>1.8MeV</a:t>
            </a:r>
            <a:r>
              <a:rPr lang="zh-CN" altLang="en-US" sz="2400" dirty="0"/>
              <a:t>的</a:t>
            </a:r>
            <a:r>
              <a:rPr lang="en-US" altLang="zh-CN" sz="2400" dirty="0"/>
              <a:t>IBD</a:t>
            </a:r>
            <a:r>
              <a:rPr lang="zh-CN" altLang="en-US" sz="2400" dirty="0"/>
              <a:t>阈值</a:t>
            </a:r>
            <a:endParaRPr lang="en-US" altLang="zh-CN" sz="2400" dirty="0"/>
          </a:p>
          <a:p>
            <a:r>
              <a:rPr lang="zh-CN" altLang="en-US" sz="2400" dirty="0"/>
              <a:t>相比太阳中微子通量很低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方向分布与太阳中微子有区别</a:t>
            </a:r>
          </a:p>
        </p:txBody>
      </p:sp>
    </p:spTree>
    <p:extLst>
      <p:ext uri="{BB962C8B-B14F-4D97-AF65-F5344CB8AC3E}">
        <p14:creationId xmlns:p14="http://schemas.microsoft.com/office/powerpoint/2010/main" val="123318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E2910-847D-4078-92EA-DA8B0A00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D7B4E-7210-445E-85A1-540F62FB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B9219-6941-4974-A170-AF239D6A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430EA-7C32-4B08-9908-9C0BF298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A43368-44FD-4056-9482-F851446A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48" y="2981633"/>
            <a:ext cx="3715268" cy="26292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A639FCD-94E8-4102-9D6A-070C261070A8}"/>
              </a:ext>
            </a:extLst>
          </p:cNvPr>
          <p:cNvSpPr/>
          <p:nvPr/>
        </p:nvSpPr>
        <p:spPr>
          <a:xfrm>
            <a:off x="4359248" y="1690688"/>
            <a:ext cx="7567483" cy="945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/>
                </a:solidFill>
              </a:rPr>
              <a:t>切伦科夫光重建方向</a:t>
            </a:r>
            <a:r>
              <a:rPr lang="en-US" altLang="zh-CN" dirty="0">
                <a:solidFill>
                  <a:schemeClr val="accent4"/>
                </a:solidFill>
              </a:rPr>
              <a:t>+</a:t>
            </a:r>
            <a:r>
              <a:rPr lang="zh-CN" altLang="en-US" dirty="0">
                <a:solidFill>
                  <a:schemeClr val="accent4"/>
                </a:solidFill>
              </a:rPr>
              <a:t>闪烁光重建能量能量</a:t>
            </a:r>
            <a:endParaRPr lang="en-US" altLang="zh-CN" dirty="0">
              <a:solidFill>
                <a:schemeClr val="accent4"/>
              </a:solidFill>
            </a:endParaRPr>
          </a:p>
          <a:p>
            <a:pPr algn="ctr"/>
            <a:r>
              <a:rPr lang="zh-CN" altLang="en-US" dirty="0"/>
              <a:t>使用方向扣除太阳中微子本底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98314C-21D9-42AB-82F6-B289261F88D0}"/>
              </a:ext>
            </a:extLst>
          </p:cNvPr>
          <p:cNvSpPr/>
          <p:nvPr/>
        </p:nvSpPr>
        <p:spPr>
          <a:xfrm>
            <a:off x="683495" y="1690688"/>
            <a:ext cx="3355105" cy="945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使用中微子</a:t>
            </a:r>
            <a:r>
              <a:rPr lang="en-US" altLang="zh-CN" dirty="0"/>
              <a:t>-</a:t>
            </a:r>
            <a:r>
              <a:rPr lang="zh-CN" altLang="en-US" dirty="0"/>
              <a:t>电子弹性散射</a:t>
            </a:r>
            <a:endParaRPr lang="en-US" altLang="zh-CN" dirty="0"/>
          </a:p>
          <a:p>
            <a:pPr algn="ctr"/>
            <a:r>
              <a:rPr lang="zh-CN" altLang="en-US" dirty="0"/>
              <a:t>探测反冲电子信号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66B98D-6410-4362-A31E-16417ECC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2" y="2884566"/>
            <a:ext cx="2915228" cy="2605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847C4D-63A0-4000-88A6-AA3B473724F6}"/>
                  </a:ext>
                </a:extLst>
              </p:cNvPr>
              <p:cNvSpPr txBox="1"/>
              <p:nvPr/>
            </p:nvSpPr>
            <p:spPr>
              <a:xfrm>
                <a:off x="1126490" y="2998113"/>
                <a:ext cx="4232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847C4D-63A0-4000-88A6-AA3B47372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90" y="2998113"/>
                <a:ext cx="423256" cy="430887"/>
              </a:xfrm>
              <a:prstGeom prst="rect">
                <a:avLst/>
              </a:prstGeom>
              <a:blipFill>
                <a:blip r:embed="rId4"/>
                <a:stretch>
                  <a:fillRect l="-8824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EC883DB-11CC-4CE8-95C8-0E0858241958}"/>
                  </a:ext>
                </a:extLst>
              </p:cNvPr>
              <p:cNvSpPr txBox="1"/>
              <p:nvPr/>
            </p:nvSpPr>
            <p:spPr>
              <a:xfrm>
                <a:off x="3301654" y="2993569"/>
                <a:ext cx="4232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EC883DB-11CC-4CE8-95C8-0E0858241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54" y="2993569"/>
                <a:ext cx="423256" cy="430887"/>
              </a:xfrm>
              <a:prstGeom prst="rect">
                <a:avLst/>
              </a:prstGeom>
              <a:blipFill>
                <a:blip r:embed="rId5"/>
                <a:stretch>
                  <a:fillRect l="-11765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FEF8A7-00C7-42B7-92D0-C803FF5119B3}"/>
                  </a:ext>
                </a:extLst>
              </p:cNvPr>
              <p:cNvSpPr txBox="1"/>
              <p:nvPr/>
            </p:nvSpPr>
            <p:spPr>
              <a:xfrm>
                <a:off x="1126490" y="5059076"/>
                <a:ext cx="4926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FEF8A7-00C7-42B7-92D0-C803FF51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90" y="5059076"/>
                <a:ext cx="492634" cy="430887"/>
              </a:xfrm>
              <a:prstGeom prst="rect">
                <a:avLst/>
              </a:prstGeom>
              <a:blipFill>
                <a:blip r:embed="rId6"/>
                <a:stretch>
                  <a:fillRect l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17D00F-FEA8-4F26-BA52-B44D3C29EF82}"/>
                  </a:ext>
                </a:extLst>
              </p:cNvPr>
              <p:cNvSpPr txBox="1"/>
              <p:nvPr/>
            </p:nvSpPr>
            <p:spPr>
              <a:xfrm>
                <a:off x="3266965" y="4977762"/>
                <a:ext cx="4926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17D00F-FEA8-4F26-BA52-B44D3C29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65" y="4977762"/>
                <a:ext cx="492634" cy="430887"/>
              </a:xfrm>
              <a:prstGeom prst="rect">
                <a:avLst/>
              </a:prstGeom>
              <a:blipFill>
                <a:blip r:embed="rId7"/>
                <a:stretch>
                  <a:fillRect l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27080A7-F398-F348-94A5-0F12C007C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399" y="2993569"/>
            <a:ext cx="3773332" cy="26053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07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C75B-FBBA-463A-89D8-9D589D8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E1F00-1A4B-4E82-B29F-04D2A7D1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73F32-62A6-4EF5-B640-A1169C2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5C99-61D6-4959-A55C-D44CCB42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C9CB743-060D-47D1-A490-2AF0C472FCAB}"/>
              </a:ext>
            </a:extLst>
          </p:cNvPr>
          <p:cNvSpPr/>
          <p:nvPr/>
        </p:nvSpPr>
        <p:spPr>
          <a:xfrm>
            <a:off x="190499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地球模型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82A3F0-0DFB-48EE-AA0A-806398D763B5}"/>
              </a:ext>
            </a:extLst>
          </p:cNvPr>
          <p:cNvSpPr/>
          <p:nvPr/>
        </p:nvSpPr>
        <p:spPr>
          <a:xfrm>
            <a:off x="190499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地球中微子能谱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F39B0B-DF36-4C7E-919B-F42875498F0A}"/>
              </a:ext>
            </a:extLst>
          </p:cNvPr>
          <p:cNvSpPr/>
          <p:nvPr/>
        </p:nvSpPr>
        <p:spPr>
          <a:xfrm>
            <a:off x="190499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CE97CA-F1C0-4926-9B43-AA43049987B6}"/>
              </a:ext>
            </a:extLst>
          </p:cNvPr>
          <p:cNvSpPr/>
          <p:nvPr/>
        </p:nvSpPr>
        <p:spPr>
          <a:xfrm>
            <a:off x="190499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地球中微子反冲电子谱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3957CF3-A6BE-4C33-81C0-4815E8E8F058}"/>
              </a:ext>
            </a:extLst>
          </p:cNvPr>
          <p:cNvSpPr/>
          <p:nvPr/>
        </p:nvSpPr>
        <p:spPr>
          <a:xfrm>
            <a:off x="190499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B09F0D3-AAED-467D-A3D9-E31A33C57660}"/>
              </a:ext>
            </a:extLst>
          </p:cNvPr>
          <p:cNvSpPr/>
          <p:nvPr/>
        </p:nvSpPr>
        <p:spPr>
          <a:xfrm>
            <a:off x="754380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E6DF78-01DC-4208-A98B-E1EC54A66066}"/>
              </a:ext>
            </a:extLst>
          </p:cNvPr>
          <p:cNvSpPr/>
          <p:nvPr/>
        </p:nvSpPr>
        <p:spPr>
          <a:xfrm>
            <a:off x="754380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太阳中微子能谱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C886F81-C541-4C86-AB48-96FE7A73E0D8}"/>
              </a:ext>
            </a:extLst>
          </p:cNvPr>
          <p:cNvSpPr/>
          <p:nvPr/>
        </p:nvSpPr>
        <p:spPr>
          <a:xfrm>
            <a:off x="754380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7D54B1-874D-4E52-8D3A-A3FF96BA081D}"/>
              </a:ext>
            </a:extLst>
          </p:cNvPr>
          <p:cNvSpPr/>
          <p:nvPr/>
        </p:nvSpPr>
        <p:spPr>
          <a:xfrm>
            <a:off x="754380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太阳中微子反冲电子谱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4EC6785-A146-4873-BA2A-18DD1BC888F8}"/>
              </a:ext>
            </a:extLst>
          </p:cNvPr>
          <p:cNvSpPr/>
          <p:nvPr/>
        </p:nvSpPr>
        <p:spPr>
          <a:xfrm>
            <a:off x="754380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ADD7D9-534A-45BB-BBB3-7902E8BD4D2A}"/>
              </a:ext>
            </a:extLst>
          </p:cNvPr>
          <p:cNvSpPr/>
          <p:nvPr/>
        </p:nvSpPr>
        <p:spPr>
          <a:xfrm>
            <a:off x="5329766" y="4610747"/>
            <a:ext cx="1532467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探测器模拟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53625F8-0E0F-46D6-8811-DB702CE82010}"/>
              </a:ext>
            </a:extLst>
          </p:cNvPr>
          <p:cNvSpPr/>
          <p:nvPr/>
        </p:nvSpPr>
        <p:spPr>
          <a:xfrm>
            <a:off x="3115726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37801FC-B3C2-4A14-9E10-D838F44C9219}"/>
              </a:ext>
            </a:extLst>
          </p:cNvPr>
          <p:cNvSpPr/>
          <p:nvPr/>
        </p:nvSpPr>
        <p:spPr>
          <a:xfrm>
            <a:off x="3113612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0403CCFC-F32F-4DE5-AC72-EA3C15EF46A2}"/>
              </a:ext>
            </a:extLst>
          </p:cNvPr>
          <p:cNvSpPr/>
          <p:nvPr/>
        </p:nvSpPr>
        <p:spPr>
          <a:xfrm>
            <a:off x="3113612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F2FB680-4429-4C96-86EB-DB45A1B7534E}"/>
              </a:ext>
            </a:extLst>
          </p:cNvPr>
          <p:cNvSpPr/>
          <p:nvPr/>
        </p:nvSpPr>
        <p:spPr>
          <a:xfrm>
            <a:off x="3113611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3AC1B25-1127-4D84-BDA3-B119FB51501F}"/>
              </a:ext>
            </a:extLst>
          </p:cNvPr>
          <p:cNvSpPr/>
          <p:nvPr/>
        </p:nvSpPr>
        <p:spPr>
          <a:xfrm>
            <a:off x="8750309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6D20CF7-E12F-4DAC-90EB-FA90E186A670}"/>
              </a:ext>
            </a:extLst>
          </p:cNvPr>
          <p:cNvSpPr/>
          <p:nvPr/>
        </p:nvSpPr>
        <p:spPr>
          <a:xfrm>
            <a:off x="8748195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8D01B040-3EEC-4305-A6DF-8AD9AEE58125}"/>
              </a:ext>
            </a:extLst>
          </p:cNvPr>
          <p:cNvSpPr/>
          <p:nvPr/>
        </p:nvSpPr>
        <p:spPr>
          <a:xfrm>
            <a:off x="8748195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6B9FD723-61B0-4DA4-A230-EA606E88644C}"/>
              </a:ext>
            </a:extLst>
          </p:cNvPr>
          <p:cNvSpPr/>
          <p:nvPr/>
        </p:nvSpPr>
        <p:spPr>
          <a:xfrm>
            <a:off x="8748194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1873374-D2E3-4369-9A22-98853333F750}"/>
              </a:ext>
            </a:extLst>
          </p:cNvPr>
          <p:cNvSpPr/>
          <p:nvPr/>
        </p:nvSpPr>
        <p:spPr>
          <a:xfrm>
            <a:off x="7082366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CCB82B3-93AB-4CD4-B119-9551AD5675D9}"/>
              </a:ext>
            </a:extLst>
          </p:cNvPr>
          <p:cNvSpPr/>
          <p:nvPr/>
        </p:nvSpPr>
        <p:spPr>
          <a:xfrm rot="10800000">
            <a:off x="3581400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7BCE04B-1098-49B0-BD94-429DD15E6D69}"/>
              </a:ext>
            </a:extLst>
          </p:cNvPr>
          <p:cNvSpPr/>
          <p:nvPr/>
        </p:nvSpPr>
        <p:spPr>
          <a:xfrm>
            <a:off x="4724399" y="5729808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实验灵敏度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DCD0717C-DF47-4C24-BAAC-B04C02BA1B78}"/>
              </a:ext>
            </a:extLst>
          </p:cNvPr>
          <p:cNvSpPr/>
          <p:nvPr/>
        </p:nvSpPr>
        <p:spPr>
          <a:xfrm rot="10052107">
            <a:off x="7667507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EEA42C8-BD73-4FB4-924B-0671AFC7732E}"/>
              </a:ext>
            </a:extLst>
          </p:cNvPr>
          <p:cNvSpPr/>
          <p:nvPr/>
        </p:nvSpPr>
        <p:spPr>
          <a:xfrm rot="11547893" flipH="1">
            <a:off x="3448100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9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C75B-FBBA-463A-89D8-9D589D8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E1F00-1A4B-4E82-B29F-04D2A7D1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73F32-62A6-4EF5-B640-A1169C2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5C99-61D6-4959-A55C-D44CCB42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C9CB743-060D-47D1-A490-2AF0C472FCAB}"/>
              </a:ext>
            </a:extLst>
          </p:cNvPr>
          <p:cNvSpPr/>
          <p:nvPr/>
        </p:nvSpPr>
        <p:spPr>
          <a:xfrm>
            <a:off x="1904996" y="1739649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地球模型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82A3F0-0DFB-48EE-AA0A-806398D763B5}"/>
              </a:ext>
            </a:extLst>
          </p:cNvPr>
          <p:cNvSpPr/>
          <p:nvPr/>
        </p:nvSpPr>
        <p:spPr>
          <a:xfrm>
            <a:off x="1904996" y="2573080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地球中微子能谱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F39B0B-DF36-4C7E-919B-F42875498F0A}"/>
              </a:ext>
            </a:extLst>
          </p:cNvPr>
          <p:cNvSpPr/>
          <p:nvPr/>
        </p:nvSpPr>
        <p:spPr>
          <a:xfrm>
            <a:off x="190499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CE97CA-F1C0-4926-9B43-AA43049987B6}"/>
              </a:ext>
            </a:extLst>
          </p:cNvPr>
          <p:cNvSpPr/>
          <p:nvPr/>
        </p:nvSpPr>
        <p:spPr>
          <a:xfrm>
            <a:off x="190499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地球中微子反冲电子谱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3957CF3-A6BE-4C33-81C0-4815E8E8F058}"/>
              </a:ext>
            </a:extLst>
          </p:cNvPr>
          <p:cNvSpPr/>
          <p:nvPr/>
        </p:nvSpPr>
        <p:spPr>
          <a:xfrm>
            <a:off x="190499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B09F0D3-AAED-467D-A3D9-E31A33C57660}"/>
              </a:ext>
            </a:extLst>
          </p:cNvPr>
          <p:cNvSpPr/>
          <p:nvPr/>
        </p:nvSpPr>
        <p:spPr>
          <a:xfrm>
            <a:off x="7543806" y="1739649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E6DF78-01DC-4208-A98B-E1EC54A66066}"/>
              </a:ext>
            </a:extLst>
          </p:cNvPr>
          <p:cNvSpPr/>
          <p:nvPr/>
        </p:nvSpPr>
        <p:spPr>
          <a:xfrm>
            <a:off x="7543806" y="2573080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太阳中微子能谱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C886F81-C541-4C86-AB48-96FE7A73E0D8}"/>
              </a:ext>
            </a:extLst>
          </p:cNvPr>
          <p:cNvSpPr/>
          <p:nvPr/>
        </p:nvSpPr>
        <p:spPr>
          <a:xfrm>
            <a:off x="7543806" y="3406511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7D54B1-874D-4E52-8D3A-A3FF96BA081D}"/>
              </a:ext>
            </a:extLst>
          </p:cNvPr>
          <p:cNvSpPr/>
          <p:nvPr/>
        </p:nvSpPr>
        <p:spPr>
          <a:xfrm>
            <a:off x="754380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太阳中微子反冲电子谱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4EC6785-A146-4873-BA2A-18DD1BC888F8}"/>
              </a:ext>
            </a:extLst>
          </p:cNvPr>
          <p:cNvSpPr/>
          <p:nvPr/>
        </p:nvSpPr>
        <p:spPr>
          <a:xfrm>
            <a:off x="754380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ADD7D9-534A-45BB-BBB3-7902E8BD4D2A}"/>
              </a:ext>
            </a:extLst>
          </p:cNvPr>
          <p:cNvSpPr/>
          <p:nvPr/>
        </p:nvSpPr>
        <p:spPr>
          <a:xfrm>
            <a:off x="5329766" y="4610747"/>
            <a:ext cx="1532467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探测器模拟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53625F8-0E0F-46D6-8811-DB702CE82010}"/>
              </a:ext>
            </a:extLst>
          </p:cNvPr>
          <p:cNvSpPr/>
          <p:nvPr/>
        </p:nvSpPr>
        <p:spPr>
          <a:xfrm>
            <a:off x="3115726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37801FC-B3C2-4A14-9E10-D838F44C9219}"/>
              </a:ext>
            </a:extLst>
          </p:cNvPr>
          <p:cNvSpPr/>
          <p:nvPr/>
        </p:nvSpPr>
        <p:spPr>
          <a:xfrm>
            <a:off x="3113612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0403CCFC-F32F-4DE5-AC72-EA3C15EF46A2}"/>
              </a:ext>
            </a:extLst>
          </p:cNvPr>
          <p:cNvSpPr/>
          <p:nvPr/>
        </p:nvSpPr>
        <p:spPr>
          <a:xfrm>
            <a:off x="3113612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F2FB680-4429-4C96-86EB-DB45A1B7534E}"/>
              </a:ext>
            </a:extLst>
          </p:cNvPr>
          <p:cNvSpPr/>
          <p:nvPr/>
        </p:nvSpPr>
        <p:spPr>
          <a:xfrm>
            <a:off x="3113611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3AC1B25-1127-4D84-BDA3-B119FB51501F}"/>
              </a:ext>
            </a:extLst>
          </p:cNvPr>
          <p:cNvSpPr/>
          <p:nvPr/>
        </p:nvSpPr>
        <p:spPr>
          <a:xfrm>
            <a:off x="8750309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6D20CF7-E12F-4DAC-90EB-FA90E186A670}"/>
              </a:ext>
            </a:extLst>
          </p:cNvPr>
          <p:cNvSpPr/>
          <p:nvPr/>
        </p:nvSpPr>
        <p:spPr>
          <a:xfrm>
            <a:off x="8748195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8D01B040-3EEC-4305-A6DF-8AD9AEE58125}"/>
              </a:ext>
            </a:extLst>
          </p:cNvPr>
          <p:cNvSpPr/>
          <p:nvPr/>
        </p:nvSpPr>
        <p:spPr>
          <a:xfrm>
            <a:off x="8748195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6B9FD723-61B0-4DA4-A230-EA606E88644C}"/>
              </a:ext>
            </a:extLst>
          </p:cNvPr>
          <p:cNvSpPr/>
          <p:nvPr/>
        </p:nvSpPr>
        <p:spPr>
          <a:xfrm>
            <a:off x="8748194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1873374-D2E3-4369-9A22-98853333F750}"/>
              </a:ext>
            </a:extLst>
          </p:cNvPr>
          <p:cNvSpPr/>
          <p:nvPr/>
        </p:nvSpPr>
        <p:spPr>
          <a:xfrm>
            <a:off x="7082366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CCB82B3-93AB-4CD4-B119-9551AD5675D9}"/>
              </a:ext>
            </a:extLst>
          </p:cNvPr>
          <p:cNvSpPr/>
          <p:nvPr/>
        </p:nvSpPr>
        <p:spPr>
          <a:xfrm rot="10800000">
            <a:off x="3581400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7BCE04B-1098-49B0-BD94-429DD15E6D69}"/>
              </a:ext>
            </a:extLst>
          </p:cNvPr>
          <p:cNvSpPr/>
          <p:nvPr/>
        </p:nvSpPr>
        <p:spPr>
          <a:xfrm>
            <a:off x="4724399" y="5729808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实验灵敏度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DCD0717C-DF47-4C24-BAAC-B04C02BA1B78}"/>
              </a:ext>
            </a:extLst>
          </p:cNvPr>
          <p:cNvSpPr/>
          <p:nvPr/>
        </p:nvSpPr>
        <p:spPr>
          <a:xfrm rot="10052107">
            <a:off x="7667507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EEA42C8-BD73-4FB4-924B-0671AFC7732E}"/>
              </a:ext>
            </a:extLst>
          </p:cNvPr>
          <p:cNvSpPr/>
          <p:nvPr/>
        </p:nvSpPr>
        <p:spPr>
          <a:xfrm rot="11547893" flipH="1">
            <a:off x="3448100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9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A9298-CE42-4B74-BF5F-3CC4AD9D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地球与太阳模型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D62D2-B201-4878-938F-83C9470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69791-319A-4DDD-9E6C-0572CB15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F0A18-D32B-4AF3-9B87-3BCABEE9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21CF4-5873-4F6F-B6D0-0A475EA0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7" y="1570615"/>
            <a:ext cx="4791941" cy="26191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地球结构_360百科">
            <a:extLst>
              <a:ext uri="{FF2B5EF4-FFF2-40B4-BE49-F238E27FC236}">
                <a16:creationId xmlns:a16="http://schemas.microsoft.com/office/drawing/2014/main" id="{12E86961-FEFC-4847-9B82-D42C97C6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59" y="1487442"/>
            <a:ext cx="2979882" cy="27855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B8BDD43-FCED-4F89-91D5-4D0287FE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5891"/>
            <a:ext cx="10515600" cy="1531072"/>
          </a:xfrm>
        </p:spPr>
        <p:txBody>
          <a:bodyPr/>
          <a:lstStyle/>
          <a:p>
            <a:r>
              <a:rPr lang="zh-CN" altLang="en-US" dirty="0"/>
              <a:t>主要相关参数：</a:t>
            </a:r>
            <a:endParaRPr lang="en-US" altLang="zh-CN" dirty="0"/>
          </a:p>
          <a:p>
            <a:pPr lvl="1"/>
            <a:r>
              <a:rPr lang="zh-CN" altLang="en-US" dirty="0"/>
              <a:t>元素分布（通量、能谱相关）</a:t>
            </a:r>
            <a:endParaRPr lang="en-US" altLang="zh-CN" dirty="0"/>
          </a:p>
          <a:p>
            <a:pPr lvl="1"/>
            <a:r>
              <a:rPr lang="zh-CN" altLang="en-US" dirty="0"/>
              <a:t>密度分布（中微子振荡相关）</a:t>
            </a:r>
          </a:p>
        </p:txBody>
      </p:sp>
    </p:spTree>
    <p:extLst>
      <p:ext uri="{BB962C8B-B14F-4D97-AF65-F5344CB8AC3E}">
        <p14:creationId xmlns:p14="http://schemas.microsoft.com/office/powerpoint/2010/main" val="155097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C75B-FBBA-463A-89D8-9D589D8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E1F00-1A4B-4E82-B29F-04D2A7D1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73F32-62A6-4EF5-B640-A1169C2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5C99-61D6-4959-A55C-D44CCB42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C9CB743-060D-47D1-A490-2AF0C472FCAB}"/>
              </a:ext>
            </a:extLst>
          </p:cNvPr>
          <p:cNvSpPr/>
          <p:nvPr/>
        </p:nvSpPr>
        <p:spPr>
          <a:xfrm>
            <a:off x="190499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地球模型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A82A3F0-0DFB-48EE-AA0A-806398D763B5}"/>
              </a:ext>
            </a:extLst>
          </p:cNvPr>
          <p:cNvSpPr/>
          <p:nvPr/>
        </p:nvSpPr>
        <p:spPr>
          <a:xfrm>
            <a:off x="190499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地球中微子能谱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F39B0B-DF36-4C7E-919B-F42875498F0A}"/>
              </a:ext>
            </a:extLst>
          </p:cNvPr>
          <p:cNvSpPr/>
          <p:nvPr/>
        </p:nvSpPr>
        <p:spPr>
          <a:xfrm>
            <a:off x="1904996" y="3406511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ACE97CA-F1C0-4926-9B43-AA43049987B6}"/>
              </a:ext>
            </a:extLst>
          </p:cNvPr>
          <p:cNvSpPr/>
          <p:nvPr/>
        </p:nvSpPr>
        <p:spPr>
          <a:xfrm>
            <a:off x="190499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地球中微子反冲电子谱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3957CF3-A6BE-4C33-81C0-4815E8E8F058}"/>
              </a:ext>
            </a:extLst>
          </p:cNvPr>
          <p:cNvSpPr/>
          <p:nvPr/>
        </p:nvSpPr>
        <p:spPr>
          <a:xfrm>
            <a:off x="190499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B09F0D3-AAED-467D-A3D9-E31A33C57660}"/>
              </a:ext>
            </a:extLst>
          </p:cNvPr>
          <p:cNvSpPr/>
          <p:nvPr/>
        </p:nvSpPr>
        <p:spPr>
          <a:xfrm>
            <a:off x="7543806" y="173964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太阳模型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E6DF78-01DC-4208-A98B-E1EC54A66066}"/>
              </a:ext>
            </a:extLst>
          </p:cNvPr>
          <p:cNvSpPr/>
          <p:nvPr/>
        </p:nvSpPr>
        <p:spPr>
          <a:xfrm>
            <a:off x="7543806" y="2573080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太阳中微子能谱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C886F81-C541-4C86-AB48-96FE7A73E0D8}"/>
              </a:ext>
            </a:extLst>
          </p:cNvPr>
          <p:cNvSpPr/>
          <p:nvPr/>
        </p:nvSpPr>
        <p:spPr>
          <a:xfrm>
            <a:off x="7543806" y="3406511"/>
            <a:ext cx="2743200" cy="365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中微子振荡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7D54B1-874D-4E52-8D3A-A3FF96BA081D}"/>
              </a:ext>
            </a:extLst>
          </p:cNvPr>
          <p:cNvSpPr/>
          <p:nvPr/>
        </p:nvSpPr>
        <p:spPr>
          <a:xfrm>
            <a:off x="7543806" y="4239942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太阳中微子反冲电子谱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4EC6785-A146-4873-BA2A-18DD1BC888F8}"/>
              </a:ext>
            </a:extLst>
          </p:cNvPr>
          <p:cNvSpPr/>
          <p:nvPr/>
        </p:nvSpPr>
        <p:spPr>
          <a:xfrm>
            <a:off x="7543806" y="5073373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6ADD7D9-534A-45BB-BBB3-7902E8BD4D2A}"/>
              </a:ext>
            </a:extLst>
          </p:cNvPr>
          <p:cNvSpPr/>
          <p:nvPr/>
        </p:nvSpPr>
        <p:spPr>
          <a:xfrm>
            <a:off x="5329766" y="4610747"/>
            <a:ext cx="1532467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探测器模拟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53625F8-0E0F-46D6-8811-DB702CE82010}"/>
              </a:ext>
            </a:extLst>
          </p:cNvPr>
          <p:cNvSpPr/>
          <p:nvPr/>
        </p:nvSpPr>
        <p:spPr>
          <a:xfrm>
            <a:off x="3115726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37801FC-B3C2-4A14-9E10-D838F44C9219}"/>
              </a:ext>
            </a:extLst>
          </p:cNvPr>
          <p:cNvSpPr/>
          <p:nvPr/>
        </p:nvSpPr>
        <p:spPr>
          <a:xfrm>
            <a:off x="3113612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0403CCFC-F32F-4DE5-AC72-EA3C15EF46A2}"/>
              </a:ext>
            </a:extLst>
          </p:cNvPr>
          <p:cNvSpPr/>
          <p:nvPr/>
        </p:nvSpPr>
        <p:spPr>
          <a:xfrm>
            <a:off x="3113612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BF2FB680-4429-4C96-86EB-DB45A1B7534E}"/>
              </a:ext>
            </a:extLst>
          </p:cNvPr>
          <p:cNvSpPr/>
          <p:nvPr/>
        </p:nvSpPr>
        <p:spPr>
          <a:xfrm>
            <a:off x="3113611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3AC1B25-1127-4D84-BDA3-B119FB51501F}"/>
              </a:ext>
            </a:extLst>
          </p:cNvPr>
          <p:cNvSpPr/>
          <p:nvPr/>
        </p:nvSpPr>
        <p:spPr>
          <a:xfrm>
            <a:off x="8750309" y="2165744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6D20CF7-E12F-4DAC-90EB-FA90E186A670}"/>
              </a:ext>
            </a:extLst>
          </p:cNvPr>
          <p:cNvSpPr/>
          <p:nvPr/>
        </p:nvSpPr>
        <p:spPr>
          <a:xfrm>
            <a:off x="8748195" y="3016905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8D01B040-3EEC-4305-A6DF-8AD9AEE58125}"/>
              </a:ext>
            </a:extLst>
          </p:cNvPr>
          <p:cNvSpPr/>
          <p:nvPr/>
        </p:nvSpPr>
        <p:spPr>
          <a:xfrm>
            <a:off x="8748195" y="3832606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6B9FD723-61B0-4DA4-A230-EA606E88644C}"/>
              </a:ext>
            </a:extLst>
          </p:cNvPr>
          <p:cNvSpPr/>
          <p:nvPr/>
        </p:nvSpPr>
        <p:spPr>
          <a:xfrm>
            <a:off x="8748194" y="4666037"/>
            <a:ext cx="325967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1873374-D2E3-4369-9A22-98853333F750}"/>
              </a:ext>
            </a:extLst>
          </p:cNvPr>
          <p:cNvSpPr/>
          <p:nvPr/>
        </p:nvSpPr>
        <p:spPr>
          <a:xfrm>
            <a:off x="7082366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CCB82B3-93AB-4CD4-B119-9551AD5675D9}"/>
              </a:ext>
            </a:extLst>
          </p:cNvPr>
          <p:cNvSpPr/>
          <p:nvPr/>
        </p:nvSpPr>
        <p:spPr>
          <a:xfrm rot="10800000">
            <a:off x="3581400" y="4741450"/>
            <a:ext cx="1532467" cy="19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7BCE04B-1098-49B0-BD94-429DD15E6D69}"/>
              </a:ext>
            </a:extLst>
          </p:cNvPr>
          <p:cNvSpPr/>
          <p:nvPr/>
        </p:nvSpPr>
        <p:spPr>
          <a:xfrm>
            <a:off x="4724399" y="5729808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实验灵敏度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DCD0717C-DF47-4C24-BAAC-B04C02BA1B78}"/>
              </a:ext>
            </a:extLst>
          </p:cNvPr>
          <p:cNvSpPr/>
          <p:nvPr/>
        </p:nvSpPr>
        <p:spPr>
          <a:xfrm rot="10052107">
            <a:off x="7667507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EEA42C8-BD73-4FB4-924B-0671AFC7732E}"/>
              </a:ext>
            </a:extLst>
          </p:cNvPr>
          <p:cNvSpPr/>
          <p:nvPr/>
        </p:nvSpPr>
        <p:spPr>
          <a:xfrm rot="11547893" flipH="1">
            <a:off x="3448100" y="5621232"/>
            <a:ext cx="1076391" cy="157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2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6B71B-3494-426D-ADA8-ED87554A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中微子振荡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F38C4-90E7-4803-AA39-4D4CF26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2025/5/12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A760D-AE49-4199-B8AC-FDB9480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CDAF7-399B-47E7-8577-40F178A6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158D52-96E9-46D5-8B26-0855F4D75935}"/>
              </a:ext>
            </a:extLst>
          </p:cNvPr>
          <p:cNvSpPr/>
          <p:nvPr/>
        </p:nvSpPr>
        <p:spPr>
          <a:xfrm>
            <a:off x="1380066" y="2023533"/>
            <a:ext cx="2658534" cy="26585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685AB99-AF93-4EFB-AC17-83B43B91B657}"/>
              </a:ext>
            </a:extLst>
          </p:cNvPr>
          <p:cNvSpPr/>
          <p:nvPr/>
        </p:nvSpPr>
        <p:spPr>
          <a:xfrm>
            <a:off x="1744032" y="2387499"/>
            <a:ext cx="1930601" cy="1930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3A33D22-E24C-4B13-93A3-B23F1B3E0FC6}"/>
              </a:ext>
            </a:extLst>
          </p:cNvPr>
          <p:cNvSpPr/>
          <p:nvPr/>
        </p:nvSpPr>
        <p:spPr>
          <a:xfrm>
            <a:off x="6648554" y="3611282"/>
            <a:ext cx="1955800" cy="196285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9998C0-252D-4A2D-BAF7-876E4B342AFF}"/>
              </a:ext>
            </a:extLst>
          </p:cNvPr>
          <p:cNvSpPr/>
          <p:nvPr/>
        </p:nvSpPr>
        <p:spPr>
          <a:xfrm>
            <a:off x="6916312" y="3880006"/>
            <a:ext cx="1420283" cy="1425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CCA049-6B4A-4373-9EB3-249FD172F0E2}"/>
              </a:ext>
            </a:extLst>
          </p:cNvPr>
          <p:cNvSpPr/>
          <p:nvPr/>
        </p:nvSpPr>
        <p:spPr>
          <a:xfrm>
            <a:off x="8442230" y="3934642"/>
            <a:ext cx="267758" cy="355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5973E9D-245C-4211-BCBE-3940B37B87E5}"/>
              </a:ext>
            </a:extLst>
          </p:cNvPr>
          <p:cNvCxnSpPr>
            <a:cxnSpLocks/>
          </p:cNvCxnSpPr>
          <p:nvPr/>
        </p:nvCxnSpPr>
        <p:spPr>
          <a:xfrm>
            <a:off x="3260436" y="3000234"/>
            <a:ext cx="5315673" cy="11250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564054-6811-480A-98E0-7BDB5C821B95}"/>
              </a:ext>
            </a:extLst>
          </p:cNvPr>
          <p:cNvCxnSpPr>
            <a:cxnSpLocks/>
          </p:cNvCxnSpPr>
          <p:nvPr/>
        </p:nvCxnSpPr>
        <p:spPr>
          <a:xfrm flipV="1">
            <a:off x="7379855" y="4119180"/>
            <a:ext cx="1196254" cy="7822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2A5F3D3-D20F-4733-A97B-61F4EB0F258E}"/>
              </a:ext>
            </a:extLst>
          </p:cNvPr>
          <p:cNvSpPr txBox="1"/>
          <p:nvPr/>
        </p:nvSpPr>
        <p:spPr>
          <a:xfrm>
            <a:off x="2072909" y="4775774"/>
            <a:ext cx="127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太阳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13506A-5CF2-41C1-9FBB-B9980977EF8A}"/>
              </a:ext>
            </a:extLst>
          </p:cNvPr>
          <p:cNvSpPr txBox="1"/>
          <p:nvPr/>
        </p:nvSpPr>
        <p:spPr>
          <a:xfrm>
            <a:off x="6990030" y="5601230"/>
            <a:ext cx="127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地球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D42ACE-D303-411C-AE8C-10E9AF75FFF4}"/>
              </a:ext>
            </a:extLst>
          </p:cNvPr>
          <p:cNvSpPr txBox="1"/>
          <p:nvPr/>
        </p:nvSpPr>
        <p:spPr>
          <a:xfrm>
            <a:off x="8564265" y="3917536"/>
            <a:ext cx="127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探测器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97B0CD-6F22-4AB3-840E-76BB85D330CC}"/>
              </a:ext>
            </a:extLst>
          </p:cNvPr>
          <p:cNvSpPr txBox="1"/>
          <p:nvPr/>
        </p:nvSpPr>
        <p:spPr>
          <a:xfrm>
            <a:off x="3142859" y="1847965"/>
            <a:ext cx="158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物质中振荡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F46562-7EE6-48A8-B8E4-0BCDF25ABBD9}"/>
              </a:ext>
            </a:extLst>
          </p:cNvPr>
          <p:cNvSpPr txBox="1"/>
          <p:nvPr/>
        </p:nvSpPr>
        <p:spPr>
          <a:xfrm>
            <a:off x="4818996" y="2472902"/>
            <a:ext cx="158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真空中振荡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1AE83F-22D1-49B7-B51B-D16C968427AB}"/>
              </a:ext>
            </a:extLst>
          </p:cNvPr>
          <p:cNvSpPr txBox="1"/>
          <p:nvPr/>
        </p:nvSpPr>
        <p:spPr>
          <a:xfrm>
            <a:off x="7148109" y="2984845"/>
            <a:ext cx="158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物质中振荡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2A0597-C328-43B8-9DF6-A587D13D2972}"/>
              </a:ext>
            </a:extLst>
          </p:cNvPr>
          <p:cNvSpPr txBox="1"/>
          <p:nvPr/>
        </p:nvSpPr>
        <p:spPr>
          <a:xfrm>
            <a:off x="8451660" y="4940699"/>
            <a:ext cx="158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物质中振荡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F06FA4D-914A-4DDB-A353-8A7D64000248}"/>
              </a:ext>
            </a:extLst>
          </p:cNvPr>
          <p:cNvCxnSpPr>
            <a:stCxn id="25" idx="2"/>
          </p:cNvCxnSpPr>
          <p:nvPr/>
        </p:nvCxnSpPr>
        <p:spPr>
          <a:xfrm flipH="1">
            <a:off x="3749771" y="2217297"/>
            <a:ext cx="187743" cy="85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1549C47-DA80-447F-AE49-0F04A08F2C20}"/>
              </a:ext>
            </a:extLst>
          </p:cNvPr>
          <p:cNvCxnSpPr>
            <a:cxnSpLocks/>
          </p:cNvCxnSpPr>
          <p:nvPr/>
        </p:nvCxnSpPr>
        <p:spPr>
          <a:xfrm flipH="1">
            <a:off x="5537833" y="2870344"/>
            <a:ext cx="111043" cy="58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6BCD55-7DBC-43D1-ACAC-3B7EE6412044}"/>
              </a:ext>
            </a:extLst>
          </p:cNvPr>
          <p:cNvCxnSpPr>
            <a:cxnSpLocks/>
          </p:cNvCxnSpPr>
          <p:nvPr/>
        </p:nvCxnSpPr>
        <p:spPr>
          <a:xfrm flipH="1">
            <a:off x="7825863" y="3338787"/>
            <a:ext cx="111043" cy="58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B3EEDB5-58A9-4096-B1A2-8F6853CED8A9}"/>
              </a:ext>
            </a:extLst>
          </p:cNvPr>
          <p:cNvCxnSpPr>
            <a:cxnSpLocks/>
          </p:cNvCxnSpPr>
          <p:nvPr/>
        </p:nvCxnSpPr>
        <p:spPr>
          <a:xfrm flipH="1" flipV="1">
            <a:off x="7977982" y="4676594"/>
            <a:ext cx="732006" cy="28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ADFC30D-6832-41DE-8FBD-1D66463D54A1}"/>
                  </a:ext>
                </a:extLst>
              </p:cNvPr>
              <p:cNvSpPr txBox="1"/>
              <p:nvPr/>
            </p:nvSpPr>
            <p:spPr>
              <a:xfrm>
                <a:off x="7215996" y="4541518"/>
                <a:ext cx="271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ADFC30D-6832-41DE-8FBD-1D66463D5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96" y="4541518"/>
                <a:ext cx="271228" cy="276999"/>
              </a:xfrm>
              <a:prstGeom prst="rect">
                <a:avLst/>
              </a:prstGeom>
              <a:blipFill>
                <a:blip r:embed="rId2"/>
                <a:stretch>
                  <a:fillRect l="-11364" r="-6363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02ED9A5-CC29-4629-B2A4-D63C90478F93}"/>
                  </a:ext>
                </a:extLst>
              </p:cNvPr>
              <p:cNvSpPr txBox="1"/>
              <p:nvPr/>
            </p:nvSpPr>
            <p:spPr>
              <a:xfrm>
                <a:off x="3104844" y="2978543"/>
                <a:ext cx="271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02ED9A5-CC29-4629-B2A4-D63C90478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44" y="2978543"/>
                <a:ext cx="271228" cy="276999"/>
              </a:xfrm>
              <a:prstGeom prst="rect">
                <a:avLst/>
              </a:prstGeom>
              <a:blipFill>
                <a:blip r:embed="rId3"/>
                <a:stretch>
                  <a:fillRect l="-1111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EBB5AD9-B546-441B-9A50-BAE0D34958D1}"/>
                  </a:ext>
                </a:extLst>
              </p:cNvPr>
              <p:cNvSpPr txBox="1"/>
              <p:nvPr/>
            </p:nvSpPr>
            <p:spPr>
              <a:xfrm>
                <a:off x="8143863" y="3769291"/>
                <a:ext cx="278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EBB5AD9-B546-441B-9A50-BAE0D3495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63" y="3769291"/>
                <a:ext cx="278666" cy="276999"/>
              </a:xfrm>
              <a:prstGeom prst="rect">
                <a:avLst/>
              </a:prstGeom>
              <a:blipFill>
                <a:blip r:embed="rId4"/>
                <a:stretch>
                  <a:fillRect l="-1087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5548BA3-B64E-454B-8A13-F98A15DDF125}"/>
                  </a:ext>
                </a:extLst>
              </p:cNvPr>
              <p:cNvSpPr txBox="1"/>
              <p:nvPr/>
            </p:nvSpPr>
            <p:spPr>
              <a:xfrm>
                <a:off x="8243948" y="4277189"/>
                <a:ext cx="278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5548BA3-B64E-454B-8A13-F98A15DDF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48" y="4277189"/>
                <a:ext cx="278666" cy="276999"/>
              </a:xfrm>
              <a:prstGeom prst="rect">
                <a:avLst/>
              </a:prstGeom>
              <a:blipFill>
                <a:blip r:embed="rId5"/>
                <a:stretch>
                  <a:fillRect l="-10870" r="-6304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22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port">
      <a:majorFont>
        <a:latin typeface="Times New Roman"/>
        <a:ea typeface="STZhongsong"/>
        <a:cs typeface=""/>
      </a:majorFont>
      <a:minorFont>
        <a:latin typeface="Times New Roman"/>
        <a:ea typeface="STZhongso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port.potx" id="{3F2525C9-4283-4D9E-A7EA-266C8F97F0F2}" vid="{0F890F0B-5FAD-4F47-A9ED-A814EE830BC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186</TotalTime>
  <Words>514</Words>
  <Application>Microsoft Macintosh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Arial</vt:lpstr>
      <vt:lpstr>Cambria Math</vt:lpstr>
      <vt:lpstr>Times New Roman</vt:lpstr>
      <vt:lpstr>Office 主题​​</vt:lpstr>
      <vt:lpstr>利用方向-能量重建探测 K-40 地球中微子 </vt:lpstr>
      <vt:lpstr>研究背景及意义</vt:lpstr>
      <vt:lpstr>K-40中微子特点</vt:lpstr>
      <vt:lpstr>研究方法</vt:lpstr>
      <vt:lpstr>基本思路</vt:lpstr>
      <vt:lpstr>基本思路</vt:lpstr>
      <vt:lpstr>地球与太阳模型</vt:lpstr>
      <vt:lpstr>基本思路</vt:lpstr>
      <vt:lpstr>中微子振荡</vt:lpstr>
      <vt:lpstr>基本思路</vt:lpstr>
      <vt:lpstr>中微子-电子弹性散射</vt:lpstr>
      <vt:lpstr>基本思路</vt:lpstr>
      <vt:lpstr>探测器响应</vt:lpstr>
      <vt:lpstr>基本思路</vt:lpstr>
      <vt:lpstr>灵敏度计算</vt:lpstr>
      <vt:lpstr>谢谢大家， 欢迎批评指正！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</dc:creator>
  <cp:lastModifiedBy>Haozhe Sun</cp:lastModifiedBy>
  <cp:revision>268</cp:revision>
  <dcterms:created xsi:type="dcterms:W3CDTF">2025-05-11T05:52:04Z</dcterms:created>
  <dcterms:modified xsi:type="dcterms:W3CDTF">2025-05-19T09:01:48Z</dcterms:modified>
</cp:coreProperties>
</file>