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77" r:id="rId6"/>
    <p:sldId id="280" r:id="rId7"/>
    <p:sldId id="281" r:id="rId8"/>
    <p:sldId id="278" r:id="rId9"/>
    <p:sldId id="283" r:id="rId10"/>
    <p:sldId id="284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9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50BD7-1E30-4525-B9B7-E15FEF777A1E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D760C-F5DA-4E8A-A208-31B98F22D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87D43-F566-4232-8D8C-1F1797D9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643225-96B5-474E-B62D-B0E34F616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FE3CF-3848-420F-A532-504285D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3583-EACE-4893-B252-7FDF61A2A620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40563-1C1E-4056-8782-CF95E811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AF564-7EA7-4C61-9157-809B5EAE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5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4ED3-361E-411E-A084-46F429CA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0AF20-E5E9-4D99-99F2-ED15D2E5D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992F6-81E6-4601-81BC-6EF4483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F536-1694-42F4-AB69-FDD0BFD7F61F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C8308-597F-4489-93A4-5104274F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BCF48-3743-4F77-A501-E8B6E39C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0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382E2-D931-444B-B615-7A6171B94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AA6632-7936-4822-9B5F-7507D4ACF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B85C3-5D1D-4C50-97AF-EA7D64B5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60F-6E2D-43DC-B185-127B5314AD1F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B5508-6539-48AA-8908-C76509D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E8DD0-919C-4A72-8BA3-E2CF117E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BE033-1FF7-4F4E-86E5-D671F89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1C22B-7767-47F7-98BC-58A0E897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1CFE1-9158-4639-8DEF-E76A6AEC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9268E-94A2-44BF-B311-70642248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0C447-F35D-441B-B793-09D1F794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4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0A8C-AB04-4437-968F-921A6355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F18EA-3587-4A9B-B250-05E676EF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19683-0A69-4E5B-9DF6-5F205593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CB5A-7B06-47E3-B4FE-5CEBF9466267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BEA02-1F95-4101-A500-3CEB692A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F2D70-EF67-41E2-9C36-2C85DBA6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6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FDD41-DDE0-4A86-99BB-280647D5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105E1-3B8D-4704-B313-233E299DE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A58E70-67A6-414E-92E3-95EBA856E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379F4-51CF-4DAB-91D0-202A729F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D4BD-434A-4FD3-81DB-6F1D12848025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16153-0CC6-49EC-8D6E-2E69511B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648D6-484B-4EB9-BC44-3BAD0EA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2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72FA6-2896-4761-BC82-D60F0A0F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37078-3290-4CD8-B3A1-48EA4664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B4FEC-5D62-4F2A-BE16-9DADC6FC9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D514CD-70BF-450E-AA27-C08F1EE2B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E9C172-3850-4620-A8B1-B6CA3C75E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91B5C-15E2-4B95-8DAE-E531FAE5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6689-2789-4351-BB6D-6593C9524F5D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C3A48F-4186-441A-9420-CA067819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74A3B8-DDB1-43BC-931E-177EA178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5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7F96-D4AD-49BD-AEC0-26458B0B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A16B42-6878-42F0-99E6-0BE3B8E7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11CF-BB3B-4786-8118-3FCB5694E627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2409B-AAD6-4D10-AA4B-0CC300AA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8BAD6-F4FE-4176-8DF6-D09224CB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88596-A5D0-4882-B4C3-B913DDC5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5E4-B22B-496A-BCAE-BD34F5AF587D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70A1F2-E44D-4FBD-8735-0FF4E674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CD08A0-99C6-4A5D-B28C-45B98571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A780B-88A9-46E0-8BFD-C18BF114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9F57F-B80F-43C1-BF32-FCF50BF5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00BC4E-6D63-4197-8C03-058628FA7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56AFB-7FAC-4FF1-B6A5-6DF0227A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3C36-EEA1-454F-A962-FDBFCB290BF4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BEB7E-6BCA-44E1-A1C0-0A157EE3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6E035-56D7-4035-AA24-AAF9F32C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93789-86C7-4BEF-815A-AF9D316B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2A4A4D-82E0-47D2-9005-78A5E7ED7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2BCEA0-934D-4E1C-8A3F-6539F497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A8F3B-7646-49C3-A802-69532D3F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EC7F-4A44-41E2-AAA1-E5882696FCB7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8E304-EDD0-490D-83F5-69A722DE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E9AA3-C97C-4AD1-9CCC-BCBF63E8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7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D200B2-83D1-41C1-997F-D4367AE8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4F0F9-FD2D-4CFC-A097-142DC050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AF510-7628-4F6A-8E78-A9826BED5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5D29-36D2-472E-A902-D0248B6CDA89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F1600-400D-44DE-BD5D-9E04AAD91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4E7E2-F945-49A3-A9C9-A0CF04564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3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30EC6-0418-4127-950B-B0570AD36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利用方向</a:t>
            </a:r>
            <a:r>
              <a:rPr lang="en-US" altLang="zh-CN" sz="5400" dirty="0"/>
              <a:t>-</a:t>
            </a:r>
            <a:r>
              <a:rPr lang="zh-CN" altLang="en-US" sz="5400" dirty="0"/>
              <a:t>能量重建探测</a:t>
            </a:r>
            <a:br>
              <a:rPr lang="en-US" altLang="zh-CN" sz="5400" dirty="0"/>
            </a:br>
            <a:r>
              <a:rPr lang="en-US" altLang="zh-CN" sz="5400" dirty="0"/>
              <a:t>K-40 </a:t>
            </a:r>
            <a:r>
              <a:rPr lang="zh-CN" altLang="en-US" sz="5400" dirty="0"/>
              <a:t>地球中微子</a:t>
            </a:r>
            <a:r>
              <a:rPr lang="en-US" altLang="zh-CN" sz="5400" dirty="0"/>
              <a:t> 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05E44-9AB5-40D3-9086-5D113BF00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孙昊哲</a:t>
            </a:r>
            <a:endParaRPr lang="en-US" altLang="zh-CN" dirty="0"/>
          </a:p>
          <a:p>
            <a:r>
              <a:rPr lang="zh-CN" altLang="en-US" dirty="0"/>
              <a:t>清华大学工程物理系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40BB1-D89D-4108-A05D-073A8C7D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456-600D-426E-92E2-4F13A6E3D8FE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0766D-C652-4283-AD2D-FBFF0E3C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21873-7DE8-47FF-909E-968FCC1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3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C82A-2EA2-BB4E-AA1D-60EFC1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中微子通量计算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44B34-6B0B-C043-8CE5-BC8A9C51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3935-A014-0342-8C18-A4283D3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00861-7734-934E-B37E-042889F1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C3730613-32C0-3547-94AD-F56F5ABE3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22072"/>
              </p:ext>
            </p:extLst>
          </p:nvPr>
        </p:nvGraphicFramePr>
        <p:xfrm>
          <a:off x="838200" y="3937524"/>
          <a:ext cx="6990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65">
                  <a:extLst>
                    <a:ext uri="{9D8B030D-6E8A-4147-A177-3AD203B41FA5}">
                      <a16:colId xmlns:a16="http://schemas.microsoft.com/office/drawing/2014/main" val="1254923380"/>
                    </a:ext>
                  </a:extLst>
                </a:gridCol>
                <a:gridCol w="1747565">
                  <a:extLst>
                    <a:ext uri="{9D8B030D-6E8A-4147-A177-3AD203B41FA5}">
                      <a16:colId xmlns:a16="http://schemas.microsoft.com/office/drawing/2014/main" val="4060709138"/>
                    </a:ext>
                  </a:extLst>
                </a:gridCol>
                <a:gridCol w="1747565">
                  <a:extLst>
                    <a:ext uri="{9D8B030D-6E8A-4147-A177-3AD203B41FA5}">
                      <a16:colId xmlns:a16="http://schemas.microsoft.com/office/drawing/2014/main" val="4208851990"/>
                    </a:ext>
                  </a:extLst>
                </a:gridCol>
                <a:gridCol w="1747565">
                  <a:extLst>
                    <a:ext uri="{9D8B030D-6E8A-4147-A177-3AD203B41FA5}">
                      <a16:colId xmlns:a16="http://schemas.microsoft.com/office/drawing/2014/main" val="152924741"/>
                    </a:ext>
                  </a:extLst>
                </a:gridCol>
              </a:tblGrid>
              <a:tr h="28225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Curst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Mantle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34357"/>
                  </a:ext>
                </a:extLst>
              </a:tr>
              <a:tr h="282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Th232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7.06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53268"/>
                  </a:ext>
                </a:extLst>
              </a:tr>
              <a:tr h="282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U238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26.21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66170"/>
                  </a:ext>
                </a:extLst>
              </a:tr>
              <a:tr h="282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33.27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45.70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9533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2F21584-11AB-C04B-8F1E-C5F9A20AD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8" y="1989042"/>
            <a:ext cx="6903830" cy="18330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5CED45-FF72-D241-A901-7A5918A1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实验室位置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近点计算精度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19975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BF0F-0D59-1641-B4E7-B600BDB5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3754-9F9D-8F48-BE20-990A1632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对照数据结果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IBD</a:t>
            </a:r>
            <a:r>
              <a:rPr kumimoji="1" lang="zh-CN" altLang="en-US" dirty="0"/>
              <a:t> </a:t>
            </a:r>
            <a:r>
              <a:rPr kumimoji="1" lang="en-US" altLang="zh-CN" dirty="0"/>
              <a:t>TNU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振荡周期</a:t>
            </a:r>
            <a:r>
              <a:rPr kumimoji="1" lang="en-US" altLang="zh-CN" dirty="0"/>
              <a:t>~10km@1MeV</a:t>
            </a:r>
            <a:r>
              <a:rPr kumimoji="1" lang="zh-CN" altLang="en-US" dirty="0"/>
              <a:t>，格点长度</a:t>
            </a:r>
            <a:r>
              <a:rPr kumimoji="1" lang="en-US" altLang="zh-CN" dirty="0"/>
              <a:t>~20km</a:t>
            </a:r>
            <a:r>
              <a:rPr kumimoji="1" lang="zh-CN" altLang="en-US" dirty="0"/>
              <a:t>，近点需精细计算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用电子散射截面计算散射电子能谱</a:t>
            </a:r>
            <a:endParaRPr kumimoji="1"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48F1-36CE-3F45-A583-1DDA5361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2025/5/21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79EB-EB53-5A40-8C05-6CF56BA8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D503-A30C-3948-9591-E490AF80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5C38C-19AE-7F4F-80F6-CF3595E67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49" y="3816465"/>
            <a:ext cx="7423702" cy="8952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4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AEF5-A057-6844-91DE-B6EA8253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地球中微子通量计算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1FB7B-A6BB-714C-8F28-292EB92FF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2025.05.21</a:t>
            </a:r>
            <a:endParaRPr kumimoji="1"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C38F-71C6-1242-952A-B65B20EA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CB5A-7B06-47E3-B4FE-5CEBF9466267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BB59-0953-3444-9F97-5AC1041D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FBAB-F37F-764C-AA14-600830BE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9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04F3-E696-BA43-B9E0-5F09F67C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地球中微子通量计算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0A7C-E57E-BB4E-83DA-5659A2FA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K40 Th232 U238</a:t>
            </a:r>
            <a:r>
              <a:rPr kumimoji="1" lang="zh-CN" altLang="en-US" dirty="0"/>
              <a:t>衰变中微子能谱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地球模型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地球中微子通量计算</a:t>
            </a:r>
            <a:endParaRPr kumimoji="1"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45B41-9924-9C43-BD60-D1239FB2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B740-A1C9-774C-B892-B792BB52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5D2F-14FD-C04F-B076-19EF8F0C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5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5ACD-19A3-D741-A70E-F6CA645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K40 Th232 U238</a:t>
            </a:r>
            <a:r>
              <a:rPr kumimoji="1" lang="zh-CN" altLang="en-US" dirty="0"/>
              <a:t>衰变中微子能谱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9FCF-F997-E249-BD13-3CF9C4D3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9D6C-7FE3-5D40-A3A3-47736602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44DC-E6BA-CF4D-8875-67D6C721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D60943-B7A8-314B-B36F-1AACB8EDF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91" y="1579619"/>
            <a:ext cx="3707436" cy="2398929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63DC27B-DAFC-7B4C-9B54-77536CFF5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36" y="1457508"/>
            <a:ext cx="3897527" cy="2643150"/>
          </a:xfrm>
        </p:spPr>
      </p:pic>
      <p:sp>
        <p:nvSpPr>
          <p:cNvPr id="15" name="文本框 11">
            <a:extLst>
              <a:ext uri="{FF2B5EF4-FFF2-40B4-BE49-F238E27FC236}">
                <a16:creationId xmlns:a16="http://schemas.microsoft.com/office/drawing/2014/main" id="{D7B62798-26A8-7C4E-A8EB-F103CCF5CDE4}"/>
              </a:ext>
            </a:extLst>
          </p:cNvPr>
          <p:cNvSpPr txBox="1"/>
          <p:nvPr/>
        </p:nvSpPr>
        <p:spPr>
          <a:xfrm>
            <a:off x="9334863" y="24097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KamLAND</a:t>
            </a:r>
            <a:endParaRPr lang="zh-CN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258C7B-08EF-4D46-9417-D8BA4ECB0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36" y="3871839"/>
            <a:ext cx="3707436" cy="2643419"/>
          </a:xfrm>
          <a:prstGeom prst="rect">
            <a:avLst/>
          </a:prstGeom>
        </p:spPr>
      </p:pic>
      <p:sp>
        <p:nvSpPr>
          <p:cNvPr id="20" name="文本框 11">
            <a:extLst>
              <a:ext uri="{FF2B5EF4-FFF2-40B4-BE49-F238E27FC236}">
                <a16:creationId xmlns:a16="http://schemas.microsoft.com/office/drawing/2014/main" id="{F43C953E-1D0E-A445-BEC8-21838A440681}"/>
              </a:ext>
            </a:extLst>
          </p:cNvPr>
          <p:cNvSpPr txBox="1"/>
          <p:nvPr/>
        </p:nvSpPr>
        <p:spPr>
          <a:xfrm>
            <a:off x="9407836" y="50029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Borexino</a:t>
            </a:r>
            <a:endParaRPr lang="zh-CN" altLang="en-US" dirty="0"/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0CC6F0D6-37DB-2345-A7CF-C73B7A83CE5D}"/>
              </a:ext>
            </a:extLst>
          </p:cNvPr>
          <p:cNvSpPr txBox="1"/>
          <p:nvPr/>
        </p:nvSpPr>
        <p:spPr>
          <a:xfrm>
            <a:off x="-381237" y="186555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红色：</a:t>
            </a:r>
            <a:r>
              <a:rPr lang="en-US" altLang="zh-CN" dirty="0">
                <a:solidFill>
                  <a:srgbClr val="FF0000"/>
                </a:solidFill>
              </a:rPr>
              <a:t>U238</a:t>
            </a:r>
          </a:p>
          <a:p>
            <a:pPr algn="ctr"/>
            <a:r>
              <a:rPr lang="zh-CN" altLang="en-US" dirty="0">
                <a:solidFill>
                  <a:srgbClr val="0070C0"/>
                </a:solidFill>
              </a:rPr>
              <a:t>绿色：</a:t>
            </a:r>
            <a:r>
              <a:rPr lang="en-US" altLang="zh-CN" dirty="0">
                <a:solidFill>
                  <a:srgbClr val="0070C0"/>
                </a:solidFill>
              </a:rPr>
              <a:t>Th232</a:t>
            </a:r>
          </a:p>
          <a:p>
            <a:pPr algn="ctr"/>
            <a:r>
              <a:rPr lang="zh-CN" altLang="en-US" dirty="0">
                <a:solidFill>
                  <a:srgbClr val="92D050"/>
                </a:solidFill>
              </a:rPr>
              <a:t>蓝色：</a:t>
            </a:r>
            <a:r>
              <a:rPr lang="en-US" altLang="zh-CN" dirty="0">
                <a:solidFill>
                  <a:srgbClr val="92D050"/>
                </a:solidFill>
              </a:rPr>
              <a:t>K40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4C3115-21D4-964B-BD51-BA9FA738457D}"/>
              </a:ext>
            </a:extLst>
          </p:cNvPr>
          <p:cNvSpPr/>
          <p:nvPr/>
        </p:nvSpPr>
        <p:spPr>
          <a:xfrm>
            <a:off x="2301715" y="2579451"/>
            <a:ext cx="735496" cy="437321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88F50-A082-4648-A064-99AD5F47DFA9}"/>
              </a:ext>
            </a:extLst>
          </p:cNvPr>
          <p:cNvSpPr/>
          <p:nvPr/>
        </p:nvSpPr>
        <p:spPr>
          <a:xfrm>
            <a:off x="6721504" y="2548840"/>
            <a:ext cx="735496" cy="437321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88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490F-7F33-7247-ADD7-0E033A96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地球模型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83DD-E003-7F4D-A602-7D6C7504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29339" cy="4351338"/>
          </a:xfrm>
        </p:spPr>
        <p:txBody>
          <a:bodyPr/>
          <a:lstStyle/>
          <a:p>
            <a:r>
              <a:rPr kumimoji="1" lang="zh-CN" altLang="en-US" dirty="0"/>
              <a:t>地壳 </a:t>
            </a:r>
            <a:r>
              <a:rPr kumimoji="1" lang="en-US" altLang="zh-CN" dirty="0"/>
              <a:t>Crust1.0</a:t>
            </a:r>
          </a:p>
          <a:p>
            <a:pPr lvl="1"/>
            <a:r>
              <a:rPr kumimoji="1" lang="en-US" altLang="zh-CN" dirty="0"/>
              <a:t>1deg x 1 deg</a:t>
            </a:r>
          </a:p>
          <a:p>
            <a:pPr lvl="1"/>
            <a:r>
              <a:rPr kumimoji="1" lang="en-US" altLang="zh-CN" dirty="0"/>
              <a:t>8 layers</a:t>
            </a:r>
          </a:p>
          <a:p>
            <a:r>
              <a:rPr kumimoji="1" lang="zh-CN" altLang="en-US" dirty="0"/>
              <a:t>地幔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CLM DM</a:t>
            </a:r>
            <a:r>
              <a:rPr kumimoji="1" lang="zh-CN" altLang="en-US" dirty="0"/>
              <a:t> </a:t>
            </a:r>
            <a:r>
              <a:rPr kumimoji="1" lang="en-US" altLang="zh-CN" dirty="0"/>
              <a:t>EM</a:t>
            </a:r>
          </a:p>
          <a:p>
            <a:r>
              <a:rPr kumimoji="1" lang="zh-CN" altLang="en-US" dirty="0"/>
              <a:t>元素含量</a:t>
            </a:r>
            <a:endParaRPr kumimoji="1" lang="en-US" altLang="zh-CN" dirty="0"/>
          </a:p>
          <a:p>
            <a:r>
              <a:rPr kumimoji="1" lang="zh-CN" altLang="en-US" dirty="0"/>
              <a:t>依据文献</a:t>
            </a:r>
            <a:endParaRPr kumimoji="1"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E758E-3146-3448-8356-4B430580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BF107-9B90-C94C-9DFF-45E2FE6F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D7F4-2276-F141-AEEB-BD8E0F64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B3AE61-D3DF-964B-841B-57FD4D89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05523"/>
            <a:ext cx="5755657" cy="2291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5D0269-19C2-C643-A6A3-B42051590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223" y="514851"/>
            <a:ext cx="3401786" cy="3200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5FA829-B523-1E4A-9EFC-164978333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57" y="636155"/>
            <a:ext cx="4846352" cy="2568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7DF31C-AD9C-F04B-B685-44DFFAA6F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43" y="5132153"/>
            <a:ext cx="4682761" cy="10448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88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A1A-E215-3947-BF14-30808E00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地球中微子通量计算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C7A6-87E8-EA4C-926F-D9F7DDA7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由模型给出不同格点的密度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、元素含量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计算该格点放出中微子数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按照距离计算锦屏处的通量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振荡概率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锦屏位置</a:t>
            </a:r>
            <a:endParaRPr lang="en-US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/>
            <a:r>
              <a:rPr lang="en-US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(28.15323°N，101.7114°E，</a:t>
            </a:r>
            <a:r>
              <a:rPr lang="zh-CN" altLang="en-US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海拔</a:t>
            </a:r>
            <a:r>
              <a:rPr lang="en-US" altLang="zh-CN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1500 </a:t>
            </a:r>
            <a:r>
              <a:rPr lang="en-US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m)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9E67-4166-6941-916F-473F05AB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188A-4769-F54A-B9D9-5B81DB5A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2D9F-D8E8-5D46-8747-38CDC9C5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C87A47-735B-0B4A-80B6-8403038C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29" y="2959894"/>
            <a:ext cx="5317342" cy="1308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021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A1A-E215-3947-BF14-30808E00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地球中微子通量计算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9E67-4166-6941-916F-473F05AB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2025/5/21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188A-4769-F54A-B9D9-5B81DB5A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2D9F-D8E8-5D46-8747-38CDC9C5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9CDD5B-1CCA-8143-9F33-EE83DFB24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2429"/>
            <a:ext cx="3157331" cy="21411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056A20-5F0A-7A44-83C6-D0E9B49D9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996511"/>
            <a:ext cx="3157330" cy="21411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521582-19B7-8644-A6C0-7F29E8134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552" y="1442429"/>
            <a:ext cx="3157330" cy="21411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08A6DB-2A20-2F47-B1CC-4E757A28F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552" y="3996511"/>
            <a:ext cx="3157330" cy="21411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B75878-763D-5D4D-AEC1-5434EAC80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3376" y="1442429"/>
            <a:ext cx="3157330" cy="21411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DC5FF1-7475-A24E-8E5F-1D96B09494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3376" y="3996511"/>
            <a:ext cx="3157330" cy="2141178"/>
          </a:xfrm>
          <a:prstGeom prst="rect">
            <a:avLst/>
          </a:prstGeom>
        </p:spPr>
      </p:pic>
      <p:sp>
        <p:nvSpPr>
          <p:cNvPr id="20" name="文本框 11">
            <a:extLst>
              <a:ext uri="{FF2B5EF4-FFF2-40B4-BE49-F238E27FC236}">
                <a16:creationId xmlns:a16="http://schemas.microsoft.com/office/drawing/2014/main" id="{881C445E-B54E-624F-AF4A-F7D361B5CFAD}"/>
              </a:ext>
            </a:extLst>
          </p:cNvPr>
          <p:cNvSpPr txBox="1"/>
          <p:nvPr/>
        </p:nvSpPr>
        <p:spPr>
          <a:xfrm>
            <a:off x="1045265" y="3517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K40 </a:t>
            </a:r>
            <a:r>
              <a:rPr lang="en-US" altLang="zh-CN" dirty="0" err="1"/>
              <a:t>NeutrinoRate</a:t>
            </a:r>
            <a:endParaRPr lang="zh-CN" altLang="en-US" dirty="0"/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55CC7BC4-A991-1540-8139-50832DEE64F3}"/>
              </a:ext>
            </a:extLst>
          </p:cNvPr>
          <p:cNvSpPr txBox="1"/>
          <p:nvPr/>
        </p:nvSpPr>
        <p:spPr>
          <a:xfrm>
            <a:off x="1082123" y="59870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K40 </a:t>
            </a:r>
            <a:r>
              <a:rPr lang="en-US" altLang="zh-CN" dirty="0" err="1"/>
              <a:t>NeutrinoFlux</a:t>
            </a:r>
            <a:endParaRPr lang="zh-CN" altLang="en-US" dirty="0"/>
          </a:p>
        </p:txBody>
      </p:sp>
      <p:sp>
        <p:nvSpPr>
          <p:cNvPr id="22" name="文本框 11">
            <a:extLst>
              <a:ext uri="{FF2B5EF4-FFF2-40B4-BE49-F238E27FC236}">
                <a16:creationId xmlns:a16="http://schemas.microsoft.com/office/drawing/2014/main" id="{FA6E18FC-A0E2-454F-8D4F-EF800A16DA82}"/>
              </a:ext>
            </a:extLst>
          </p:cNvPr>
          <p:cNvSpPr txBox="1"/>
          <p:nvPr/>
        </p:nvSpPr>
        <p:spPr>
          <a:xfrm>
            <a:off x="4584009" y="3517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Th232 </a:t>
            </a:r>
            <a:r>
              <a:rPr lang="en-US" altLang="zh-CN" dirty="0" err="1"/>
              <a:t>NeutrinoRate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C33A5386-8C8C-7A44-8E18-891308B8D676}"/>
              </a:ext>
            </a:extLst>
          </p:cNvPr>
          <p:cNvSpPr txBox="1"/>
          <p:nvPr/>
        </p:nvSpPr>
        <p:spPr>
          <a:xfrm>
            <a:off x="4620867" y="59870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Th232 </a:t>
            </a:r>
            <a:r>
              <a:rPr lang="en-US" altLang="zh-CN" dirty="0" err="1"/>
              <a:t>NeutrinoFlux</a:t>
            </a:r>
            <a:endParaRPr lang="zh-CN" altLang="en-US" dirty="0"/>
          </a:p>
        </p:txBody>
      </p:sp>
      <p:sp>
        <p:nvSpPr>
          <p:cNvPr id="24" name="文本框 11">
            <a:extLst>
              <a:ext uri="{FF2B5EF4-FFF2-40B4-BE49-F238E27FC236}">
                <a16:creationId xmlns:a16="http://schemas.microsoft.com/office/drawing/2014/main" id="{95C3D7EC-FDC9-9140-B719-B11044DDC753}"/>
              </a:ext>
            </a:extLst>
          </p:cNvPr>
          <p:cNvSpPr txBox="1"/>
          <p:nvPr/>
        </p:nvSpPr>
        <p:spPr>
          <a:xfrm>
            <a:off x="8266043" y="3517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U238 </a:t>
            </a:r>
            <a:r>
              <a:rPr lang="en-US" altLang="zh-CN" dirty="0" err="1"/>
              <a:t>NeutrinoRate</a:t>
            </a:r>
            <a:endParaRPr lang="zh-CN" altLang="en-US" dirty="0"/>
          </a:p>
        </p:txBody>
      </p:sp>
      <p:sp>
        <p:nvSpPr>
          <p:cNvPr id="25" name="文本框 11">
            <a:extLst>
              <a:ext uri="{FF2B5EF4-FFF2-40B4-BE49-F238E27FC236}">
                <a16:creationId xmlns:a16="http://schemas.microsoft.com/office/drawing/2014/main" id="{C2898B65-0D23-1440-BE6C-982AD720A5EF}"/>
              </a:ext>
            </a:extLst>
          </p:cNvPr>
          <p:cNvSpPr txBox="1"/>
          <p:nvPr/>
        </p:nvSpPr>
        <p:spPr>
          <a:xfrm>
            <a:off x="8302901" y="59870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U238 </a:t>
            </a:r>
            <a:r>
              <a:rPr lang="en-US" altLang="zh-CN" dirty="0" err="1"/>
              <a:t>NeutrinoFlux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55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FD8A-C4B8-A84B-A993-2F238C6A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地球中微子通量计算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E99C-C28A-544D-9208-6AE223DB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6341A-4775-2F4B-9F98-37C66706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9709-7030-1F42-ACAC-E482B2F6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EF76E4-1D71-1A42-82E7-84AE33681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745" y="1774522"/>
            <a:ext cx="4879309" cy="3308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FE67DC-8BDC-974A-8119-BCCAB23EB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4308"/>
            <a:ext cx="5682824" cy="3956681"/>
          </a:xfrm>
          <a:prstGeom prst="rect">
            <a:avLst/>
          </a:prstGeom>
        </p:spPr>
      </p:pic>
      <p:sp>
        <p:nvSpPr>
          <p:cNvPr id="14" name="文本框 11">
            <a:extLst>
              <a:ext uri="{FF2B5EF4-FFF2-40B4-BE49-F238E27FC236}">
                <a16:creationId xmlns:a16="http://schemas.microsoft.com/office/drawing/2014/main" id="{77D1581A-465C-B640-B06F-73C818CE77A3}"/>
              </a:ext>
            </a:extLst>
          </p:cNvPr>
          <p:cNvSpPr txBox="1"/>
          <p:nvPr/>
        </p:nvSpPr>
        <p:spPr>
          <a:xfrm>
            <a:off x="1800028" y="50718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地球中微子通量（无振荡）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E3B98B-4B94-254C-9A06-8E5AA42EE601}"/>
              </a:ext>
            </a:extLst>
          </p:cNvPr>
          <p:cNvCxnSpPr>
            <a:cxnSpLocks/>
          </p:cNvCxnSpPr>
          <p:nvPr/>
        </p:nvCxnSpPr>
        <p:spPr>
          <a:xfrm flipH="1">
            <a:off x="305186" y="4552122"/>
            <a:ext cx="11048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6F194-1A36-8E4A-B632-5AC681B25200}"/>
              </a:ext>
            </a:extLst>
          </p:cNvPr>
          <p:cNvCxnSpPr>
            <a:cxnSpLocks/>
          </p:cNvCxnSpPr>
          <p:nvPr/>
        </p:nvCxnSpPr>
        <p:spPr>
          <a:xfrm flipH="1">
            <a:off x="427384" y="2107096"/>
            <a:ext cx="10926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C4F6E1-55C9-5346-AB8E-D76D051878AE}"/>
              </a:ext>
            </a:extLst>
          </p:cNvPr>
          <p:cNvCxnSpPr>
            <a:cxnSpLocks/>
          </p:cNvCxnSpPr>
          <p:nvPr/>
        </p:nvCxnSpPr>
        <p:spPr>
          <a:xfrm flipH="1">
            <a:off x="1073426" y="2295939"/>
            <a:ext cx="850789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30EB64-A133-A244-B0FD-437F5D5E1DE4}"/>
              </a:ext>
            </a:extLst>
          </p:cNvPr>
          <p:cNvCxnSpPr>
            <a:cxnSpLocks/>
          </p:cNvCxnSpPr>
          <p:nvPr/>
        </p:nvCxnSpPr>
        <p:spPr>
          <a:xfrm flipH="1">
            <a:off x="1141745" y="3144078"/>
            <a:ext cx="850789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7E05778-C8F2-7540-9EEE-A5DB4CB6D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25" y="667451"/>
            <a:ext cx="5210589" cy="12107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60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6AF9-E4E4-2944-A058-0792FD59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中微子通量计算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7AB63B-5B20-2240-AF93-A86699A91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5" y="1715827"/>
            <a:ext cx="5052411" cy="34263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8BB6E-BFF0-9146-A360-630E378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5563-6519-B745-B7F2-6E318697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A3A3-0BA9-9B41-99A7-8BF7FC8C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32A1A725-DDF3-134C-B19C-5ED6AA51D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750" y="1946955"/>
            <a:ext cx="4370775" cy="2964088"/>
          </a:xfrm>
          <a:prstGeom prst="rect">
            <a:avLst/>
          </a:prstGeom>
        </p:spPr>
      </p:pic>
      <p:sp>
        <p:nvSpPr>
          <p:cNvPr id="10" name="文本框 11">
            <a:extLst>
              <a:ext uri="{FF2B5EF4-FFF2-40B4-BE49-F238E27FC236}">
                <a16:creationId xmlns:a16="http://schemas.microsoft.com/office/drawing/2014/main" id="{4C7E6234-345C-664E-977F-39A8026879BD}"/>
              </a:ext>
            </a:extLst>
          </p:cNvPr>
          <p:cNvSpPr txBox="1"/>
          <p:nvPr/>
        </p:nvSpPr>
        <p:spPr>
          <a:xfrm>
            <a:off x="1800027" y="5071872"/>
            <a:ext cx="301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电子型</a:t>
            </a:r>
            <a:r>
              <a:rPr lang="en-US" altLang="zh-CN" dirty="0"/>
              <a:t>(</a:t>
            </a:r>
            <a:r>
              <a:rPr lang="zh-CN" altLang="en-US" dirty="0"/>
              <a:t>反</a:t>
            </a:r>
            <a:r>
              <a:rPr lang="en-US" altLang="zh-CN" dirty="0"/>
              <a:t>)</a:t>
            </a:r>
            <a:r>
              <a:rPr lang="zh-CN" altLang="en-US" dirty="0"/>
              <a:t>中微子存活概率</a:t>
            </a:r>
          </a:p>
        </p:txBody>
      </p:sp>
      <p:sp>
        <p:nvSpPr>
          <p:cNvPr id="11" name="文本框 11">
            <a:extLst>
              <a:ext uri="{FF2B5EF4-FFF2-40B4-BE49-F238E27FC236}">
                <a16:creationId xmlns:a16="http://schemas.microsoft.com/office/drawing/2014/main" id="{3B7FAC67-6D1F-094F-93B6-6364582F00D0}"/>
              </a:ext>
            </a:extLst>
          </p:cNvPr>
          <p:cNvSpPr txBox="1"/>
          <p:nvPr/>
        </p:nvSpPr>
        <p:spPr>
          <a:xfrm>
            <a:off x="7626537" y="509777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振荡前后中微子能谱</a:t>
            </a:r>
          </a:p>
        </p:txBody>
      </p:sp>
    </p:spTree>
    <p:extLst>
      <p:ext uri="{BB962C8B-B14F-4D97-AF65-F5344CB8AC3E}">
        <p14:creationId xmlns:p14="http://schemas.microsoft.com/office/powerpoint/2010/main" val="183421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port">
      <a:majorFont>
        <a:latin typeface="Times New Roman"/>
        <a:ea typeface="STZhongsong"/>
        <a:cs typeface=""/>
      </a:majorFont>
      <a:minorFont>
        <a:latin typeface="Times New Roman"/>
        <a:ea typeface="STZhongso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port.potx" id="{3F2525C9-4283-4D9E-A7EA-266C8F97F0F2}" vid="{0F890F0B-5FAD-4F47-A9ED-A814EE830BC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397</TotalTime>
  <Words>223</Words>
  <Application>Microsoft Macintosh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STZhongsong</vt:lpstr>
      <vt:lpstr>Arial</vt:lpstr>
      <vt:lpstr>Times New Roman</vt:lpstr>
      <vt:lpstr>Office 主题​​</vt:lpstr>
      <vt:lpstr>利用方向-能量重建探测 K-40 地球中微子 </vt:lpstr>
      <vt:lpstr>地球中微子通量计算</vt:lpstr>
      <vt:lpstr>地球中微子通量计算</vt:lpstr>
      <vt:lpstr>K40 Th232 U238衰变中微子能谱</vt:lpstr>
      <vt:lpstr>地球模型</vt:lpstr>
      <vt:lpstr>地球中微子通量计算</vt:lpstr>
      <vt:lpstr>地球中微子通量计算</vt:lpstr>
      <vt:lpstr>地球中微子通量计算</vt:lpstr>
      <vt:lpstr>中微子通量计算</vt:lpstr>
      <vt:lpstr>中微子通量计算</vt:lpstr>
      <vt:lpstr>下一步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Haozhe</dc:creator>
  <cp:lastModifiedBy>Haozhe Sun</cp:lastModifiedBy>
  <cp:revision>308</cp:revision>
  <dcterms:created xsi:type="dcterms:W3CDTF">2025-05-11T05:52:04Z</dcterms:created>
  <dcterms:modified xsi:type="dcterms:W3CDTF">2025-05-21T08:24:55Z</dcterms:modified>
</cp:coreProperties>
</file>